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3"/>
  </p:notesMasterIdLst>
  <p:handoutMasterIdLst>
    <p:handoutMasterId r:id="rId14"/>
  </p:handoutMasterIdLst>
  <p:sldIdLst>
    <p:sldId id="281" r:id="rId2"/>
    <p:sldId id="531" r:id="rId3"/>
    <p:sldId id="524" r:id="rId4"/>
    <p:sldId id="533" r:id="rId5"/>
    <p:sldId id="532" r:id="rId6"/>
    <p:sldId id="525" r:id="rId7"/>
    <p:sldId id="530" r:id="rId8"/>
    <p:sldId id="529" r:id="rId9"/>
    <p:sldId id="470" r:id="rId10"/>
    <p:sldId id="466" r:id="rId11"/>
    <p:sldId id="523" r:id="rId12"/>
  </p:sldIdLst>
  <p:sldSz cx="9144000" cy="6858000" type="screen4x3"/>
  <p:notesSz cx="6669088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E9914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E9914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E9914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E9914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E9914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FE9914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FE9914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FE9914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FE9914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07F"/>
    <a:srgbClr val="FF0000"/>
    <a:srgbClr val="01835F"/>
    <a:srgbClr val="FF3300"/>
    <a:srgbClr val="410E82"/>
    <a:srgbClr val="FF6600"/>
    <a:srgbClr val="17171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20" autoAdjust="0"/>
  </p:normalViewPr>
  <p:slideViewPr>
    <p:cSldViewPr>
      <p:cViewPr varScale="1">
        <p:scale>
          <a:sx n="150" d="100"/>
          <a:sy n="150" d="100"/>
        </p:scale>
        <p:origin x="209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>
            <a:extLst>
              <a:ext uri="{FF2B5EF4-FFF2-40B4-BE49-F238E27FC236}">
                <a16:creationId xmlns:a16="http://schemas.microsoft.com/office/drawing/2014/main" id="{42E600F4-DFB4-AB0E-7731-C581BEB384E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5459" name="Rectangle 3">
            <a:extLst>
              <a:ext uri="{FF2B5EF4-FFF2-40B4-BE49-F238E27FC236}">
                <a16:creationId xmlns:a16="http://schemas.microsoft.com/office/drawing/2014/main" id="{0BF5046A-918B-131D-4FA2-31FA0C71696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5460" name="Rectangle 4">
            <a:extLst>
              <a:ext uri="{FF2B5EF4-FFF2-40B4-BE49-F238E27FC236}">
                <a16:creationId xmlns:a16="http://schemas.microsoft.com/office/drawing/2014/main" id="{5F9647CF-67DA-6B16-36E6-34435BC3590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9083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5461" name="Rectangle 5">
            <a:extLst>
              <a:ext uri="{FF2B5EF4-FFF2-40B4-BE49-F238E27FC236}">
                <a16:creationId xmlns:a16="http://schemas.microsoft.com/office/drawing/2014/main" id="{E0E8CEF8-C875-A182-511D-C0C37AB364A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3"/>
            <a:ext cx="28892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942AEEDF-5257-4699-8F62-E8ECA6625EE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E716A8D-AD74-C7F9-885F-A6E1CD0EBA2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3E322CE-E5BB-530D-1C19-1C48FDCEF71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9A65775-4C9F-4F73-05F2-CCC730949EED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2CCE31B1-A32E-B16B-E013-6689A8DBC4D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B" noProof="0"/>
              <a:t>Click to edit Master text styles</a:t>
            </a:r>
          </a:p>
          <a:p>
            <a:pPr lvl="1"/>
            <a:r>
              <a:rPr lang="en-GB" altLang="en-GB" noProof="0"/>
              <a:t>Second level</a:t>
            </a:r>
          </a:p>
          <a:p>
            <a:pPr lvl="2"/>
            <a:r>
              <a:rPr lang="en-GB" altLang="en-GB" noProof="0"/>
              <a:t>Third level</a:t>
            </a:r>
          </a:p>
          <a:p>
            <a:pPr lvl="3"/>
            <a:r>
              <a:rPr lang="en-GB" altLang="en-GB" noProof="0"/>
              <a:t>Fourth level</a:t>
            </a:r>
          </a:p>
          <a:p>
            <a:pPr lvl="4"/>
            <a:r>
              <a:rPr lang="en-GB" altLang="en-GB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4806273-00D5-2C2E-4158-BC8E77CE600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93AEA17C-7EE2-7C20-7985-B7AEC571E7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4BFB8B0F-7A45-467A-BBFC-539BC503A85C}" type="slidenum">
              <a:rPr lang="en-GB" altLang="en-GB"/>
              <a:pPr>
                <a:defRPr/>
              </a:pPr>
              <a:t>‹#›</a:t>
            </a:fld>
            <a:endParaRPr lang="en-GB" alt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91CB1191-DD49-81EE-E28A-2A6D0E944FA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38" tIns="47419" rIns="94838" bIns="47419" anchor="b"/>
          <a:lstStyle>
            <a:lvl1pPr>
              <a:defRPr sz="2000">
                <a:solidFill>
                  <a:srgbClr val="FE9914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E9914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E9914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E9914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E991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E991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E991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E991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E9914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A94C76B-4677-4107-B3A2-55A0CA39CBCE}" type="slidenum">
              <a:rPr lang="en-GB" altLang="en-GB" sz="1200">
                <a:solidFill>
                  <a:schemeClr val="tx1"/>
                </a:solidFill>
                <a:latin typeface="Times" panose="02020603050405020304" pitchFamily="18" charset="0"/>
              </a:rPr>
              <a:pPr algn="r"/>
              <a:t>10</a:t>
            </a:fld>
            <a:endParaRPr lang="en-GB" altLang="en-GB" sz="12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20026CAE-1897-6CDD-3B01-42C0D47AA9D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1414FBB2-5F27-B36B-2BFF-A3FB4026A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714875"/>
            <a:ext cx="5335588" cy="447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4E85688-51A7-1C71-854C-A9AEA9C6D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12420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27CB5738-3142-F1AB-ADA3-5792F5D97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/>
          <a:stretch>
            <a:fillRect/>
          </a:stretch>
        </p:blipFill>
        <p:spPr bwMode="auto">
          <a:xfrm>
            <a:off x="330200" y="63500"/>
            <a:ext cx="373380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3000" y="1628775"/>
            <a:ext cx="4751388" cy="1514475"/>
          </a:xfrm>
        </p:spPr>
        <p:txBody>
          <a:bodyPr/>
          <a:lstStyle>
            <a:lvl1pPr>
              <a:defRPr sz="3600">
                <a:solidFill>
                  <a:srgbClr val="0E207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650" y="5437188"/>
            <a:ext cx="2154238" cy="703262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01835F"/>
                </a:solidFill>
              </a:defRPr>
            </a:lvl1pPr>
          </a:lstStyle>
          <a:p>
            <a:r>
              <a:rPr lang="en-GB"/>
              <a:t>Name of presenter</a:t>
            </a:r>
          </a:p>
          <a:p>
            <a:r>
              <a:rPr lang="en-GB"/>
              <a:t>Job title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3AFF977-CD4F-8C2A-5A86-CD0F910AA54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8B7CAE8-7609-B91A-CC21-1BCF1368A2C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77617037-7537-4D93-B5E4-60A3B75859A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42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B3A44E-C9CD-DA0D-9D20-6E718C1AA13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519822-67C4-DECA-2E5D-5CA508DFFFE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CA7EDED0-49B5-46B5-9B7C-CD6FD841F96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81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40450" y="171450"/>
            <a:ext cx="1946275" cy="5353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0038" y="171450"/>
            <a:ext cx="5688012" cy="5353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4FA906-3585-D1E6-2CE8-B36A788DC2B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72BB9D-8917-44D7-DA6C-B205929761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8F9A89A7-5639-4B34-9FB1-DD7363EA2F4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289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17145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4097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76725" y="14097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3EBB64-D299-CF3B-E628-C3A80033B49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041E04-F43C-2B5D-D510-4CFF0C5D52A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2843C509-F7FD-4A04-95FC-5E21459A5D9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946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0038" y="171450"/>
            <a:ext cx="7786687" cy="5353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0E931F5-5AE0-266D-53D4-E7E07BA2FF0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5CCB9F-27E6-3FCE-F6CC-655242976FE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C56325D6-5C5D-4106-AD04-B8EB1DE52E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670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17145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4097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76725" y="14097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276725" y="35433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9CA782-2AC5-E0CE-5EEE-FE806925E0C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C7F865B-B4EE-1504-35DF-FD84B12A78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DB408143-C6A9-4106-AE0C-4B1E088194E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678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17145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4325" y="14097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6725" y="14097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308815-BA2F-FBC9-7DCF-8AA61694C4F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2D828E-CBEF-EC43-B4A7-25AC2F6CD76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A7203FC1-98FA-47D1-A20D-1467A9BB6C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72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CF0A53-02AC-2EFB-C9A9-C9F25B6148A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3CEE99-432C-1447-6659-A0D797D4AA6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DAC11E12-99EC-4AD4-A23D-0B5E076586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94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FC05ED-59DE-BAB4-0319-9C1F91BD34A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D4620A-7557-BBD4-4421-170D6FE4F0D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E62651D8-50C5-4813-8D9D-4A7BFED0BCF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61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4097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6725" y="14097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31CC9D-BD1A-A5AB-E43C-120FD486904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365A25-7960-DFD0-641A-D9BA7C0913D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958F7165-0DD6-446B-8BE8-78C1F6592F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691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B458572-759F-7375-C8C3-EFD2B58212C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747E92-019A-46C2-ECB8-B806B86423D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5A43EFF9-EB05-4DF3-8576-2C7DC36B9E6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0335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B0C55D-3907-A0DB-CD46-E2240C18DDA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BE57768-EBBE-F687-81DA-3DEFE243C8F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640F6320-10B0-4126-9ACE-C5C568D36A0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057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C6E581-9913-5974-14E0-0B23FAD1B1B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510C9D8-BE28-6350-E8A2-49A0A885139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04B36F33-8112-4FE3-8243-F66366C595F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76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415A2E-7006-BC6A-5843-7A7535D2972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4E355B-51A6-D050-EC9B-2820D9D5D7B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3477BBA0-79AF-4F70-BACE-25E15B1E938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015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95031F-DE4F-59E8-CEDC-75E569659B6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80FB32-C461-7C92-7BA7-3B74C84160E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D60E6F36-7F78-4C8B-940B-D6CB8346528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18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7E78BD8-3454-0D6B-2D03-8A7D07156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0038" y="1714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B334D0C-D3FC-7A6A-7D82-D4332BF396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4325" y="14097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85528BDB-2722-9403-2419-77DEFAEDD98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11413" y="63087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0E207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 altLang="en-GB"/>
              <a:t>© Imperial College London</a:t>
            </a:r>
            <a:endParaRPr lang="en-US" altLang="en-US"/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880FF1F0-F000-03F5-EA32-D4530DA9C3B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0825" y="63087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0E207F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Page </a:t>
            </a:r>
            <a:fld id="{B0AA3CF0-992C-4A0F-8BB5-79E094FA060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rgbClr val="0E207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E207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0E207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Alec_Skempton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Skempton%20Thames%20Tunnel%20VIDEO_TS.mp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v.ic.ac.uk/SkemArchive/index.htm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cevirtuallibrary.com/doi/book/10.1680/aigev1.32644" TargetMode="External"/><Relationship Id="rId4" Type="http://schemas.openxmlformats.org/officeDocument/2006/relationships/hyperlink" Target="https://www.amazon.co.uk/Particle-Clay-Biography-Skempton-Engineer/dp/187032584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4.bin"/><Relationship Id="rId4" Type="http://schemas.openxmlformats.org/officeDocument/2006/relationships/hyperlink" Target="https://www.amazon.co.uk/Particle-Clay-Biography-Skempton-Engineer/dp/1870325842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6E36C87D-EEED-6329-40B5-D0138B547DB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GB" sz="1000"/>
              <a:t>© Imperial College London</a:t>
            </a:r>
            <a:endParaRPr lang="en-US" altLang="en-US" sz="1000"/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D8F569E0-DC70-1096-D644-4D188F2F18C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Page </a:t>
            </a:r>
            <a:fld id="{B5B85B8C-FBCB-41F7-A06A-55867439D4A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000"/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2E0FDF73-CCDB-815D-8D47-F229040A799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088" y="2060575"/>
            <a:ext cx="7559675" cy="2087563"/>
          </a:xfrm>
        </p:spPr>
        <p:txBody>
          <a:bodyPr/>
          <a:lstStyle/>
          <a:p>
            <a:pPr algn="ctr"/>
            <a:br>
              <a:rPr lang="en-GB" altLang="en-US" sz="3200"/>
            </a:br>
            <a:br>
              <a:rPr lang="en-GB" altLang="en-US" sz="3200"/>
            </a:br>
            <a:br>
              <a:rPr lang="en-GB" altLang="en-US" sz="3200"/>
            </a:br>
            <a:br>
              <a:rPr lang="en-GB" altLang="en-US" sz="3200"/>
            </a:br>
            <a:r>
              <a:rPr lang="en-GB" altLang="en-US" sz="3200"/>
              <a:t>Remembering Professor AW Skempton</a:t>
            </a:r>
            <a:br>
              <a:rPr lang="en-GB" altLang="en-US" sz="3200"/>
            </a:br>
            <a:br>
              <a:rPr lang="en-GB" altLang="en-US" sz="3200"/>
            </a:br>
            <a:r>
              <a:rPr lang="en-GB" altLang="en-US" sz="2800"/>
              <a:t>4th June 1914 - 9th August 2001</a:t>
            </a:r>
            <a:br>
              <a:rPr lang="en-GB" altLang="en-US" sz="2800"/>
            </a:br>
            <a:br>
              <a:rPr lang="en-GB" altLang="en-US" sz="2800"/>
            </a:br>
            <a:r>
              <a:rPr lang="en-GB" altLang="en-US" sz="3200"/>
              <a:t>2</a:t>
            </a:r>
            <a:r>
              <a:rPr lang="en-GB" altLang="en-US" sz="3200" baseline="30000"/>
              <a:t>nd</a:t>
            </a:r>
            <a:r>
              <a:rPr lang="en-GB" altLang="en-US" sz="3200"/>
              <a:t> ISSMGE President, from 1957</a:t>
            </a:r>
            <a:br>
              <a:rPr lang="en-GB" altLang="en-US" sz="3200"/>
            </a:br>
            <a:br>
              <a:rPr lang="en-GB" altLang="en-US" sz="3200"/>
            </a:br>
            <a:br>
              <a:rPr lang="en-GB" altLang="en-US" sz="18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altLang="en-US" sz="18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altLang="en-US" sz="18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3200">
                <a:solidFill>
                  <a:srgbClr val="01835F"/>
                </a:solidFill>
              </a:rPr>
              <a:t>March 2022</a:t>
            </a:r>
            <a:br>
              <a:rPr lang="en-GB" altLang="en-US" sz="3200">
                <a:solidFill>
                  <a:srgbClr val="01835F"/>
                </a:solidFill>
              </a:rPr>
            </a:br>
            <a:endParaRPr lang="en-GB" altLang="en-US" sz="3200"/>
          </a:p>
        </p:txBody>
      </p:sp>
      <p:sp>
        <p:nvSpPr>
          <p:cNvPr id="5125" name="Rectangle 3">
            <a:extLst>
              <a:ext uri="{FF2B5EF4-FFF2-40B4-BE49-F238E27FC236}">
                <a16:creationId xmlns:a16="http://schemas.microsoft.com/office/drawing/2014/main" id="{FAED3EA7-3ED5-9249-4EDB-0E5F4BB80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581525"/>
            <a:ext cx="75596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en-GB" altLang="en-US" sz="2800">
                <a:solidFill>
                  <a:srgbClr val="01835F"/>
                </a:solidFill>
              </a:rPr>
              <a:t>Richard Jardine &amp; John Burland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3">
            <a:extLst>
              <a:ext uri="{FF2B5EF4-FFF2-40B4-BE49-F238E27FC236}">
                <a16:creationId xmlns:a16="http://schemas.microsoft.com/office/drawing/2014/main" id="{C7C0B5E1-0B35-F579-32D1-6992783DB8BB}"/>
              </a:ext>
            </a:extLst>
          </p:cNvPr>
          <p:cNvSpPr txBox="1">
            <a:spLocks noGrp="1"/>
          </p:cNvSpPr>
          <p:nvPr/>
        </p:nvSpPr>
        <p:spPr bwMode="auto">
          <a:xfrm>
            <a:off x="2411413" y="63087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GB" sz="1000"/>
              <a:t>© Imperial College London</a:t>
            </a:r>
            <a:endParaRPr lang="en-US" altLang="en-US" sz="1000"/>
          </a:p>
        </p:txBody>
      </p:sp>
      <p:sp>
        <p:nvSpPr>
          <p:cNvPr id="14339" name="Slide Number Placeholder 4">
            <a:extLst>
              <a:ext uri="{FF2B5EF4-FFF2-40B4-BE49-F238E27FC236}">
                <a16:creationId xmlns:a16="http://schemas.microsoft.com/office/drawing/2014/main" id="{9730D36E-56A4-050D-C536-0FEC9E00BE00}"/>
              </a:ext>
            </a:extLst>
          </p:cNvPr>
          <p:cNvSpPr txBox="1">
            <a:spLocks noGrp="1"/>
          </p:cNvSpPr>
          <p:nvPr/>
        </p:nvSpPr>
        <p:spPr bwMode="auto">
          <a:xfrm>
            <a:off x="250825" y="63087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Page </a:t>
            </a:r>
            <a:fld id="{3A2528E1-549E-4979-B907-20EDC7CBD300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000"/>
          </a:p>
        </p:txBody>
      </p:sp>
      <p:pic>
        <p:nvPicPr>
          <p:cNvPr id="14340" name="Picture 4" descr="mapclayUK">
            <a:extLst>
              <a:ext uri="{FF2B5EF4-FFF2-40B4-BE49-F238E27FC236}">
                <a16:creationId xmlns:a16="http://schemas.microsoft.com/office/drawing/2014/main" id="{2E2B581D-903F-02CF-27E7-A6FBA0C05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4450"/>
            <a:ext cx="4972051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2">
            <a:extLst>
              <a:ext uri="{FF2B5EF4-FFF2-40B4-BE49-F238E27FC236}">
                <a16:creationId xmlns:a16="http://schemas.microsoft.com/office/drawing/2014/main" id="{838F1F20-6446-E211-C7AC-28EE60EAF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44450"/>
            <a:ext cx="489743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800"/>
              <a:t>Engagement and motivation</a:t>
            </a:r>
            <a:endParaRPr lang="en-GB" altLang="en-US" sz="2400"/>
          </a:p>
        </p:txBody>
      </p:sp>
      <p:sp>
        <p:nvSpPr>
          <p:cNvPr id="14342" name="Rectangle 8">
            <a:extLst>
              <a:ext uri="{FF2B5EF4-FFF2-40B4-BE49-F238E27FC236}">
                <a16:creationId xmlns:a16="http://schemas.microsoft.com/office/drawing/2014/main" id="{9A3DD58E-AC6D-A000-E325-2C7E3763C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908050"/>
            <a:ext cx="3529013" cy="4894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000">
                <a:solidFill>
                  <a:srgbClr val="01835F"/>
                </a:solidFill>
              </a:rPr>
              <a:t>Effects of age and structure on shear strength and non-linear stiffness?</a:t>
            </a:r>
          </a:p>
          <a:p>
            <a:pPr>
              <a:buFontTx/>
              <a:buNone/>
            </a:pPr>
            <a:endParaRPr lang="en-GB" altLang="en-US" sz="2000">
              <a:solidFill>
                <a:srgbClr val="01835F"/>
              </a:solidFill>
            </a:endParaRPr>
          </a:p>
          <a:p>
            <a:pPr>
              <a:buFontTx/>
              <a:buNone/>
            </a:pPr>
            <a:endParaRPr lang="en-GB" altLang="en-US" sz="2000">
              <a:solidFill>
                <a:srgbClr val="01835F"/>
              </a:solidFill>
            </a:endParaRPr>
          </a:p>
          <a:p>
            <a:pPr>
              <a:buFontTx/>
              <a:buNone/>
            </a:pPr>
            <a:endParaRPr lang="en-GB" altLang="en-US" sz="2000">
              <a:solidFill>
                <a:srgbClr val="01835F"/>
              </a:solidFill>
            </a:endParaRPr>
          </a:p>
          <a:p>
            <a:pPr>
              <a:buFontTx/>
              <a:buNone/>
            </a:pPr>
            <a:r>
              <a:rPr lang="en-GB" altLang="en-US" sz="2000">
                <a:solidFill>
                  <a:srgbClr val="01835F"/>
                </a:solidFill>
              </a:rPr>
              <a:t>Main routes to North and West and key cities</a:t>
            </a:r>
          </a:p>
          <a:p>
            <a:pPr>
              <a:buFontTx/>
              <a:buNone/>
            </a:pPr>
            <a:endParaRPr lang="en-GB" altLang="en-US" sz="2000">
              <a:solidFill>
                <a:srgbClr val="01835F"/>
              </a:solidFill>
            </a:endParaRPr>
          </a:p>
          <a:p>
            <a:pPr>
              <a:buFontTx/>
              <a:buNone/>
            </a:pPr>
            <a:r>
              <a:rPr lang="en-GB" altLang="en-US" sz="2000">
                <a:solidFill>
                  <a:srgbClr val="01835F"/>
                </a:solidFill>
              </a:rPr>
              <a:t>Multiple projects in London: Heathrow T5, Crossrail etc: </a:t>
            </a:r>
          </a:p>
          <a:p>
            <a:pPr>
              <a:buFontTx/>
              <a:buNone/>
            </a:pPr>
            <a:endParaRPr lang="en-GB" altLang="en-US" sz="2000">
              <a:solidFill>
                <a:srgbClr val="01835F"/>
              </a:solidFill>
            </a:endParaRPr>
          </a:p>
          <a:p>
            <a:pPr>
              <a:buFontTx/>
              <a:buNone/>
            </a:pPr>
            <a:r>
              <a:rPr lang="en-GB" altLang="en-US" sz="2000">
                <a:solidFill>
                  <a:srgbClr val="01835F"/>
                </a:solidFill>
              </a:rPr>
              <a:t>Projects on Gault in Kent, M20; M25; HS1 etc</a:t>
            </a:r>
          </a:p>
        </p:txBody>
      </p:sp>
      <p:sp>
        <p:nvSpPr>
          <p:cNvPr id="14343" name="Rectangle 8">
            <a:extLst>
              <a:ext uri="{FF2B5EF4-FFF2-40B4-BE49-F238E27FC236}">
                <a16:creationId xmlns:a16="http://schemas.microsoft.com/office/drawing/2014/main" id="{078D3D53-A5E9-C0F6-00DB-54696F10D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5961063"/>
            <a:ext cx="467995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000">
                <a:solidFill>
                  <a:srgbClr val="01835F"/>
                </a:solidFill>
              </a:rPr>
              <a:t>Coastal instability along Jurassic Coast, also Hinkley Point etc</a:t>
            </a:r>
          </a:p>
        </p:txBody>
      </p:sp>
      <p:cxnSp>
        <p:nvCxnSpPr>
          <p:cNvPr id="14344" name="Straight Arrow Connector 9">
            <a:extLst>
              <a:ext uri="{FF2B5EF4-FFF2-40B4-BE49-F238E27FC236}">
                <a16:creationId xmlns:a16="http://schemas.microsoft.com/office/drawing/2014/main" id="{80316173-5C16-8AC2-161B-C8FF719A5AC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476375" y="5661025"/>
            <a:ext cx="719138" cy="431800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5" name="Straight Arrow Connector 10">
            <a:extLst>
              <a:ext uri="{FF2B5EF4-FFF2-40B4-BE49-F238E27FC236}">
                <a16:creationId xmlns:a16="http://schemas.microsoft.com/office/drawing/2014/main" id="{F3FB0D2D-8009-729C-FCA8-2BBEA5E7FBF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132138" y="3141663"/>
            <a:ext cx="2232025" cy="719137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6" name="Straight Arrow Connector 12">
            <a:extLst>
              <a:ext uri="{FF2B5EF4-FFF2-40B4-BE49-F238E27FC236}">
                <a16:creationId xmlns:a16="http://schemas.microsoft.com/office/drawing/2014/main" id="{ED05E046-B5D6-A318-ACA9-1CC6F2D1C59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635375" y="4292600"/>
            <a:ext cx="1800225" cy="295275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7" name="Straight Arrow Connector 15">
            <a:extLst>
              <a:ext uri="{FF2B5EF4-FFF2-40B4-BE49-F238E27FC236}">
                <a16:creationId xmlns:a16="http://schemas.microsoft.com/office/drawing/2014/main" id="{E2E0B2F8-B302-0991-BB97-E124E0A988E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140200" y="4868863"/>
            <a:ext cx="1223963" cy="215900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3">
            <a:extLst>
              <a:ext uri="{FF2B5EF4-FFF2-40B4-BE49-F238E27FC236}">
                <a16:creationId xmlns:a16="http://schemas.microsoft.com/office/drawing/2014/main" id="{E9928550-F11A-1F1F-8D1D-6296C3D8A4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GB" sz="1000"/>
              <a:t>© Imperial College London</a:t>
            </a:r>
            <a:endParaRPr lang="en-US" altLang="en-US" sz="1000"/>
          </a:p>
        </p:txBody>
      </p:sp>
      <p:sp>
        <p:nvSpPr>
          <p:cNvPr id="16387" name="Slide Number Placeholder 4">
            <a:extLst>
              <a:ext uri="{FF2B5EF4-FFF2-40B4-BE49-F238E27FC236}">
                <a16:creationId xmlns:a16="http://schemas.microsoft.com/office/drawing/2014/main" id="{B9B9FB17-2B0C-450A-2CD5-D910B81E00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Page </a:t>
            </a:r>
            <a:fld id="{D9EE9121-4ECD-4ADA-A787-D88F7F76585C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000"/>
          </a:p>
        </p:txBody>
      </p:sp>
      <p:pic>
        <p:nvPicPr>
          <p:cNvPr id="16388" name="Picture 6" descr="C:\Data\PC up to 2005\Perfect+word\Skemkeynote\Skem photos\Skem in group 3.jpg">
            <a:extLst>
              <a:ext uri="{FF2B5EF4-FFF2-40B4-BE49-F238E27FC236}">
                <a16:creationId xmlns:a16="http://schemas.microsoft.com/office/drawing/2014/main" id="{BC351664-E4DE-2C02-2F8F-2021840211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03250"/>
            <a:ext cx="9144000" cy="7708900"/>
          </a:xfr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9CFA7D8-2E34-82DF-04CF-45EE92DFCC81}"/>
              </a:ext>
            </a:extLst>
          </p:cNvPr>
          <p:cNvSpPr txBox="1">
            <a:spLocks/>
          </p:cNvSpPr>
          <p:nvPr/>
        </p:nvSpPr>
        <p:spPr bwMode="auto">
          <a:xfrm>
            <a:off x="611188" y="-100013"/>
            <a:ext cx="3455987" cy="15128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kern="0" dirty="0">
                <a:solidFill>
                  <a:srgbClr val="FFC000"/>
                </a:solidFill>
              </a:rPr>
              <a:t>What would </a:t>
            </a:r>
            <a:r>
              <a:rPr lang="en-GB" altLang="en-US" kern="0" dirty="0" err="1">
                <a:solidFill>
                  <a:srgbClr val="FFC000"/>
                </a:solidFill>
              </a:rPr>
              <a:t>Skem</a:t>
            </a:r>
            <a:r>
              <a:rPr lang="en-GB" altLang="en-US" kern="0" dirty="0">
                <a:solidFill>
                  <a:srgbClr val="FFC000"/>
                </a:solidFill>
              </a:rPr>
              <a:t> have thought?</a:t>
            </a:r>
          </a:p>
        </p:txBody>
      </p:sp>
      <p:sp>
        <p:nvSpPr>
          <p:cNvPr id="16390" name="TextBox 2">
            <a:extLst>
              <a:ext uri="{FF2B5EF4-FFF2-40B4-BE49-F238E27FC236}">
                <a16:creationId xmlns:a16="http://schemas.microsoft.com/office/drawing/2014/main" id="{23E43F6A-FE91-E4CC-B774-4753A87D8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6484938"/>
            <a:ext cx="3103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000">
                <a:solidFill>
                  <a:srgbClr val="FE9914"/>
                </a:solidFill>
              </a:rPr>
              <a:t>Rotterdam ICSMGE 1948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1076B9-F631-DC38-2625-1DBDA8906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613" y="-531813"/>
            <a:ext cx="2520950" cy="4000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000">
                <a:solidFill>
                  <a:srgbClr val="FFC000"/>
                </a:solidFill>
              </a:rPr>
              <a:t>He’d be interested…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AE721C-9149-4231-5A90-346783513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-26988"/>
            <a:ext cx="4445000" cy="400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000">
                <a:solidFill>
                  <a:srgbClr val="FFC000"/>
                </a:solidFill>
              </a:rPr>
              <a:t>He’d make interesting observations…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3A663A-1C97-BB33-65A8-3EBEDA09E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476250"/>
            <a:ext cx="3348038" cy="4000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000">
                <a:solidFill>
                  <a:srgbClr val="FFC000"/>
                </a:solidFill>
              </a:rPr>
              <a:t>Be encouraging and kind…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83FA35-0867-B51E-B910-90BD76A10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981075"/>
            <a:ext cx="2820988" cy="4000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000">
                <a:solidFill>
                  <a:srgbClr val="FFC000"/>
                </a:solidFill>
              </a:rPr>
              <a:t>Notice any weak points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F5286-BC38-9FE6-E7FE-D09BCB84B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1949450"/>
            <a:ext cx="4502150" cy="4000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000">
                <a:solidFill>
                  <a:srgbClr val="FFC000"/>
                </a:solidFill>
              </a:rPr>
              <a:t>Urge us towards practical application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51D4C-D736-A8CB-6373-347A4C648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1444625"/>
            <a:ext cx="4784725" cy="4000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000">
                <a:solidFill>
                  <a:srgbClr val="FFC000"/>
                </a:solidFill>
              </a:rPr>
              <a:t>Remind us who had tried this before and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F446AC5-E116-194C-B8A4-00B0A2CA5A0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55875" y="1381125"/>
            <a:ext cx="1800225" cy="2911475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prstDash val="dash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B6099260-D462-85FF-EB2C-E5C90A948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038" y="171450"/>
            <a:ext cx="8664575" cy="1143000"/>
          </a:xfrm>
        </p:spPr>
        <p:txBody>
          <a:bodyPr/>
          <a:lstStyle/>
          <a:p>
            <a:pPr algn="ctr"/>
            <a:r>
              <a:rPr lang="en-GB" altLang="en-US"/>
              <a:t>Recognising Skempton’s 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016C5-C9D1-8E03-1DAD-FC8B60831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409700"/>
            <a:ext cx="8505825" cy="411480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GB" sz="2200" dirty="0" err="1"/>
              <a:t>Skem’s</a:t>
            </a:r>
            <a:r>
              <a:rPr lang="en-GB" sz="2200" dirty="0"/>
              <a:t> career summarised in:</a:t>
            </a:r>
          </a:p>
          <a:p>
            <a:pPr algn="ctr">
              <a:defRPr/>
            </a:pPr>
            <a:endParaRPr lang="en-GB" sz="2200" dirty="0"/>
          </a:p>
          <a:p>
            <a:pPr marL="0" indent="0" algn="ctr">
              <a:buFontTx/>
              <a:buNone/>
              <a:defRPr/>
            </a:pPr>
            <a:r>
              <a:rPr lang="en-GB" sz="2200" dirty="0">
                <a:hlinkClick r:id="rId2"/>
              </a:rPr>
              <a:t>https://en.wikipedia.org/wiki/Alec_Skempton</a:t>
            </a:r>
            <a:endParaRPr lang="en-GB" sz="2200" dirty="0"/>
          </a:p>
          <a:p>
            <a:pPr marL="0" indent="0" algn="ctr">
              <a:buFontTx/>
              <a:buNone/>
              <a:defRPr/>
            </a:pPr>
            <a:endParaRPr lang="en-GB" sz="2200" dirty="0"/>
          </a:p>
          <a:p>
            <a:pPr marL="0" indent="0" algn="ctr">
              <a:buFontTx/>
              <a:buNone/>
              <a:defRPr/>
            </a:pPr>
            <a:r>
              <a:rPr lang="en-GB" sz="2200" dirty="0"/>
              <a:t>We offer here for ISSMGE more personal and technical volumes and events published and held over thirty years from 1984 to 2104 that  commemorated his contributions and celebrated his life</a:t>
            </a:r>
          </a:p>
          <a:p>
            <a:pPr marL="0" indent="0" algn="ctr">
              <a:buFontTx/>
              <a:buNone/>
              <a:defRPr/>
            </a:pPr>
            <a:endParaRPr lang="en-GB" sz="2200" dirty="0"/>
          </a:p>
          <a:p>
            <a:pPr marL="0" indent="0" algn="ctr">
              <a:buFontTx/>
              <a:buNone/>
              <a:defRPr/>
            </a:pPr>
            <a:r>
              <a:rPr lang="en-GB" sz="2200" dirty="0"/>
              <a:t>We also signpost video material of him delivering a lecture to the UK Institution of Civil Engineers in 1994</a:t>
            </a:r>
          </a:p>
        </p:txBody>
      </p:sp>
      <p:sp>
        <p:nvSpPr>
          <p:cNvPr id="6148" name="Footer Placeholder 3">
            <a:extLst>
              <a:ext uri="{FF2B5EF4-FFF2-40B4-BE49-F238E27FC236}">
                <a16:creationId xmlns:a16="http://schemas.microsoft.com/office/drawing/2014/main" id="{9C82689F-CD12-B1FA-8CFF-1027A10F3D5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GB" sz="1000"/>
              <a:t>© Imperial College London</a:t>
            </a:r>
            <a:endParaRPr lang="en-US" altLang="en-US" sz="1000"/>
          </a:p>
        </p:txBody>
      </p:sp>
      <p:sp>
        <p:nvSpPr>
          <p:cNvPr id="6149" name="Slide Number Placeholder 4">
            <a:extLst>
              <a:ext uri="{FF2B5EF4-FFF2-40B4-BE49-F238E27FC236}">
                <a16:creationId xmlns:a16="http://schemas.microsoft.com/office/drawing/2014/main" id="{95CAE0EE-0E77-14BA-0993-A84644026A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Page </a:t>
            </a:r>
            <a:fld id="{A49A1499-D45E-45C9-8A45-1330ED94AB90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A78BB200-7C18-CF39-FD92-9AB6A26972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71450"/>
            <a:ext cx="3744913" cy="809625"/>
          </a:xfrm>
        </p:spPr>
        <p:txBody>
          <a:bodyPr/>
          <a:lstStyle/>
          <a:p>
            <a:pPr algn="ctr"/>
            <a:r>
              <a:rPr lang="en-GB" altLang="en-US" sz="3200">
                <a:solidFill>
                  <a:srgbClr val="0E207F"/>
                </a:solidFill>
              </a:rPr>
              <a:t>1984 volume of </a:t>
            </a:r>
            <a:br>
              <a:rPr lang="en-GB" altLang="en-US" sz="3200">
                <a:solidFill>
                  <a:srgbClr val="0E207F"/>
                </a:solidFill>
              </a:rPr>
            </a:br>
            <a:r>
              <a:rPr lang="en-GB" altLang="en-US" sz="3200">
                <a:solidFill>
                  <a:srgbClr val="0E207F"/>
                </a:solidFill>
              </a:rPr>
              <a:t>re-printed papers</a:t>
            </a:r>
            <a:endParaRPr lang="en-GB" altLang="en-US">
              <a:solidFill>
                <a:srgbClr val="0E207F"/>
              </a:solidFill>
            </a:endParaRPr>
          </a:p>
        </p:txBody>
      </p:sp>
      <p:sp>
        <p:nvSpPr>
          <p:cNvPr id="7171" name="Slide Number Placeholder 4">
            <a:extLst>
              <a:ext uri="{FF2B5EF4-FFF2-40B4-BE49-F238E27FC236}">
                <a16:creationId xmlns:a16="http://schemas.microsoft.com/office/drawing/2014/main" id="{F9A20487-3CF0-B6F5-1640-1DB36C4822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Page </a:t>
            </a:r>
            <a:fld id="{85936579-8C1E-4D75-893F-C88C5B27ABD4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000"/>
          </a:p>
        </p:txBody>
      </p:sp>
      <p:graphicFrame>
        <p:nvGraphicFramePr>
          <p:cNvPr id="7172" name="Object 5">
            <a:extLst>
              <a:ext uri="{FF2B5EF4-FFF2-40B4-BE49-F238E27FC236}">
                <a16:creationId xmlns:a16="http://schemas.microsoft.com/office/drawing/2014/main" id="{7190EEB1-0786-A66E-2B45-42CCE4DD67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1409700"/>
          <a:ext cx="3671887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Acrobat Document" r:id="rId3" imgW="5676844" imgH="8019810" progId="Acrobat.Document.11">
                  <p:embed/>
                </p:oleObj>
              </mc:Choice>
              <mc:Fallback>
                <p:oleObj name="Acrobat Document" r:id="rId3" imgW="5676844" imgH="8019810" progId="Acrobat.Document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409700"/>
                        <a:ext cx="3671887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" name="Picture 3">
            <a:extLst>
              <a:ext uri="{FF2B5EF4-FFF2-40B4-BE49-F238E27FC236}">
                <a16:creationId xmlns:a16="http://schemas.microsoft.com/office/drawing/2014/main" id="{8F7231BA-51AE-93F7-4837-2A00A60C3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60350"/>
            <a:ext cx="5387975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3">
            <a:extLst>
              <a:ext uri="{FF2B5EF4-FFF2-40B4-BE49-F238E27FC236}">
                <a16:creationId xmlns:a16="http://schemas.microsoft.com/office/drawing/2014/main" id="{74EF9986-4F70-6ED8-7033-309014D43A4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GB" sz="1000"/>
              <a:t>© Imperial College London</a:t>
            </a:r>
            <a:endParaRPr lang="en-US" altLang="en-US" sz="1000"/>
          </a:p>
        </p:txBody>
      </p:sp>
      <p:sp>
        <p:nvSpPr>
          <p:cNvPr id="8195" name="Slide Number Placeholder 4">
            <a:extLst>
              <a:ext uri="{FF2B5EF4-FFF2-40B4-BE49-F238E27FC236}">
                <a16:creationId xmlns:a16="http://schemas.microsoft.com/office/drawing/2014/main" id="{EB9B111E-4B00-A7E7-D25F-0A582BE9823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Page </a:t>
            </a:r>
            <a:fld id="{2DD3B14B-E0E2-4C00-A02E-A65F976E02F8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000"/>
          </a:p>
        </p:txBody>
      </p:sp>
      <p:graphicFrame>
        <p:nvGraphicFramePr>
          <p:cNvPr id="8196" name="Object 11">
            <a:extLst>
              <a:ext uri="{FF2B5EF4-FFF2-40B4-BE49-F238E27FC236}">
                <a16:creationId xmlns:a16="http://schemas.microsoft.com/office/drawing/2014/main" id="{6BDEEAA5-71AC-98F9-7FE6-68A586D90D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93988" y="703263"/>
          <a:ext cx="3894137" cy="560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Acrobat Document" r:id="rId3" imgW="5762513" imgH="8296268" progId="Acrobat.Document.2020">
                  <p:embed/>
                </p:oleObj>
              </mc:Choice>
              <mc:Fallback>
                <p:oleObj name="Acrobat Document" r:id="rId3" imgW="5762513" imgH="8296268" progId="Acrobat.Document.2020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3988" y="703263"/>
                        <a:ext cx="3894137" cy="560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B238D807-3174-DEFE-4DE8-B046031D8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6091238"/>
            <a:ext cx="8642350" cy="722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E20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E207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E207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GB" altLang="en-US" sz="2000" kern="0" dirty="0"/>
              <a:t>https://www.icevirtuallibrary.com/doi/abs/10.1680/sposm.02050.0004to pdf</a:t>
            </a:r>
            <a:endParaRPr lang="en-GB" altLang="en-US" kern="0" dirty="0"/>
          </a:p>
        </p:txBody>
      </p:sp>
      <p:sp>
        <p:nvSpPr>
          <p:cNvPr id="8198" name="Title 1">
            <a:extLst>
              <a:ext uri="{FF2B5EF4-FFF2-40B4-BE49-F238E27FC236}">
                <a16:creationId xmlns:a16="http://schemas.microsoft.com/office/drawing/2014/main" id="{BDFD944C-A0A6-A1D7-0643-6798F9EEDE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038" y="117475"/>
            <a:ext cx="8593137" cy="115093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altLang="en-US"/>
              <a:t>See article from collected papers volume by Professor R E Gibson  “Working with Skempton”</a:t>
            </a:r>
          </a:p>
        </p:txBody>
      </p:sp>
      <p:graphicFrame>
        <p:nvGraphicFramePr>
          <p:cNvPr id="8199" name="Object 1">
            <a:extLst>
              <a:ext uri="{FF2B5EF4-FFF2-40B4-BE49-F238E27FC236}">
                <a16:creationId xmlns:a16="http://schemas.microsoft.com/office/drawing/2014/main" id="{3EB23ABE-F4A5-1A1F-E4EB-B31721643D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9113" y="1260475"/>
          <a:ext cx="3335337" cy="480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Acrobat Document" r:id="rId5" imgW="5762303" imgH="8296139" progId="AcroExch.Document.DC">
                  <p:embed/>
                </p:oleObj>
              </mc:Choice>
              <mc:Fallback>
                <p:oleObj name="Acrobat Document" r:id="rId5" imgW="5762303" imgH="8296139" progId="AcroExch.Document.D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1260475"/>
                        <a:ext cx="3335337" cy="4802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33ACE950-3BEF-0E71-2BDD-7E144865C0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038" y="171450"/>
            <a:ext cx="8664575" cy="1143000"/>
          </a:xfrm>
        </p:spPr>
        <p:txBody>
          <a:bodyPr/>
          <a:lstStyle/>
          <a:p>
            <a:r>
              <a:rPr lang="en-GB" altLang="en-US"/>
              <a:t>Skempton’s last major technical lecture, 1994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E7BFE291-95D3-3F98-8558-F38E45FF47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950" y="1268413"/>
            <a:ext cx="5842000" cy="4114800"/>
          </a:xfrm>
        </p:spPr>
        <p:txBody>
          <a:bodyPr/>
          <a:lstStyle/>
          <a:p>
            <a:r>
              <a:rPr lang="en-GB" altLang="en-US" sz="2000"/>
              <a:t>Held with British Geotechnical Association (BGA) at 1994 at Institution of Civil Engineers, London</a:t>
            </a:r>
          </a:p>
          <a:p>
            <a:endParaRPr lang="en-GB" altLang="en-US" sz="2000"/>
          </a:p>
          <a:p>
            <a:r>
              <a:rPr lang="en-GB" altLang="en-US" sz="2000"/>
              <a:t>In parallel with publication of Skempton, A. W. &amp; Chrimes, M. M. (1994). “Thames Tunnel : geology, site investigation and geotechnical problems”. Geotechnique 44, No. 2, 191-216. </a:t>
            </a:r>
          </a:p>
          <a:p>
            <a:endParaRPr lang="en-GB" altLang="en-US" sz="2000"/>
          </a:p>
          <a:p>
            <a:r>
              <a:rPr lang="en-GB" altLang="en-US" sz="2000"/>
              <a:t>Video recorded and published by BGA</a:t>
            </a:r>
          </a:p>
          <a:p>
            <a:r>
              <a:rPr lang="en-GB" altLang="en-US" sz="2000"/>
              <a:t>Click the image to play video</a:t>
            </a:r>
          </a:p>
          <a:p>
            <a:endParaRPr lang="en-GB" altLang="en-US" sz="2000"/>
          </a:p>
          <a:p>
            <a:endParaRPr lang="en-GB" altLang="en-US" sz="2000"/>
          </a:p>
          <a:p>
            <a:endParaRPr lang="en-GB" altLang="en-US"/>
          </a:p>
        </p:txBody>
      </p:sp>
      <p:sp>
        <p:nvSpPr>
          <p:cNvPr id="9220" name="Footer Placeholder 3">
            <a:extLst>
              <a:ext uri="{FF2B5EF4-FFF2-40B4-BE49-F238E27FC236}">
                <a16:creationId xmlns:a16="http://schemas.microsoft.com/office/drawing/2014/main" id="{E43A0C4F-2112-1843-2319-D5713F2D59B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GB" sz="1000"/>
              <a:t>© Imperial College London</a:t>
            </a:r>
            <a:endParaRPr lang="en-US" altLang="en-US" sz="1000"/>
          </a:p>
        </p:txBody>
      </p:sp>
      <p:sp>
        <p:nvSpPr>
          <p:cNvPr id="9221" name="Slide Number Placeholder 4">
            <a:extLst>
              <a:ext uri="{FF2B5EF4-FFF2-40B4-BE49-F238E27FC236}">
                <a16:creationId xmlns:a16="http://schemas.microsoft.com/office/drawing/2014/main" id="{B0527CC0-D2CC-2AEC-DA06-E485BF68541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Page </a:t>
            </a:r>
            <a:fld id="{08505AA0-F3BF-4A19-BF67-54448B1A91FA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000"/>
          </a:p>
        </p:txBody>
      </p:sp>
      <p:pic>
        <p:nvPicPr>
          <p:cNvPr id="9222" name="Picture 5">
            <a:hlinkClick r:id="rId2" action="ppaction://hlinkfile"/>
            <a:extLst>
              <a:ext uri="{FF2B5EF4-FFF2-40B4-BE49-F238E27FC236}">
                <a16:creationId xmlns:a16="http://schemas.microsoft.com/office/drawing/2014/main" id="{2FAC12B7-4797-4626-E4C2-4F66AF819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268413"/>
            <a:ext cx="2808287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7BFFA858-4C6D-1713-D739-77601F9EA0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038" y="44450"/>
            <a:ext cx="8664575" cy="665163"/>
          </a:xfrm>
        </p:spPr>
        <p:txBody>
          <a:bodyPr/>
          <a:lstStyle/>
          <a:p>
            <a:r>
              <a:rPr lang="en-GB" altLang="en-US" sz="2800">
                <a:solidFill>
                  <a:srgbClr val="0E207F"/>
                </a:solidFill>
              </a:rPr>
              <a:t>Skempton memorial Conference, June 2004</a:t>
            </a:r>
          </a:p>
        </p:txBody>
      </p:sp>
      <p:sp>
        <p:nvSpPr>
          <p:cNvPr id="10243" name="Footer Placeholder 3">
            <a:extLst>
              <a:ext uri="{FF2B5EF4-FFF2-40B4-BE49-F238E27FC236}">
                <a16:creationId xmlns:a16="http://schemas.microsoft.com/office/drawing/2014/main" id="{1A1CD597-325A-633B-EEEE-B194E23569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GB" sz="1000"/>
              <a:t>© Imperial College London</a:t>
            </a:r>
            <a:endParaRPr lang="en-US" altLang="en-US" sz="1000"/>
          </a:p>
        </p:txBody>
      </p:sp>
      <p:sp>
        <p:nvSpPr>
          <p:cNvPr id="10244" name="Slide Number Placeholder 4">
            <a:extLst>
              <a:ext uri="{FF2B5EF4-FFF2-40B4-BE49-F238E27FC236}">
                <a16:creationId xmlns:a16="http://schemas.microsoft.com/office/drawing/2014/main" id="{80B664B7-AB22-5B69-687D-B774C1CC46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Page </a:t>
            </a:r>
            <a:fld id="{03F757A7-83A8-42EC-9980-FF127094E4FC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000"/>
          </a:p>
        </p:txBody>
      </p:sp>
      <p:pic>
        <p:nvPicPr>
          <p:cNvPr id="10245" name="Picture 2">
            <a:extLst>
              <a:ext uri="{FF2B5EF4-FFF2-40B4-BE49-F238E27FC236}">
                <a16:creationId xmlns:a16="http://schemas.microsoft.com/office/drawing/2014/main" id="{C1C9D102-5AAE-5826-0446-30078C5D80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709613"/>
            <a:ext cx="3816350" cy="5888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Box 6">
            <a:extLst>
              <a:ext uri="{FF2B5EF4-FFF2-40B4-BE49-F238E27FC236}">
                <a16:creationId xmlns:a16="http://schemas.microsoft.com/office/drawing/2014/main" id="{FA965241-8038-EAE1-6FEA-2FD0ECAD9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260475"/>
            <a:ext cx="28813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r">
              <a:buFontTx/>
              <a:buNone/>
            </a:pPr>
            <a:r>
              <a:rPr lang="en-GB" altLang="en-US" sz="2000">
                <a:solidFill>
                  <a:srgbClr val="FE9914"/>
                </a:solidFill>
              </a:rPr>
              <a:t>2004 3 Vol. Memorial Conference Proceedings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417F55-5CA9-C707-578A-BDDA3BE1DE9E}"/>
              </a:ext>
            </a:extLst>
          </p:cNvPr>
          <p:cNvSpPr txBox="1"/>
          <p:nvPr/>
        </p:nvSpPr>
        <p:spPr>
          <a:xfrm>
            <a:off x="4140200" y="901700"/>
            <a:ext cx="4932363" cy="5707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1800" dirty="0">
                <a:solidFill>
                  <a:srgbClr val="01835F"/>
                </a:solidFill>
                <a:latin typeface="Arial" charset="0"/>
              </a:rPr>
              <a:t>Over 350 delegates at Royal Geographical Society, near Imperial College, London</a:t>
            </a:r>
          </a:p>
          <a:p>
            <a:pPr>
              <a:spcBef>
                <a:spcPct val="20000"/>
              </a:spcBef>
              <a:defRPr/>
            </a:pPr>
            <a:endParaRPr lang="en-GB" sz="1800" dirty="0">
              <a:solidFill>
                <a:srgbClr val="01835F"/>
              </a:solidFill>
              <a:latin typeface="Arial" charset="0"/>
            </a:endParaRPr>
          </a:p>
          <a:p>
            <a:pPr>
              <a:spcBef>
                <a:spcPct val="20000"/>
              </a:spcBef>
              <a:defRPr/>
            </a:pPr>
            <a:endParaRPr lang="en-GB" sz="1800" dirty="0">
              <a:solidFill>
                <a:srgbClr val="01835F"/>
              </a:solidFill>
              <a:latin typeface="Arial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GB" sz="1800" dirty="0">
                <a:solidFill>
                  <a:srgbClr val="01835F"/>
                </a:solidFill>
                <a:latin typeface="Arial" charset="0"/>
              </a:rPr>
              <a:t>Keynotes and state of the art papers by internationally leading academics </a:t>
            </a:r>
          </a:p>
          <a:p>
            <a:pPr>
              <a:spcBef>
                <a:spcPct val="20000"/>
              </a:spcBef>
              <a:defRPr/>
            </a:pPr>
            <a:endParaRPr lang="en-GB" sz="1800" dirty="0">
              <a:solidFill>
                <a:srgbClr val="01835F"/>
              </a:solidFill>
              <a:latin typeface="Arial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GB" sz="1800" dirty="0">
                <a:solidFill>
                  <a:srgbClr val="01835F"/>
                </a:solidFill>
                <a:latin typeface="Arial" charset="0"/>
              </a:rPr>
              <a:t>Personal reflections by several leading geotechnical engineers on ‘working with </a:t>
            </a:r>
            <a:r>
              <a:rPr lang="en-GB" sz="1800" dirty="0" err="1">
                <a:solidFill>
                  <a:srgbClr val="01835F"/>
                </a:solidFill>
                <a:latin typeface="Arial" charset="0"/>
              </a:rPr>
              <a:t>Skem</a:t>
            </a:r>
            <a:r>
              <a:rPr lang="en-GB" sz="1800" dirty="0">
                <a:solidFill>
                  <a:srgbClr val="01835F"/>
                </a:solidFill>
                <a:latin typeface="Arial" charset="0"/>
              </a:rPr>
              <a:t>’</a:t>
            </a:r>
          </a:p>
          <a:p>
            <a:pPr>
              <a:spcBef>
                <a:spcPct val="20000"/>
              </a:spcBef>
              <a:defRPr/>
            </a:pPr>
            <a:endParaRPr lang="en-GB" sz="1800" dirty="0">
              <a:solidFill>
                <a:srgbClr val="01835F"/>
              </a:solidFill>
              <a:latin typeface="Arial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GB" sz="1800" dirty="0">
                <a:solidFill>
                  <a:srgbClr val="0E207F"/>
                </a:solidFill>
                <a:latin typeface="+mn-lt"/>
              </a:rPr>
              <a:t>Creation at Imperial College of </a:t>
            </a:r>
            <a:r>
              <a:rPr lang="en-GB" sz="1800" dirty="0" err="1">
                <a:solidFill>
                  <a:srgbClr val="0E207F"/>
                </a:solidFill>
                <a:latin typeface="+mn-lt"/>
                <a:ea typeface="Calibri" panose="020F0502020204030204" pitchFamily="34" charset="0"/>
              </a:rPr>
              <a:t>Skempton</a:t>
            </a:r>
            <a:r>
              <a:rPr lang="en-GB" sz="1800" dirty="0">
                <a:solidFill>
                  <a:srgbClr val="0E207F"/>
                </a:solidFill>
                <a:latin typeface="+mn-lt"/>
                <a:ea typeface="Calibri" panose="020F0502020204030204" pitchFamily="34" charset="0"/>
              </a:rPr>
              <a:t> and Bishop’ Archive at Imperial College:</a:t>
            </a:r>
          </a:p>
          <a:p>
            <a:pPr>
              <a:spcBef>
                <a:spcPct val="20000"/>
              </a:spcBef>
              <a:defRPr/>
            </a:pPr>
            <a:r>
              <a:rPr lang="en-GB" sz="1200" u="sng" dirty="0">
                <a:solidFill>
                  <a:srgbClr val="0E207F"/>
                </a:solidFill>
                <a:latin typeface="+mn-lt"/>
                <a:ea typeface="Calibri" panose="020F0502020204030204" pitchFamily="34" charset="0"/>
                <a:hlinkClick r:id="rId3"/>
              </a:rPr>
              <a:t>http://www.cv.ic.ac.uk/SkemArchive/index.htm</a:t>
            </a:r>
            <a:endParaRPr lang="en-GB" sz="1200" dirty="0">
              <a:solidFill>
                <a:srgbClr val="0E207F"/>
              </a:solidFill>
              <a:latin typeface="+mn-lt"/>
              <a:ea typeface="Calibri" panose="020F0502020204030204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GB" sz="1800" dirty="0">
              <a:solidFill>
                <a:srgbClr val="01835F"/>
              </a:solidFill>
              <a:latin typeface="Arial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GB" sz="1800" dirty="0">
                <a:solidFill>
                  <a:srgbClr val="0E207F"/>
                </a:solidFill>
                <a:latin typeface="Arial" charset="0"/>
              </a:rPr>
              <a:t>Publication of Biography by </a:t>
            </a:r>
            <a:r>
              <a:rPr lang="en-GB" sz="1800" dirty="0" err="1">
                <a:solidFill>
                  <a:srgbClr val="0E207F"/>
                </a:solidFill>
                <a:latin typeface="Arial" charset="0"/>
              </a:rPr>
              <a:t>Skem’s</a:t>
            </a:r>
            <a:r>
              <a:rPr lang="en-GB" sz="1800" dirty="0">
                <a:solidFill>
                  <a:srgbClr val="0E207F"/>
                </a:solidFill>
                <a:latin typeface="Arial" charset="0"/>
              </a:rPr>
              <a:t> daughter Judith </a:t>
            </a:r>
            <a:r>
              <a:rPr lang="en-GB" sz="1800" dirty="0" err="1">
                <a:solidFill>
                  <a:srgbClr val="0E207F"/>
                </a:solidFill>
                <a:latin typeface="Arial" charset="0"/>
              </a:rPr>
              <a:t>Niechciel</a:t>
            </a:r>
            <a:endParaRPr lang="en-GB" sz="1800" dirty="0">
              <a:solidFill>
                <a:srgbClr val="0E207F"/>
              </a:solidFill>
              <a:latin typeface="Arial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GB" sz="1200" u="sng" dirty="0">
                <a:solidFill>
                  <a:srgbClr val="0E207F"/>
                </a:solidFill>
                <a:latin typeface="+mn-lt"/>
                <a:ea typeface="Calibri" panose="020F0502020204030204" pitchFamily="34" charset="0"/>
                <a:hlinkClick r:id="rId4"/>
              </a:rPr>
              <a:t>https://www.amazon.co.uk/Particle-Clay-Biography-Skempton-Engineer/dp/1870325842</a:t>
            </a:r>
            <a:endParaRPr lang="en-GB" sz="1200" dirty="0">
              <a:solidFill>
                <a:srgbClr val="0E207F"/>
              </a:solidFill>
              <a:latin typeface="+mn-lt"/>
              <a:ea typeface="Calibri" panose="020F0502020204030204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GB" sz="1800" dirty="0">
              <a:solidFill>
                <a:srgbClr val="01835F"/>
              </a:solidFill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B66CFC-64EC-B630-2621-BFDEC5C48A38}"/>
              </a:ext>
            </a:extLst>
          </p:cNvPr>
          <p:cNvSpPr txBox="1"/>
          <p:nvPr/>
        </p:nvSpPr>
        <p:spPr>
          <a:xfrm>
            <a:off x="4284663" y="1639888"/>
            <a:ext cx="4537075" cy="2762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1200" u="sng" dirty="0">
                <a:solidFill>
                  <a:srgbClr val="0E207F"/>
                </a:solidFill>
                <a:latin typeface="+mn-lt"/>
                <a:ea typeface="Calibri" panose="020F0502020204030204" pitchFamily="34" charset="0"/>
                <a:hlinkClick r:id="rId5"/>
              </a:rPr>
              <a:t>https://www.icevirtuallibrary.com/doi/book/10.1680/aigev1.32644</a:t>
            </a:r>
            <a:endParaRPr lang="en-GB" sz="1200" dirty="0">
              <a:solidFill>
                <a:srgbClr val="0E207F"/>
              </a:solidFill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F7F7CC85-9710-B45D-15FC-2BF96F0A15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038" y="171450"/>
            <a:ext cx="8736012" cy="1143000"/>
          </a:xfrm>
        </p:spPr>
        <p:txBody>
          <a:bodyPr/>
          <a:lstStyle/>
          <a:p>
            <a:pPr algn="ctr"/>
            <a:r>
              <a:rPr lang="en-GB" altLang="en-US" sz="2000">
                <a:solidFill>
                  <a:srgbClr val="0E207F"/>
                </a:solidFill>
              </a:rPr>
              <a:t>2004 Publication of Biography by Skem’s daughter Judith Niechciel</a:t>
            </a:r>
            <a:br>
              <a:rPr lang="en-GB" altLang="en-US" sz="2000">
                <a:solidFill>
                  <a:srgbClr val="0E207F"/>
                </a:solidFill>
              </a:rPr>
            </a:br>
            <a:br>
              <a:rPr lang="en-GB" altLang="en-US" sz="2000">
                <a:solidFill>
                  <a:srgbClr val="0E207F"/>
                </a:solidFill>
                <a:cs typeface="Calibri" panose="020F0502020204030204" pitchFamily="34" charset="0"/>
              </a:rPr>
            </a:br>
            <a:endParaRPr lang="en-GB" altLang="en-US" sz="2000"/>
          </a:p>
        </p:txBody>
      </p:sp>
      <p:pic>
        <p:nvPicPr>
          <p:cNvPr id="1126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565C0251-A203-CCC9-1955-295AAD88F2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908050"/>
            <a:ext cx="3529013" cy="5321300"/>
          </a:xfrm>
        </p:spPr>
      </p:pic>
      <p:sp>
        <p:nvSpPr>
          <p:cNvPr id="11268" name="Footer Placeholder 3">
            <a:extLst>
              <a:ext uri="{FF2B5EF4-FFF2-40B4-BE49-F238E27FC236}">
                <a16:creationId xmlns:a16="http://schemas.microsoft.com/office/drawing/2014/main" id="{5F1D58CC-BDF1-8588-BDD6-43A29EA02CA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GB" sz="1000"/>
              <a:t>© Imperial College London</a:t>
            </a:r>
            <a:endParaRPr lang="en-US" altLang="en-US" sz="1000"/>
          </a:p>
        </p:txBody>
      </p:sp>
      <p:sp>
        <p:nvSpPr>
          <p:cNvPr id="11269" name="Slide Number Placeholder 4">
            <a:extLst>
              <a:ext uri="{FF2B5EF4-FFF2-40B4-BE49-F238E27FC236}">
                <a16:creationId xmlns:a16="http://schemas.microsoft.com/office/drawing/2014/main" id="{14A63A00-E82A-95F3-99B9-06E884F7CFB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Page </a:t>
            </a:r>
            <a:fld id="{F06CDE33-35FA-4CED-B4CB-21234DFB123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000"/>
          </a:p>
        </p:txBody>
      </p:sp>
      <p:sp>
        <p:nvSpPr>
          <p:cNvPr id="11270" name="TextBox 8">
            <a:extLst>
              <a:ext uri="{FF2B5EF4-FFF2-40B4-BE49-F238E27FC236}">
                <a16:creationId xmlns:a16="http://schemas.microsoft.com/office/drawing/2014/main" id="{E4A01D69-BFF5-7048-555F-AA627B1B8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259513"/>
            <a:ext cx="8569325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GB" altLang="en-US" sz="1600" u="sng">
                <a:cs typeface="Calibri" panose="020F0502020204030204" pitchFamily="34" charset="0"/>
                <a:hlinkClick r:id="rId4"/>
              </a:rPr>
              <a:t>https://www.amazon.co.uk/Particle-Clay-Biography-Skempton-Engineer/dp/1870325842</a:t>
            </a:r>
            <a:endParaRPr lang="en-GB" altLang="en-US" sz="1600">
              <a:solidFill>
                <a:srgbClr val="FE9914"/>
              </a:solidFill>
            </a:endParaRPr>
          </a:p>
        </p:txBody>
      </p:sp>
      <p:graphicFrame>
        <p:nvGraphicFramePr>
          <p:cNvPr id="11271" name="Object 1">
            <a:extLst>
              <a:ext uri="{FF2B5EF4-FFF2-40B4-BE49-F238E27FC236}">
                <a16:creationId xmlns:a16="http://schemas.microsoft.com/office/drawing/2014/main" id="{358AF589-3249-B5AD-3F55-88A664987B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0025" y="877888"/>
          <a:ext cx="3590925" cy="535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Acrobat Document" r:id="rId5" imgW="4257602" imgH="6343650" progId="AcroExch.Document.DC">
                  <p:embed/>
                </p:oleObj>
              </mc:Choice>
              <mc:Fallback>
                <p:oleObj name="Acrobat Document" r:id="rId5" imgW="4257602" imgH="6343650" progId="AcroExch.Document.D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0025" y="877888"/>
                        <a:ext cx="3590925" cy="5351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F8054806-D3B4-8274-EBFE-79AC8C92B1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85775"/>
            <a:ext cx="8593138" cy="1143000"/>
          </a:xfrm>
        </p:spPr>
        <p:txBody>
          <a:bodyPr/>
          <a:lstStyle/>
          <a:p>
            <a:pPr algn="ctr"/>
            <a:r>
              <a:rPr lang="en-GB" altLang="en-US">
                <a:solidFill>
                  <a:srgbClr val="0E207F"/>
                </a:solidFill>
              </a:rPr>
              <a:t>100</a:t>
            </a:r>
            <a:r>
              <a:rPr lang="en-GB" altLang="en-US" baseline="30000">
                <a:solidFill>
                  <a:srgbClr val="0E207F"/>
                </a:solidFill>
              </a:rPr>
              <a:t>th</a:t>
            </a:r>
            <a:r>
              <a:rPr lang="en-GB" altLang="en-US">
                <a:solidFill>
                  <a:srgbClr val="0E207F"/>
                </a:solidFill>
              </a:rPr>
              <a:t> Anniversary of Skempton’s birth</a:t>
            </a:r>
          </a:p>
        </p:txBody>
      </p:sp>
      <p:sp>
        <p:nvSpPr>
          <p:cNvPr id="12291" name="Footer Placeholder 3">
            <a:extLst>
              <a:ext uri="{FF2B5EF4-FFF2-40B4-BE49-F238E27FC236}">
                <a16:creationId xmlns:a16="http://schemas.microsoft.com/office/drawing/2014/main" id="{4BBDD832-EB01-3116-6AB4-8FE6962F9AB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GB" sz="1000"/>
              <a:t>© Imperial College London</a:t>
            </a:r>
            <a:endParaRPr lang="en-US" altLang="en-US" sz="1000"/>
          </a:p>
        </p:txBody>
      </p:sp>
      <p:sp>
        <p:nvSpPr>
          <p:cNvPr id="12292" name="Slide Number Placeholder 4">
            <a:extLst>
              <a:ext uri="{FF2B5EF4-FFF2-40B4-BE49-F238E27FC236}">
                <a16:creationId xmlns:a16="http://schemas.microsoft.com/office/drawing/2014/main" id="{4103AB7C-71B8-2E3D-57CE-7F22D8C39A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Page </a:t>
            </a:r>
            <a:fld id="{8B6755A7-4A00-4EDB-83CD-5E6F5AEDAFD5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000"/>
          </a:p>
        </p:txBody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174239A9-D978-7952-B74F-2226C486E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276475"/>
            <a:ext cx="75596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en-GB" altLang="en-US" sz="2800">
                <a:solidFill>
                  <a:srgbClr val="01835F"/>
                </a:solidFill>
              </a:rPr>
              <a:t>British Geotechnical Association Celebration 12</a:t>
            </a:r>
            <a:r>
              <a:rPr lang="en-GB" altLang="en-US" sz="2800" baseline="30000">
                <a:solidFill>
                  <a:srgbClr val="01835F"/>
                </a:solidFill>
              </a:rPr>
              <a:t>th</a:t>
            </a:r>
            <a:r>
              <a:rPr lang="en-GB" altLang="en-US" sz="2800">
                <a:solidFill>
                  <a:srgbClr val="01835F"/>
                </a:solidFill>
              </a:rPr>
              <a:t> June 2014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altLang="en-US" sz="2800">
              <a:solidFill>
                <a:srgbClr val="01835F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GB" altLang="en-US" sz="2800">
              <a:solidFill>
                <a:srgbClr val="01835F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altLang="en-US" sz="2800"/>
              <a:t>Included talk on Skempton and an update on the behaviour of stiff clays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altLang="en-US" sz="2800">
              <a:solidFill>
                <a:srgbClr val="01835F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GB" altLang="en-US" sz="2800">
              <a:solidFill>
                <a:srgbClr val="01835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AF7F6F8-5040-CE67-0B0B-003BE5794A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765175"/>
            <a:ext cx="8713787" cy="2951163"/>
          </a:xfrm>
        </p:spPr>
        <p:txBody>
          <a:bodyPr/>
          <a:lstStyle/>
          <a:p>
            <a:pPr algn="ctr">
              <a:lnSpc>
                <a:spcPct val="80000"/>
              </a:lnSpc>
              <a:spcBef>
                <a:spcPct val="70000"/>
              </a:spcBef>
            </a:pPr>
            <a:r>
              <a:rPr lang="en-GB" altLang="en-US" sz="2000"/>
              <a:t>Hollow Cylinder Apparatus &amp; Triaxial experiments</a:t>
            </a:r>
            <a:br>
              <a:rPr lang="en-GB" altLang="en-US" sz="2000"/>
            </a:br>
            <a:br>
              <a:rPr lang="en-GB" altLang="en-US" sz="2000"/>
            </a:br>
            <a:r>
              <a:rPr lang="en-GB" altLang="en-US" sz="2000"/>
              <a:t>London clay: Heathrow-T5 study with Matthew Coop &amp; David Hight </a:t>
            </a:r>
            <a:br>
              <a:rPr lang="en-GB" altLang="en-US" sz="2000"/>
            </a:br>
            <a:br>
              <a:rPr lang="en-GB" altLang="en-US" sz="2000"/>
            </a:br>
            <a:r>
              <a:rPr lang="en-GB" altLang="en-US" sz="2000"/>
              <a:t>Three PhDs 2005-7: Liana Gasparre, Satoshi Nishimura &amp; Nguyen Anh-Minh, Géotechnique papers 2007 </a:t>
            </a:r>
            <a:br>
              <a:rPr lang="en-GB" altLang="en-US" sz="2000"/>
            </a:br>
            <a:br>
              <a:rPr lang="en-GB" altLang="en-US" sz="2000"/>
            </a:br>
            <a:r>
              <a:rPr lang="en-GB" altLang="en-US" sz="2000"/>
              <a:t>Then Gault, Oxford and Kimmeridge clays: two 2012 PhDs, Géotechnique papers 2014-18 </a:t>
            </a:r>
            <a:br>
              <a:rPr lang="en-GB" altLang="en-US" sz="2600"/>
            </a:br>
            <a:br>
              <a:rPr lang="en-GB" altLang="en-US" sz="2600"/>
            </a:br>
            <a:r>
              <a:rPr lang="en-GB" altLang="en-US" sz="2600"/>
              <a:t>    </a:t>
            </a:r>
            <a:endParaRPr lang="en-GB" altLang="en-US" sz="280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ED7AA45-D3DB-B0E6-8DAE-0EB279A780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115888"/>
            <a:ext cx="8928100" cy="720725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altLang="en-US" sz="2400"/>
              <a:t>R Jardine: “On stiff clay research at Imperial College 2004-2014”</a:t>
            </a:r>
          </a:p>
        </p:txBody>
      </p:sp>
      <p:sp>
        <p:nvSpPr>
          <p:cNvPr id="13316" name="Rectangle 8">
            <a:extLst>
              <a:ext uri="{FF2B5EF4-FFF2-40B4-BE49-F238E27FC236}">
                <a16:creationId xmlns:a16="http://schemas.microsoft.com/office/drawing/2014/main" id="{0711A011-FDC2-4EDF-F7C7-249527B86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4076700"/>
            <a:ext cx="24479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000">
              <a:solidFill>
                <a:srgbClr val="FE9914"/>
              </a:solidFill>
            </a:endParaRPr>
          </a:p>
        </p:txBody>
      </p:sp>
      <p:pic>
        <p:nvPicPr>
          <p:cNvPr id="13317" name="Picture 11" descr="A.Brosse2012.JPG">
            <a:extLst>
              <a:ext uri="{FF2B5EF4-FFF2-40B4-BE49-F238E27FC236}">
                <a16:creationId xmlns:a16="http://schemas.microsoft.com/office/drawing/2014/main" id="{25FADFAF-73E5-17E7-EEA3-B6807E561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57563"/>
            <a:ext cx="3167062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>
            <a:extLst>
              <a:ext uri="{FF2B5EF4-FFF2-40B4-BE49-F238E27FC236}">
                <a16:creationId xmlns:a16="http://schemas.microsoft.com/office/drawing/2014/main" id="{B00DB5CD-8785-94CF-214F-29098D9A9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357563"/>
            <a:ext cx="3097213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1">
            <a:extLst>
              <a:ext uri="{FF2B5EF4-FFF2-40B4-BE49-F238E27FC236}">
                <a16:creationId xmlns:a16="http://schemas.microsoft.com/office/drawing/2014/main" id="{637769C4-0CEC-EED0-BB56-57B017B56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263" y="6381750"/>
            <a:ext cx="705008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1800">
                <a:solidFill>
                  <a:srgbClr val="01835F"/>
                </a:solidFill>
              </a:rPr>
              <a:t>Amandine Brosse 	                    Ramtin Hosseini Kamal </a:t>
            </a:r>
            <a:br>
              <a:rPr lang="en-GB" altLang="en-US" sz="2000">
                <a:solidFill>
                  <a:srgbClr val="FE9914"/>
                </a:solidFill>
              </a:rPr>
            </a:br>
            <a:endParaRPr lang="en-GB" altLang="en-US" sz="2000">
              <a:solidFill>
                <a:srgbClr val="FE9914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FE9914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FE9914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3601</TotalTime>
  <Words>628</Words>
  <Application>Microsoft Office PowerPoint</Application>
  <PresentationFormat>On-screen Show (4:3)</PresentationFormat>
  <Paragraphs>85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1_Blank Presentation</vt:lpstr>
      <vt:lpstr>    Remembering Professor AW Skempton  4th June 1914 - 9th August 2001  2nd ISSMGE President, from 1957     March 2022 </vt:lpstr>
      <vt:lpstr>Recognising Skempton’s contributions</vt:lpstr>
      <vt:lpstr>1984 volume of  re-printed papers</vt:lpstr>
      <vt:lpstr>See article from collected papers volume by Professor R E Gibson  “Working with Skempton”</vt:lpstr>
      <vt:lpstr>Skempton’s last major technical lecture, 1994</vt:lpstr>
      <vt:lpstr>Skempton memorial Conference, June 2004</vt:lpstr>
      <vt:lpstr>2004 Publication of Biography by Skem’s daughter Judith Niechciel  </vt:lpstr>
      <vt:lpstr>100th Anniversary of Skempton’s birth</vt:lpstr>
      <vt:lpstr>Hollow Cylinder Apparatus &amp; Triaxial experiments  London clay: Heathrow-T5 study with Matthew Coop &amp; David Hight   Three PhDs 2005-7: Liana Gasparre, Satoshi Nishimura &amp; Nguyen Anh-Minh, Géotechnique papers 2007   Then Gault, Oxford and Kimmeridge clays: two 2012 PhDs, Géotechnique papers 2014-18       </vt:lpstr>
      <vt:lpstr>PowerPoint Presentation</vt:lpstr>
      <vt:lpstr>PowerPoint Presentation</vt:lpstr>
    </vt:vector>
  </TitlesOfParts>
  <Company>FutureBrand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Emma Graham</dc:creator>
  <cp:lastModifiedBy>Karapanagiotidis, Alexandros Stefanos</cp:lastModifiedBy>
  <cp:revision>172</cp:revision>
  <cp:lastPrinted>2014-06-11T11:55:15Z</cp:lastPrinted>
  <dcterms:created xsi:type="dcterms:W3CDTF">2003-01-06T14:21:41Z</dcterms:created>
  <dcterms:modified xsi:type="dcterms:W3CDTF">2022-04-02T14:45:38Z</dcterms:modified>
</cp:coreProperties>
</file>