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421" r:id="rId2"/>
    <p:sldId id="422" r:id="rId3"/>
    <p:sldId id="430" r:id="rId4"/>
    <p:sldId id="423" r:id="rId5"/>
    <p:sldId id="424" r:id="rId6"/>
    <p:sldId id="425" r:id="rId7"/>
    <p:sldId id="426" r:id="rId8"/>
    <p:sldId id="427" r:id="rId9"/>
    <p:sldId id="428" r:id="rId10"/>
    <p:sldId id="429" r:id="rId11"/>
    <p:sldId id="431" r:id="rId12"/>
    <p:sldId id="432" r:id="rId13"/>
    <p:sldId id="433" r:id="rId14"/>
    <p:sldId id="434" r:id="rId15"/>
    <p:sldId id="435" r:id="rId16"/>
    <p:sldId id="436" r:id="rId17"/>
    <p:sldId id="437" r:id="rId18"/>
    <p:sldId id="439" r:id="rId19"/>
    <p:sldId id="417"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16A3"/>
    <a:srgbClr val="005EB8"/>
    <a:srgbClr val="FFFFFF"/>
    <a:srgbClr val="EF363B"/>
    <a:srgbClr val="00965E"/>
    <a:srgbClr val="EE353B"/>
    <a:srgbClr val="FF00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79217" autoAdjust="0"/>
  </p:normalViewPr>
  <p:slideViewPr>
    <p:cSldViewPr snapToGrid="0" snapToObjects="1">
      <p:cViewPr varScale="1">
        <p:scale>
          <a:sx n="70" d="100"/>
          <a:sy n="70" d="100"/>
        </p:scale>
        <p:origin x="111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2/14/2023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64324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17</a:t>
            </a:fld>
            <a:endParaRPr lang="en-US"/>
          </a:p>
        </p:txBody>
      </p:sp>
    </p:spTree>
    <p:extLst>
      <p:ext uri="{BB962C8B-B14F-4D97-AF65-F5344CB8AC3E}">
        <p14:creationId xmlns:p14="http://schemas.microsoft.com/office/powerpoint/2010/main" val="341925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18</a:t>
            </a:fld>
            <a:endParaRPr lang="en-US"/>
          </a:p>
        </p:txBody>
      </p:sp>
    </p:spTree>
    <p:extLst>
      <p:ext uri="{BB962C8B-B14F-4D97-AF65-F5344CB8AC3E}">
        <p14:creationId xmlns:p14="http://schemas.microsoft.com/office/powerpoint/2010/main" val="64362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274417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3063830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126411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426718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331318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14</a:t>
            </a:fld>
            <a:endParaRPr lang="en-US"/>
          </a:p>
        </p:txBody>
      </p:sp>
    </p:spTree>
    <p:extLst>
      <p:ext uri="{BB962C8B-B14F-4D97-AF65-F5344CB8AC3E}">
        <p14:creationId xmlns:p14="http://schemas.microsoft.com/office/powerpoint/2010/main" val="238861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15</a:t>
            </a:fld>
            <a:endParaRPr lang="en-US"/>
          </a:p>
        </p:txBody>
      </p:sp>
    </p:spTree>
    <p:extLst>
      <p:ext uri="{BB962C8B-B14F-4D97-AF65-F5344CB8AC3E}">
        <p14:creationId xmlns:p14="http://schemas.microsoft.com/office/powerpoint/2010/main" val="1065345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1974381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8" y="27451"/>
            <a:ext cx="8167909" cy="100956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8"/>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7"/>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2024418"/>
            <a:ext cx="8492897" cy="225958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199905"/>
            <a:ext cx="8492897" cy="64885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6955"/>
            <a:ext cx="8497093" cy="1016294"/>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1"/>
            <a:ext cx="9144000" cy="51434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6F1B-0CB1-4B7E-85F4-6D7D070DC08A}"/>
              </a:ext>
            </a:extLst>
          </p:cNvPr>
          <p:cNvSpPr>
            <a:spLocks noGrp="1"/>
          </p:cNvSpPr>
          <p:nvPr>
            <p:ph type="title"/>
          </p:nvPr>
        </p:nvSpPr>
        <p:spPr/>
        <p:txBody>
          <a:bodyPr/>
          <a:lstStyle/>
          <a:p>
            <a:r>
              <a:rPr lang="en-US" dirty="0"/>
              <a:t>Time Capsule</a:t>
            </a:r>
            <a:endParaRPr lang="en-GB" dirty="0"/>
          </a:p>
        </p:txBody>
      </p:sp>
      <p:sp>
        <p:nvSpPr>
          <p:cNvPr id="3" name="Text Placeholder 2">
            <a:extLst>
              <a:ext uri="{FF2B5EF4-FFF2-40B4-BE49-F238E27FC236}">
                <a16:creationId xmlns:a16="http://schemas.microsoft.com/office/drawing/2014/main" id="{BE1400FD-55EB-4D9E-9E24-6C4D387673F2}"/>
              </a:ext>
            </a:extLst>
          </p:cNvPr>
          <p:cNvSpPr>
            <a:spLocks noGrp="1"/>
          </p:cNvSpPr>
          <p:nvPr>
            <p:ph type="body" sz="half" idx="2"/>
          </p:nvPr>
        </p:nvSpPr>
        <p:spPr/>
        <p:txBody>
          <a:bodyPr/>
          <a:lstStyle/>
          <a:p>
            <a:r>
              <a:rPr lang="en-US" dirty="0"/>
              <a:t>Discoverers’ review</a:t>
            </a:r>
            <a:endParaRPr lang="en-GB" dirty="0"/>
          </a:p>
        </p:txBody>
      </p:sp>
      <p:sp>
        <p:nvSpPr>
          <p:cNvPr id="4" name="Text Placeholder 3">
            <a:extLst>
              <a:ext uri="{FF2B5EF4-FFF2-40B4-BE49-F238E27FC236}">
                <a16:creationId xmlns:a16="http://schemas.microsoft.com/office/drawing/2014/main" id="{4CB5DB7E-35E4-443C-9E65-B323E7B3810B}"/>
              </a:ext>
            </a:extLst>
          </p:cNvPr>
          <p:cNvSpPr>
            <a:spLocks noGrp="1"/>
          </p:cNvSpPr>
          <p:nvPr>
            <p:ph type="body" sz="half" idx="11"/>
          </p:nvPr>
        </p:nvSpPr>
        <p:spPr/>
        <p:txBody>
          <a:bodyPr/>
          <a:lstStyle/>
          <a:p>
            <a:r>
              <a:rPr lang="en-US" dirty="0"/>
              <a:t>Monica Löfman</a:t>
            </a:r>
            <a:endParaRPr lang="en-GB" dirty="0"/>
          </a:p>
        </p:txBody>
      </p:sp>
      <p:sp>
        <p:nvSpPr>
          <p:cNvPr id="5" name="Text Placeholder 4">
            <a:extLst>
              <a:ext uri="{FF2B5EF4-FFF2-40B4-BE49-F238E27FC236}">
                <a16:creationId xmlns:a16="http://schemas.microsoft.com/office/drawing/2014/main" id="{B402ECC8-5A23-4F91-8581-01D4A35DB8CF}"/>
              </a:ext>
            </a:extLst>
          </p:cNvPr>
          <p:cNvSpPr>
            <a:spLocks noGrp="1"/>
          </p:cNvSpPr>
          <p:nvPr>
            <p:ph type="body" sz="half" idx="12"/>
          </p:nvPr>
        </p:nvSpPr>
        <p:spPr/>
        <p:txBody>
          <a:bodyPr/>
          <a:lstStyle/>
          <a:p>
            <a:r>
              <a:rPr lang="en-US" dirty="0"/>
              <a:t>22.4.2022</a:t>
            </a:r>
            <a:endParaRPr lang="en-GB" dirty="0"/>
          </a:p>
        </p:txBody>
      </p:sp>
    </p:spTree>
    <p:extLst>
      <p:ext uri="{BB962C8B-B14F-4D97-AF65-F5344CB8AC3E}">
        <p14:creationId xmlns:p14="http://schemas.microsoft.com/office/powerpoint/2010/main" val="288248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US" sz="3500" dirty="0"/>
              <a:t>Summary </a:t>
            </a:r>
            <a:endParaRPr lang="en-GB" sz="3500"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859780"/>
            <a:ext cx="8977178"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Long and rich history of civil engineering in the area</a:t>
            </a:r>
          </a:p>
          <a:p>
            <a:pPr marL="342900" indent="-342900">
              <a:buFont typeface="Arial" panose="020B0604020202020204" pitchFamily="34" charset="0"/>
              <a:buChar char="•"/>
            </a:pPr>
            <a:r>
              <a:rPr lang="en-US" sz="1600" b="0" dirty="0">
                <a:sym typeface="Wingdings" panose="05000000000000000000" pitchFamily="2" charset="2"/>
              </a:rPr>
              <a:t>Geology has a significant role in the North Macedonian field of geotechnics</a:t>
            </a:r>
          </a:p>
          <a:p>
            <a:pPr marL="342900" indent="-342900">
              <a:buFont typeface="Arial" panose="020B0604020202020204" pitchFamily="34" charset="0"/>
              <a:buChar char="•"/>
            </a:pPr>
            <a:r>
              <a:rPr lang="en-US" sz="1600" b="0" dirty="0">
                <a:sym typeface="Wingdings" panose="05000000000000000000" pitchFamily="2" charset="2"/>
              </a:rPr>
              <a:t>Currently focus on standardization and application of the Eurocodes</a:t>
            </a:r>
          </a:p>
          <a:p>
            <a:pPr marL="342900" indent="-342900">
              <a:buFont typeface="Arial" panose="020B0604020202020204" pitchFamily="34" charset="0"/>
              <a:buChar char="•"/>
            </a:pPr>
            <a:r>
              <a:rPr lang="en-US" sz="1600" b="0" dirty="0">
                <a:sym typeface="Wingdings" panose="05000000000000000000" pitchFamily="2" charset="2"/>
              </a:rPr>
              <a:t>North Macedonian geotechnical engineers are passionate and satisfied with their profession</a:t>
            </a:r>
          </a:p>
          <a:p>
            <a:pPr marL="342900" indent="-342900">
              <a:buFont typeface="Arial" panose="020B0604020202020204" pitchFamily="34" charset="0"/>
              <a:buChar char="•"/>
            </a:pPr>
            <a:r>
              <a:rPr lang="en-US" sz="1600" b="0" dirty="0">
                <a:sym typeface="Wingdings" panose="05000000000000000000" pitchFamily="2" charset="2"/>
              </a:rPr>
              <a:t>North Macedonian women are entering the profession, amazing!</a:t>
            </a:r>
          </a:p>
          <a:p>
            <a:pPr marL="342900" indent="-342900">
              <a:buFont typeface="Arial" panose="020B0604020202020204" pitchFamily="34" charset="0"/>
              <a:buChar char="•"/>
            </a:pPr>
            <a:r>
              <a:rPr lang="en-US" sz="1600" b="0" dirty="0">
                <a:sym typeface="Wingdings" panose="05000000000000000000" pitchFamily="2" charset="2"/>
              </a:rPr>
              <a:t>Environmental protection is considered as an important part of the geotechnics</a:t>
            </a:r>
          </a:p>
          <a:p>
            <a:pPr marL="342900" indent="-342900">
              <a:buFont typeface="Arial" panose="020B0604020202020204" pitchFamily="34" charset="0"/>
              <a:buChar char="•"/>
            </a:pPr>
            <a:r>
              <a:rPr lang="en-US" sz="1600" b="0" dirty="0">
                <a:sym typeface="Wingdings" panose="05000000000000000000" pitchFamily="2" charset="2"/>
              </a:rPr>
              <a:t>Very impressive time capsule, it was a pleasure to review it!</a:t>
            </a:r>
          </a:p>
          <a:p>
            <a:pPr marL="342900" indent="-342900">
              <a:buFont typeface="Arial" panose="020B0604020202020204" pitchFamily="34" charset="0"/>
              <a:buChar char="•"/>
            </a:pPr>
            <a:endParaRPr lang="en-US" sz="1600" b="0" dirty="0">
              <a:sym typeface="Wingdings" panose="05000000000000000000" pitchFamily="2" charset="2"/>
            </a:endParaRPr>
          </a:p>
          <a:p>
            <a:pPr marL="342900" indent="-342900">
              <a:buFont typeface="Arial" panose="020B0604020202020204" pitchFamily="34" charset="0"/>
              <a:buChar char="•"/>
            </a:pPr>
            <a:endParaRPr lang="en-US" sz="1600" b="0" dirty="0">
              <a:sym typeface="Wingdings" panose="05000000000000000000" pitchFamily="2" charset="2"/>
            </a:endParaRPr>
          </a:p>
        </p:txBody>
      </p:sp>
      <p:pic>
        <p:nvPicPr>
          <p:cNvPr id="10" name="Graphic 9" descr="Clapping hands with solid fill">
            <a:extLst>
              <a:ext uri="{FF2B5EF4-FFF2-40B4-BE49-F238E27FC236}">
                <a16:creationId xmlns:a16="http://schemas.microsoft.com/office/drawing/2014/main" id="{D1225F59-1FD4-4F5F-9B45-D6FF330610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3442" y="2105585"/>
            <a:ext cx="466165" cy="466165"/>
          </a:xfrm>
          <a:prstGeom prst="rect">
            <a:avLst/>
          </a:prstGeom>
        </p:spPr>
      </p:pic>
      <p:pic>
        <p:nvPicPr>
          <p:cNvPr id="14" name="Picture 13">
            <a:extLst>
              <a:ext uri="{FF2B5EF4-FFF2-40B4-BE49-F238E27FC236}">
                <a16:creationId xmlns:a16="http://schemas.microsoft.com/office/drawing/2014/main" id="{57A2EE59-A6C2-4E7C-AFCF-7CF6B7CFAB01}"/>
              </a:ext>
            </a:extLst>
          </p:cNvPr>
          <p:cNvPicPr>
            <a:picLocks noChangeAspect="1"/>
          </p:cNvPicPr>
          <p:nvPr/>
        </p:nvPicPr>
        <p:blipFill rotWithShape="1">
          <a:blip r:embed="rId5"/>
          <a:srcRect l="1824" t="2684"/>
          <a:stretch/>
        </p:blipFill>
        <p:spPr>
          <a:xfrm>
            <a:off x="2773332" y="3366623"/>
            <a:ext cx="6149788" cy="1760615"/>
          </a:xfrm>
          <a:prstGeom prst="rect">
            <a:avLst/>
          </a:prstGeom>
        </p:spPr>
      </p:pic>
    </p:spTree>
    <p:extLst>
      <p:ext uri="{BB962C8B-B14F-4D97-AF65-F5344CB8AC3E}">
        <p14:creationId xmlns:p14="http://schemas.microsoft.com/office/powerpoint/2010/main" val="240675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7E384E-3D5F-471A-B8C2-858A2CE672CD}"/>
              </a:ext>
            </a:extLst>
          </p:cNvPr>
          <p:cNvSpPr>
            <a:spLocks noGrp="1"/>
          </p:cNvSpPr>
          <p:nvPr>
            <p:ph type="body" sz="half" idx="11"/>
          </p:nvPr>
        </p:nvSpPr>
        <p:spPr>
          <a:xfrm>
            <a:off x="755651" y="1759425"/>
            <a:ext cx="6971926" cy="1352265"/>
          </a:xfrm>
        </p:spPr>
        <p:txBody>
          <a:bodyPr/>
          <a:lstStyle/>
          <a:p>
            <a:r>
              <a:rPr lang="en-US" dirty="0"/>
              <a:t>Case 2 – Technical committee’s TC</a:t>
            </a:r>
            <a:endParaRPr lang="en-GB" dirty="0"/>
          </a:p>
        </p:txBody>
      </p:sp>
    </p:spTree>
    <p:extLst>
      <p:ext uri="{BB962C8B-B14F-4D97-AF65-F5344CB8AC3E}">
        <p14:creationId xmlns:p14="http://schemas.microsoft.com/office/powerpoint/2010/main" val="2941125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US" sz="3500" dirty="0"/>
              <a:t>TC101 Laboratory Testing</a:t>
            </a:r>
            <a:endParaRPr lang="en-GB" sz="3500"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47963"/>
            <a:ext cx="5318198"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TC101 Laboratory Testing was the technical committee whose TC I chose to review</a:t>
            </a:r>
          </a:p>
          <a:p>
            <a:pPr marL="342900" indent="-342900">
              <a:buFont typeface="Arial" panose="020B0604020202020204" pitchFamily="34" charset="0"/>
              <a:buChar char="•"/>
            </a:pPr>
            <a:r>
              <a:rPr lang="en-US" sz="1600" b="0" dirty="0">
                <a:sym typeface="Wingdings" panose="05000000000000000000" pitchFamily="2" charset="2"/>
              </a:rPr>
              <a:t>Why? Laboratory testing of soils has always interested me. In fact, my path towards the profession started when I spend one summer at Aalto’s soil laboratory back in 2014. Handling soft clay specimens was so intriguing and fun that I realized that geotechnical engineering could become my future career. </a:t>
            </a:r>
          </a:p>
          <a:p>
            <a:pPr marL="342900" indent="-342900">
              <a:buFont typeface="Arial" panose="020B0604020202020204" pitchFamily="34" charset="0"/>
              <a:buChar char="•"/>
            </a:pPr>
            <a:r>
              <a:rPr lang="en-US" sz="1600" b="0" dirty="0">
                <a:sym typeface="Wingdings" panose="05000000000000000000" pitchFamily="2" charset="2"/>
              </a:rPr>
              <a:t>Later my focus shifted from experimental research into more theoretical one, but I still work with laboratory testing and field testing in my job at both Aalto and Ramboll</a:t>
            </a:r>
          </a:p>
          <a:p>
            <a:pPr marL="342900" indent="-342900">
              <a:buFont typeface="Arial" panose="020B0604020202020204" pitchFamily="34" charset="0"/>
              <a:buChar char="•"/>
            </a:pPr>
            <a:r>
              <a:rPr lang="en-US" sz="1600" b="0" dirty="0">
                <a:sym typeface="Wingdings" panose="05000000000000000000" pitchFamily="2" charset="2"/>
              </a:rPr>
              <a:t>I look forward to learn more about the past, nowadays and future of laboratory testing of soils!</a:t>
            </a:r>
          </a:p>
          <a:p>
            <a:pPr marL="342900" indent="-342900">
              <a:buFont typeface="Arial" panose="020B0604020202020204" pitchFamily="34" charset="0"/>
              <a:buChar char="•"/>
            </a:pPr>
            <a:endParaRPr lang="en-US" sz="1600" b="0" dirty="0">
              <a:sym typeface="Wingdings" panose="05000000000000000000" pitchFamily="2" charset="2"/>
            </a:endParaRPr>
          </a:p>
        </p:txBody>
      </p:sp>
      <p:pic>
        <p:nvPicPr>
          <p:cNvPr id="6" name="Picture 5" descr="A picture containing engine, dirty&#10;&#10;Description automatically generated">
            <a:extLst>
              <a:ext uri="{FF2B5EF4-FFF2-40B4-BE49-F238E27FC236}">
                <a16:creationId xmlns:a16="http://schemas.microsoft.com/office/drawing/2014/main" id="{4B8D6430-A787-486C-8A78-9A96541DB78C}"/>
              </a:ext>
            </a:extLst>
          </p:cNvPr>
          <p:cNvPicPr>
            <a:picLocks noChangeAspect="1"/>
          </p:cNvPicPr>
          <p:nvPr/>
        </p:nvPicPr>
        <p:blipFill rotWithShape="1">
          <a:blip r:embed="rId3"/>
          <a:srcRect l="23715" t="8859" b="3720"/>
          <a:stretch/>
        </p:blipFill>
        <p:spPr>
          <a:xfrm rot="5400000">
            <a:off x="5727656" y="1059582"/>
            <a:ext cx="3518722" cy="3024336"/>
          </a:xfrm>
          <a:prstGeom prst="rect">
            <a:avLst/>
          </a:prstGeom>
        </p:spPr>
      </p:pic>
      <p:sp>
        <p:nvSpPr>
          <p:cNvPr id="4" name="TextBox 3">
            <a:extLst>
              <a:ext uri="{FF2B5EF4-FFF2-40B4-BE49-F238E27FC236}">
                <a16:creationId xmlns:a16="http://schemas.microsoft.com/office/drawing/2014/main" id="{A2A9B76B-0F42-452D-B52F-7C7CFF670BE6}"/>
              </a:ext>
            </a:extLst>
          </p:cNvPr>
          <p:cNvSpPr txBox="1"/>
          <p:nvPr/>
        </p:nvSpPr>
        <p:spPr>
          <a:xfrm>
            <a:off x="5880847" y="4331111"/>
            <a:ext cx="3200400" cy="507831"/>
          </a:xfrm>
          <a:prstGeom prst="rect">
            <a:avLst/>
          </a:prstGeom>
          <a:noFill/>
        </p:spPr>
        <p:txBody>
          <a:bodyPr wrap="square" rtlCol="0">
            <a:spAutoFit/>
          </a:bodyPr>
          <a:lstStyle/>
          <a:p>
            <a:r>
              <a:rPr lang="en-US" dirty="0"/>
              <a:t>Photo: Monica Löfman 2021, Aalto University’s soil laboratory</a:t>
            </a:r>
            <a:endParaRPr lang="en-GB" dirty="0"/>
          </a:p>
        </p:txBody>
      </p:sp>
    </p:spTree>
    <p:extLst>
      <p:ext uri="{BB962C8B-B14F-4D97-AF65-F5344CB8AC3E}">
        <p14:creationId xmlns:p14="http://schemas.microsoft.com/office/powerpoint/2010/main" val="12395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US" sz="3500" dirty="0"/>
              <a:t>Exploring the Miro board</a:t>
            </a:r>
            <a:endParaRPr lang="en-GB" sz="3500"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47963"/>
            <a:ext cx="8147584"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TC101 has prepared their time capsule as a Miro board</a:t>
            </a:r>
          </a:p>
          <a:p>
            <a:pPr marL="342900" indent="-342900">
              <a:buFont typeface="Arial" panose="020B0604020202020204" pitchFamily="34" charset="0"/>
              <a:buChar char="•"/>
            </a:pPr>
            <a:r>
              <a:rPr lang="en-US" sz="1600" b="0" dirty="0">
                <a:sym typeface="Wingdings" panose="05000000000000000000" pitchFamily="2" charset="2"/>
              </a:rPr>
              <a:t>Exploring its contents was fun! Although I hope there were more figures :D</a:t>
            </a:r>
          </a:p>
        </p:txBody>
      </p:sp>
      <p:pic>
        <p:nvPicPr>
          <p:cNvPr id="15" name="Picture 14">
            <a:extLst>
              <a:ext uri="{FF2B5EF4-FFF2-40B4-BE49-F238E27FC236}">
                <a16:creationId xmlns:a16="http://schemas.microsoft.com/office/drawing/2014/main" id="{3D94C6F4-152E-41E5-9EE0-7AD8D6FF553A}"/>
              </a:ext>
            </a:extLst>
          </p:cNvPr>
          <p:cNvPicPr>
            <a:picLocks noChangeAspect="1"/>
          </p:cNvPicPr>
          <p:nvPr/>
        </p:nvPicPr>
        <p:blipFill>
          <a:blip r:embed="rId3"/>
          <a:stretch>
            <a:fillRect/>
          </a:stretch>
        </p:blipFill>
        <p:spPr>
          <a:xfrm>
            <a:off x="2258848" y="1585796"/>
            <a:ext cx="6437376" cy="3121966"/>
          </a:xfrm>
          <a:prstGeom prst="rect">
            <a:avLst/>
          </a:prstGeom>
        </p:spPr>
      </p:pic>
    </p:spTree>
    <p:extLst>
      <p:ext uri="{BB962C8B-B14F-4D97-AF65-F5344CB8AC3E}">
        <p14:creationId xmlns:p14="http://schemas.microsoft.com/office/powerpoint/2010/main" val="161864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US" sz="3500" dirty="0" err="1"/>
              <a:t>Kjellman</a:t>
            </a:r>
            <a:r>
              <a:rPr lang="en-US" sz="3500" dirty="0"/>
              <a:t> and DSS</a:t>
            </a:r>
            <a:endParaRPr lang="en-GB" sz="3500"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47963"/>
            <a:ext cx="4845775"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Dr. Walter </a:t>
            </a:r>
            <a:r>
              <a:rPr lang="en-US" sz="1600" b="0" dirty="0" err="1">
                <a:sym typeface="Wingdings" panose="05000000000000000000" pitchFamily="2" charset="2"/>
              </a:rPr>
              <a:t>Kjellman</a:t>
            </a:r>
            <a:r>
              <a:rPr lang="en-US" sz="1600" b="0" dirty="0">
                <a:sym typeface="Wingdings" panose="05000000000000000000" pitchFamily="2" charset="2"/>
              </a:rPr>
              <a:t> from Sweden has one of the pioneers in the laboratory testing of soils</a:t>
            </a:r>
          </a:p>
          <a:p>
            <a:pPr marL="342900" indent="-342900">
              <a:buFont typeface="Arial" panose="020B0604020202020204" pitchFamily="34" charset="0"/>
              <a:buChar char="•"/>
            </a:pPr>
            <a:r>
              <a:rPr lang="en-US" sz="1600" b="0" dirty="0" err="1">
                <a:sym typeface="Wingdings" panose="05000000000000000000" pitchFamily="2" charset="2"/>
              </a:rPr>
              <a:t>Kjellman’s</a:t>
            </a:r>
            <a:r>
              <a:rPr lang="en-US" sz="1600" b="0" dirty="0">
                <a:sym typeface="Wingdings" panose="05000000000000000000" pitchFamily="2" charset="2"/>
              </a:rPr>
              <a:t> work has been appreciated in Finland as well – the Swedish geotechnical practice has been widely adopted in Finland too (e.g. Swedish weight sounding test, fall cone test,..). After all, Finnish and Swedish clays and other soils share very similar geological history</a:t>
            </a:r>
          </a:p>
          <a:p>
            <a:pPr marL="342900" indent="-342900">
              <a:buFont typeface="Arial" panose="020B0604020202020204" pitchFamily="34" charset="0"/>
              <a:buChar char="•"/>
            </a:pPr>
            <a:r>
              <a:rPr lang="en-US" sz="1600" b="0" dirty="0">
                <a:sym typeface="Wingdings" panose="05000000000000000000" pitchFamily="2" charset="2"/>
              </a:rPr>
              <a:t>Direct shear test, DSS, is widely used all over the world.. But for some reason, not in Finland! </a:t>
            </a:r>
          </a:p>
          <a:p>
            <a:pPr marL="971550" lvl="1" indent="-342900"/>
            <a:r>
              <a:rPr lang="en-US" sz="1600" b="0" dirty="0">
                <a:sym typeface="Wingdings" panose="05000000000000000000" pitchFamily="2" charset="2"/>
              </a:rPr>
              <a:t>In Finland, we usually </a:t>
            </a:r>
            <a:r>
              <a:rPr lang="en-US" sz="1600" dirty="0">
                <a:sym typeface="Wingdings" panose="05000000000000000000" pitchFamily="2" charset="2"/>
              </a:rPr>
              <a:t>define the u</a:t>
            </a:r>
            <a:r>
              <a:rPr lang="en-US" sz="1600" b="0" dirty="0">
                <a:sym typeface="Wingdings" panose="05000000000000000000" pitchFamily="2" charset="2"/>
              </a:rPr>
              <a:t>ndrained shear strength simply with field vane test or fall cone test (and correct the result with reduction factor/correction factor)</a:t>
            </a:r>
          </a:p>
        </p:txBody>
      </p:sp>
      <p:pic>
        <p:nvPicPr>
          <p:cNvPr id="7" name="Picture 6">
            <a:extLst>
              <a:ext uri="{FF2B5EF4-FFF2-40B4-BE49-F238E27FC236}">
                <a16:creationId xmlns:a16="http://schemas.microsoft.com/office/drawing/2014/main" id="{6929FECD-EB82-440D-A7E8-13786FCA6064}"/>
              </a:ext>
            </a:extLst>
          </p:cNvPr>
          <p:cNvPicPr>
            <a:picLocks noChangeAspect="1"/>
          </p:cNvPicPr>
          <p:nvPr/>
        </p:nvPicPr>
        <p:blipFill>
          <a:blip r:embed="rId3"/>
          <a:stretch>
            <a:fillRect/>
          </a:stretch>
        </p:blipFill>
        <p:spPr>
          <a:xfrm>
            <a:off x="5355895" y="1540783"/>
            <a:ext cx="3349193" cy="3499406"/>
          </a:xfrm>
          <a:prstGeom prst="rect">
            <a:avLst/>
          </a:prstGeom>
        </p:spPr>
      </p:pic>
      <p:pic>
        <p:nvPicPr>
          <p:cNvPr id="11" name="Picture 10">
            <a:extLst>
              <a:ext uri="{FF2B5EF4-FFF2-40B4-BE49-F238E27FC236}">
                <a16:creationId xmlns:a16="http://schemas.microsoft.com/office/drawing/2014/main" id="{C98DB6A5-97E8-400E-ABF0-513A9A0622D1}"/>
              </a:ext>
            </a:extLst>
          </p:cNvPr>
          <p:cNvPicPr>
            <a:picLocks noChangeAspect="1"/>
          </p:cNvPicPr>
          <p:nvPr/>
        </p:nvPicPr>
        <p:blipFill rotWithShape="1">
          <a:blip r:embed="rId4"/>
          <a:srcRect b="74933"/>
          <a:stretch/>
        </p:blipFill>
        <p:spPr>
          <a:xfrm>
            <a:off x="5725793" y="103311"/>
            <a:ext cx="2979295" cy="1289304"/>
          </a:xfrm>
          <a:prstGeom prst="rect">
            <a:avLst/>
          </a:prstGeom>
        </p:spPr>
      </p:pic>
    </p:spTree>
    <p:extLst>
      <p:ext uri="{BB962C8B-B14F-4D97-AF65-F5344CB8AC3E}">
        <p14:creationId xmlns:p14="http://schemas.microsoft.com/office/powerpoint/2010/main" val="364413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GB" sz="3500" dirty="0"/>
              <a:t>Triaxial test and internal load cell</a:t>
            </a:r>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47963"/>
            <a:ext cx="4031939"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I was very surprised to learn that the internal load cell was introduced as early as in 1965 </a:t>
            </a:r>
          </a:p>
          <a:p>
            <a:pPr marL="342900" indent="-342900">
              <a:buFont typeface="Arial" panose="020B0604020202020204" pitchFamily="34" charset="0"/>
              <a:buChar char="•"/>
            </a:pPr>
            <a:r>
              <a:rPr lang="en-US" sz="1600" b="0" dirty="0">
                <a:sym typeface="Wingdings" panose="05000000000000000000" pitchFamily="2" charset="2"/>
              </a:rPr>
              <a:t>Internal load cell has one major advantage: because the load applied to the specimen is measured inside the triaxial cell, the friction between the piston rod and the cell does not affect the measured load</a:t>
            </a:r>
          </a:p>
          <a:p>
            <a:pPr marL="342900" indent="-342900">
              <a:buFont typeface="Arial" panose="020B0604020202020204" pitchFamily="34" charset="0"/>
              <a:buChar char="•"/>
            </a:pPr>
            <a:r>
              <a:rPr lang="en-US" sz="1600" b="0" dirty="0">
                <a:sym typeface="Wingdings" panose="05000000000000000000" pitchFamily="2" charset="2"/>
              </a:rPr>
              <a:t>When measuring small loads (e.g. soft clays and with low cell pressure), the accuracy with external load cell may pose challenges</a:t>
            </a:r>
          </a:p>
        </p:txBody>
      </p:sp>
      <p:pic>
        <p:nvPicPr>
          <p:cNvPr id="5" name="Picture 4">
            <a:extLst>
              <a:ext uri="{FF2B5EF4-FFF2-40B4-BE49-F238E27FC236}">
                <a16:creationId xmlns:a16="http://schemas.microsoft.com/office/drawing/2014/main" id="{AF735FB6-65C3-461D-9EEB-A9BA9BB2A33E}"/>
              </a:ext>
            </a:extLst>
          </p:cNvPr>
          <p:cNvPicPr>
            <a:picLocks noChangeAspect="1"/>
          </p:cNvPicPr>
          <p:nvPr/>
        </p:nvPicPr>
        <p:blipFill>
          <a:blip r:embed="rId3"/>
          <a:stretch>
            <a:fillRect/>
          </a:stretch>
        </p:blipFill>
        <p:spPr>
          <a:xfrm>
            <a:off x="4946688" y="638145"/>
            <a:ext cx="4031938" cy="4264670"/>
          </a:xfrm>
          <a:prstGeom prst="rect">
            <a:avLst/>
          </a:prstGeom>
        </p:spPr>
      </p:pic>
    </p:spTree>
    <p:extLst>
      <p:ext uri="{BB962C8B-B14F-4D97-AF65-F5344CB8AC3E}">
        <p14:creationId xmlns:p14="http://schemas.microsoft.com/office/powerpoint/2010/main" val="3616793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GB" sz="3500" dirty="0"/>
              <a:t>Automatization</a:t>
            </a:r>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47963"/>
            <a:ext cx="4206239"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Automatization of laboratory tests got its first advancements in 1988 as the stress path control in triaxial test was introduced</a:t>
            </a:r>
          </a:p>
          <a:p>
            <a:pPr marL="342900" indent="-342900">
              <a:buFont typeface="Arial" panose="020B0604020202020204" pitchFamily="34" charset="0"/>
              <a:buChar char="•"/>
            </a:pPr>
            <a:r>
              <a:rPr lang="en-US" sz="1600" b="0" dirty="0">
                <a:sym typeface="Wingdings" panose="05000000000000000000" pitchFamily="2" charset="2"/>
              </a:rPr>
              <a:t>Since then, automatization has taken huge leaps</a:t>
            </a:r>
          </a:p>
          <a:p>
            <a:pPr marL="971550" lvl="1" indent="-342900">
              <a:buFont typeface="Wingdings" panose="05000000000000000000" pitchFamily="2" charset="2"/>
              <a:buChar char="Ø"/>
            </a:pPr>
            <a:r>
              <a:rPr lang="en-US" sz="1600" dirty="0">
                <a:sym typeface="Wingdings" panose="05000000000000000000" pitchFamily="2" charset="2"/>
              </a:rPr>
              <a:t>Test equipment allows stress control and defining the test stages in advance</a:t>
            </a:r>
          </a:p>
          <a:p>
            <a:pPr marL="971550" lvl="1" indent="-342900">
              <a:buFont typeface="Wingdings" panose="05000000000000000000" pitchFamily="2" charset="2"/>
              <a:buChar char="Ø"/>
            </a:pPr>
            <a:r>
              <a:rPr lang="en-US" sz="1600" b="0" dirty="0">
                <a:sym typeface="Wingdings" panose="05000000000000000000" pitchFamily="2" charset="2"/>
              </a:rPr>
              <a:t>Loops can be created (</a:t>
            </a:r>
            <a:r>
              <a:rPr lang="en-US" sz="1600" dirty="0">
                <a:sym typeface="Wingdings" panose="05000000000000000000" pitchFamily="2" charset="2"/>
              </a:rPr>
              <a:t>e.g. failed B-check  another saturation step)</a:t>
            </a:r>
          </a:p>
          <a:p>
            <a:pPr marL="971550" lvl="1" indent="-342900">
              <a:buFont typeface="Wingdings" panose="05000000000000000000" pitchFamily="2" charset="2"/>
              <a:buChar char="Ø"/>
            </a:pPr>
            <a:r>
              <a:rPr lang="en-US" sz="1600" dirty="0">
                <a:sym typeface="Wingdings" panose="05000000000000000000" pitchFamily="2" charset="2"/>
              </a:rPr>
              <a:t>Remote control allows to monitor and control the test from anywhere with a mobile device</a:t>
            </a:r>
          </a:p>
          <a:p>
            <a:pPr marL="971550" lvl="1" indent="-342900">
              <a:buFont typeface="Wingdings" panose="05000000000000000000" pitchFamily="2" charset="2"/>
              <a:buChar char="Ø"/>
            </a:pPr>
            <a:r>
              <a:rPr lang="en-US" sz="1600" b="0" dirty="0">
                <a:sym typeface="Wingdings" panose="05000000000000000000" pitchFamily="2" charset="2"/>
              </a:rPr>
              <a:t>Parameter interpretation is quicker and more flexible </a:t>
            </a:r>
          </a:p>
          <a:p>
            <a:pPr marL="971550" lvl="1" indent="-342900">
              <a:buFont typeface="Wingdings" panose="05000000000000000000" pitchFamily="2" charset="2"/>
              <a:buChar char="Ø"/>
            </a:pPr>
            <a:endParaRPr lang="en-US" sz="1600" b="0" dirty="0">
              <a:sym typeface="Wingdings" panose="05000000000000000000" pitchFamily="2" charset="2"/>
            </a:endParaRPr>
          </a:p>
        </p:txBody>
      </p:sp>
      <p:pic>
        <p:nvPicPr>
          <p:cNvPr id="6" name="Picture 5">
            <a:extLst>
              <a:ext uri="{FF2B5EF4-FFF2-40B4-BE49-F238E27FC236}">
                <a16:creationId xmlns:a16="http://schemas.microsoft.com/office/drawing/2014/main" id="{62F828F4-88A4-4184-AD9A-BDE6CF7FB5F4}"/>
              </a:ext>
            </a:extLst>
          </p:cNvPr>
          <p:cNvPicPr>
            <a:picLocks noChangeAspect="1"/>
          </p:cNvPicPr>
          <p:nvPr/>
        </p:nvPicPr>
        <p:blipFill rotWithShape="1">
          <a:blip r:embed="rId3"/>
          <a:srcRect l="18972" t="4222" r="7046" b="-4222"/>
          <a:stretch/>
        </p:blipFill>
        <p:spPr>
          <a:xfrm>
            <a:off x="4645435" y="542751"/>
            <a:ext cx="4115080" cy="4572311"/>
          </a:xfrm>
          <a:prstGeom prst="rect">
            <a:avLst/>
          </a:prstGeom>
        </p:spPr>
      </p:pic>
    </p:spTree>
    <p:extLst>
      <p:ext uri="{BB962C8B-B14F-4D97-AF65-F5344CB8AC3E}">
        <p14:creationId xmlns:p14="http://schemas.microsoft.com/office/powerpoint/2010/main" val="2638533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GB" sz="3500" dirty="0"/>
              <a:t>Future of laboratory testing</a:t>
            </a:r>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9" y="747963"/>
            <a:ext cx="2889783"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Laboratory testing is moving towards smaller scale: small strain stiffness, imaging and of soil structure (fabric and bonding)…</a:t>
            </a:r>
          </a:p>
          <a:p>
            <a:pPr marL="342900" indent="-342900">
              <a:buFont typeface="Arial" panose="020B0604020202020204" pitchFamily="34" charset="0"/>
              <a:buChar char="•"/>
            </a:pPr>
            <a:r>
              <a:rPr lang="en-US" sz="1600" b="0" dirty="0">
                <a:sym typeface="Wingdings" panose="05000000000000000000" pitchFamily="2" charset="2"/>
              </a:rPr>
              <a:t>Laboratory testing to support the research on the interfaces between soil properties and chemistry, temperature and time effects</a:t>
            </a:r>
          </a:p>
          <a:p>
            <a:pPr marL="342900" indent="-342900">
              <a:buFont typeface="Arial" panose="020B0604020202020204" pitchFamily="34" charset="0"/>
              <a:buChar char="•"/>
            </a:pPr>
            <a:r>
              <a:rPr lang="en-US" sz="1600" b="0" dirty="0">
                <a:sym typeface="Wingdings" panose="05000000000000000000" pitchFamily="2" charset="2"/>
              </a:rPr>
              <a:t>Even better automatization and remote control</a:t>
            </a:r>
          </a:p>
          <a:p>
            <a:pPr marL="342900" indent="-342900">
              <a:buFont typeface="Arial" panose="020B0604020202020204" pitchFamily="34" charset="0"/>
              <a:buChar char="•"/>
            </a:pPr>
            <a:endParaRPr lang="en-US" sz="1600" b="0" dirty="0">
              <a:sym typeface="Wingdings" panose="05000000000000000000" pitchFamily="2" charset="2"/>
            </a:endParaRPr>
          </a:p>
          <a:p>
            <a:pPr marL="342900" indent="-342900">
              <a:buFont typeface="Arial" panose="020B0604020202020204" pitchFamily="34" charset="0"/>
              <a:buChar char="•"/>
            </a:pPr>
            <a:endParaRPr lang="en-US" sz="1600" b="0" dirty="0">
              <a:sym typeface="Wingdings" panose="05000000000000000000" pitchFamily="2" charset="2"/>
            </a:endParaRPr>
          </a:p>
        </p:txBody>
      </p:sp>
      <p:pic>
        <p:nvPicPr>
          <p:cNvPr id="5" name="Picture 4">
            <a:extLst>
              <a:ext uri="{FF2B5EF4-FFF2-40B4-BE49-F238E27FC236}">
                <a16:creationId xmlns:a16="http://schemas.microsoft.com/office/drawing/2014/main" id="{8FF89B97-4AB1-4519-8F29-10EE8774D3FF}"/>
              </a:ext>
            </a:extLst>
          </p:cNvPr>
          <p:cNvPicPr>
            <a:picLocks noChangeAspect="1"/>
          </p:cNvPicPr>
          <p:nvPr/>
        </p:nvPicPr>
        <p:blipFill>
          <a:blip r:embed="rId3"/>
          <a:stretch>
            <a:fillRect/>
          </a:stretch>
        </p:blipFill>
        <p:spPr>
          <a:xfrm>
            <a:off x="3399392" y="896627"/>
            <a:ext cx="5744608" cy="3747706"/>
          </a:xfrm>
          <a:prstGeom prst="rect">
            <a:avLst/>
          </a:prstGeom>
        </p:spPr>
      </p:pic>
    </p:spTree>
    <p:extLst>
      <p:ext uri="{BB962C8B-B14F-4D97-AF65-F5344CB8AC3E}">
        <p14:creationId xmlns:p14="http://schemas.microsoft.com/office/powerpoint/2010/main" val="306400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a:xfrm>
            <a:off x="292328" y="28438"/>
            <a:ext cx="8977178" cy="999574"/>
          </a:xfrm>
        </p:spPr>
        <p:txBody>
          <a:bodyPr/>
          <a:lstStyle/>
          <a:p>
            <a:r>
              <a:rPr lang="en-US" sz="3500" dirty="0"/>
              <a:t>Summary </a:t>
            </a:r>
            <a:endParaRPr lang="en-GB" sz="3500"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690491"/>
            <a:ext cx="4636287"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Thorough look into the most important innovations and research during the history of laboratory testing of soils</a:t>
            </a:r>
          </a:p>
          <a:p>
            <a:pPr marL="342900" indent="-342900">
              <a:buFont typeface="Arial" panose="020B0604020202020204" pitchFamily="34" charset="0"/>
              <a:buChar char="•"/>
            </a:pPr>
            <a:r>
              <a:rPr lang="en-US" sz="1600" b="0" dirty="0">
                <a:sym typeface="Wingdings" panose="05000000000000000000" pitchFamily="2" charset="2"/>
              </a:rPr>
              <a:t>Good use of alternative medium (the Miro board)</a:t>
            </a:r>
          </a:p>
          <a:p>
            <a:pPr marL="342900" indent="-342900">
              <a:buFont typeface="Arial" panose="020B0604020202020204" pitchFamily="34" charset="0"/>
              <a:buChar char="•"/>
            </a:pPr>
            <a:r>
              <a:rPr lang="en-US" sz="1600" b="0" dirty="0">
                <a:sym typeface="Wingdings" panose="05000000000000000000" pitchFamily="2" charset="2"/>
              </a:rPr>
              <a:t>Interesting look into the future of laboratory testing  I have seen the similar topics to emerge in my own research group too (bender elements, dynamic/cyclic testing, imaging techniques, chemistry)</a:t>
            </a:r>
          </a:p>
          <a:p>
            <a:pPr marL="342900" indent="-342900">
              <a:buFont typeface="Arial" panose="020B0604020202020204" pitchFamily="34" charset="0"/>
              <a:buChar char="•"/>
            </a:pPr>
            <a:r>
              <a:rPr lang="en-US" sz="1600" b="0" dirty="0">
                <a:sym typeface="Wingdings" panose="05000000000000000000" pitchFamily="2" charset="2"/>
              </a:rPr>
              <a:t>Challenges in the filed in my opinion: How to ensure good quality of soil specimens? Sampling techniques are developing, but maybe slower than laboratory testing?</a:t>
            </a:r>
          </a:p>
          <a:p>
            <a:pPr marL="342900" indent="-342900">
              <a:buFont typeface="Arial" panose="020B0604020202020204" pitchFamily="34" charset="0"/>
              <a:buChar char="•"/>
            </a:pPr>
            <a:endParaRPr lang="en-US" sz="1600" b="0" dirty="0">
              <a:sym typeface="Wingdings" panose="05000000000000000000" pitchFamily="2" charset="2"/>
            </a:endParaRPr>
          </a:p>
          <a:p>
            <a:pPr marL="342900" indent="-342900">
              <a:buFont typeface="Arial" panose="020B0604020202020204" pitchFamily="34" charset="0"/>
              <a:buChar char="•"/>
            </a:pPr>
            <a:endParaRPr lang="en-US" sz="1600" b="0" dirty="0">
              <a:sym typeface="Wingdings" panose="05000000000000000000" pitchFamily="2" charset="2"/>
            </a:endParaRPr>
          </a:p>
          <a:p>
            <a:pPr marL="342900" indent="-342900">
              <a:buFont typeface="Arial" panose="020B0604020202020204" pitchFamily="34" charset="0"/>
              <a:buChar char="•"/>
            </a:pPr>
            <a:endParaRPr lang="en-US" sz="1600" b="0" dirty="0">
              <a:sym typeface="Wingdings" panose="05000000000000000000" pitchFamily="2" charset="2"/>
            </a:endParaRPr>
          </a:p>
        </p:txBody>
      </p:sp>
      <p:pic>
        <p:nvPicPr>
          <p:cNvPr id="5" name="Picture 4">
            <a:extLst>
              <a:ext uri="{FF2B5EF4-FFF2-40B4-BE49-F238E27FC236}">
                <a16:creationId xmlns:a16="http://schemas.microsoft.com/office/drawing/2014/main" id="{D7C91F97-E923-496B-B9EB-90926365ED8B}"/>
              </a:ext>
            </a:extLst>
          </p:cNvPr>
          <p:cNvPicPr>
            <a:picLocks noChangeAspect="1"/>
          </p:cNvPicPr>
          <p:nvPr/>
        </p:nvPicPr>
        <p:blipFill>
          <a:blip r:embed="rId3"/>
          <a:stretch>
            <a:fillRect/>
          </a:stretch>
        </p:blipFill>
        <p:spPr>
          <a:xfrm>
            <a:off x="5005322" y="1246962"/>
            <a:ext cx="3846349" cy="3657853"/>
          </a:xfrm>
          <a:prstGeom prst="rect">
            <a:avLst/>
          </a:prstGeom>
        </p:spPr>
      </p:pic>
      <p:sp>
        <p:nvSpPr>
          <p:cNvPr id="7" name="Speech Bubble: Rectangle 6">
            <a:extLst>
              <a:ext uri="{FF2B5EF4-FFF2-40B4-BE49-F238E27FC236}">
                <a16:creationId xmlns:a16="http://schemas.microsoft.com/office/drawing/2014/main" id="{19A77E32-620E-476A-843B-C4FA1EAF070A}"/>
              </a:ext>
            </a:extLst>
          </p:cNvPr>
          <p:cNvSpPr/>
          <p:nvPr/>
        </p:nvSpPr>
        <p:spPr>
          <a:xfrm>
            <a:off x="6693408" y="396831"/>
            <a:ext cx="1837944" cy="554145"/>
          </a:xfrm>
          <a:prstGeom prst="wedgeRectCallout">
            <a:avLst>
              <a:gd name="adj1" fmla="val -21656"/>
              <a:gd name="adj2" fmla="val 85973"/>
            </a:avLst>
          </a:prstGeom>
          <a:solidFill>
            <a:schemeClr val="bg2">
              <a:lumMod val="60000"/>
              <a:lumOff val="4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B0F95C9D-C4E3-44C4-BD43-60BB7637F41B}"/>
              </a:ext>
            </a:extLst>
          </p:cNvPr>
          <p:cNvSpPr txBox="1"/>
          <p:nvPr/>
        </p:nvSpPr>
        <p:spPr>
          <a:xfrm>
            <a:off x="6966473" y="510138"/>
            <a:ext cx="4636008" cy="338554"/>
          </a:xfrm>
          <a:prstGeom prst="rect">
            <a:avLst/>
          </a:prstGeom>
          <a:noFill/>
        </p:spPr>
        <p:txBody>
          <a:bodyPr wrap="square">
            <a:spAutoFit/>
          </a:bodyPr>
          <a:lstStyle/>
          <a:p>
            <a:r>
              <a:rPr lang="en-US" sz="1600" b="0" dirty="0">
                <a:latin typeface="Arial Black" panose="020B0A04020102020204" pitchFamily="34" charset="0"/>
                <a:sym typeface="Wingdings" panose="05000000000000000000" pitchFamily="2" charset="2"/>
              </a:rPr>
              <a:t>Classic!</a:t>
            </a:r>
            <a:endParaRPr lang="fi-FI" sz="1400" dirty="0">
              <a:latin typeface="Arial Black" panose="020B0A04020102020204" pitchFamily="34" charset="0"/>
            </a:endParaRPr>
          </a:p>
        </p:txBody>
      </p:sp>
    </p:spTree>
    <p:extLst>
      <p:ext uri="{BB962C8B-B14F-4D97-AF65-F5344CB8AC3E}">
        <p14:creationId xmlns:p14="http://schemas.microsoft.com/office/powerpoint/2010/main" val="366210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261114-EB88-E84F-8037-B8A80F60A239}"/>
              </a:ext>
            </a:extLst>
          </p:cNvPr>
          <p:cNvSpPr>
            <a:spLocks noGrp="1"/>
          </p:cNvSpPr>
          <p:nvPr>
            <p:ph type="body" sz="quarter" idx="10"/>
          </p:nvPr>
        </p:nvSpPr>
        <p:spPr/>
        <p:txBody>
          <a:bodyPr/>
          <a:lstStyle/>
          <a:p>
            <a:r>
              <a:rPr lang="fi-FI" dirty="0" err="1"/>
              <a:t>Thank</a:t>
            </a:r>
            <a:r>
              <a:rPr lang="fi-FI" dirty="0"/>
              <a:t> </a:t>
            </a:r>
            <a:r>
              <a:rPr lang="fi-FI" dirty="0" err="1"/>
              <a:t>you</a:t>
            </a:r>
            <a:r>
              <a:rPr lang="fi-FI" dirty="0"/>
              <a:t>! </a:t>
            </a:r>
          </a:p>
        </p:txBody>
      </p:sp>
    </p:spTree>
    <p:extLst>
      <p:ext uri="{BB962C8B-B14F-4D97-AF65-F5344CB8AC3E}">
        <p14:creationId xmlns:p14="http://schemas.microsoft.com/office/powerpoint/2010/main" val="7515031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glasses&#10;&#10;Description automatically generated with medium confidence">
            <a:extLst>
              <a:ext uri="{FF2B5EF4-FFF2-40B4-BE49-F238E27FC236}">
                <a16:creationId xmlns:a16="http://schemas.microsoft.com/office/drawing/2014/main" id="{788AB984-0BEC-4D65-8A4E-945BCA55C843}"/>
              </a:ext>
            </a:extLst>
          </p:cNvPr>
          <p:cNvPicPr>
            <a:picLocks noGrp="1" noChangeAspect="1"/>
          </p:cNvPicPr>
          <p:nvPr>
            <p:ph type="pic" idx="11"/>
          </p:nvPr>
        </p:nvPicPr>
        <p:blipFill>
          <a:blip r:embed="rId3"/>
          <a:srcRect l="10019" r="10019"/>
          <a:stretch>
            <a:fillRect/>
          </a:stretch>
        </p:blipFill>
        <p:spPr>
          <a:xfrm>
            <a:off x="5736515" y="0"/>
            <a:ext cx="3407485" cy="3953435"/>
          </a:xfrm>
        </p:spPr>
      </p:pic>
      <p:sp>
        <p:nvSpPr>
          <p:cNvPr id="3" name="Text Placeholder 2">
            <a:extLst>
              <a:ext uri="{FF2B5EF4-FFF2-40B4-BE49-F238E27FC236}">
                <a16:creationId xmlns:a16="http://schemas.microsoft.com/office/drawing/2014/main" id="{C20E0377-B090-4CCA-BFA5-EDC1A809AB89}"/>
              </a:ext>
            </a:extLst>
          </p:cNvPr>
          <p:cNvSpPr>
            <a:spLocks noGrp="1"/>
          </p:cNvSpPr>
          <p:nvPr>
            <p:ph type="body" sz="half" idx="2"/>
          </p:nvPr>
        </p:nvSpPr>
        <p:spPr>
          <a:xfrm>
            <a:off x="287338" y="982020"/>
            <a:ext cx="4840474" cy="2925463"/>
          </a:xfrm>
        </p:spPr>
        <p:txBody>
          <a:bodyPr/>
          <a:lstStyle/>
          <a:p>
            <a:r>
              <a:rPr lang="en-US" sz="2000" dirty="0"/>
              <a:t>Monica Löfman</a:t>
            </a:r>
          </a:p>
          <a:p>
            <a:r>
              <a:rPr lang="en-US" sz="2000" b="0" dirty="0"/>
              <a:t>Finnish Geotechnical Society (SGY)</a:t>
            </a:r>
          </a:p>
          <a:p>
            <a:endParaRPr lang="en-US" sz="2000" b="0" dirty="0"/>
          </a:p>
          <a:p>
            <a:pPr marL="342900" indent="-342900">
              <a:buFont typeface="Arial" panose="020B0604020202020204" pitchFamily="34" charset="0"/>
              <a:buChar char="•"/>
            </a:pPr>
            <a:r>
              <a:rPr lang="en-US" sz="1600" b="0" dirty="0"/>
              <a:t>University Teacher at Aalto University                   &amp; Specialist at Ramboll Finland Oy</a:t>
            </a:r>
          </a:p>
          <a:p>
            <a:pPr marL="342900" indent="-342900">
              <a:buFont typeface="Arial" panose="020B0604020202020204" pitchFamily="34" charset="0"/>
              <a:buChar char="•"/>
            </a:pPr>
            <a:r>
              <a:rPr lang="en-US" sz="1600" b="0" dirty="0"/>
              <a:t>YMPG Liaison </a:t>
            </a:r>
          </a:p>
          <a:p>
            <a:pPr marL="342900" indent="-342900">
              <a:buFont typeface="Arial" panose="020B0604020202020204" pitchFamily="34" charset="0"/>
              <a:buChar char="•"/>
            </a:pPr>
            <a:r>
              <a:rPr lang="en-US" sz="1600" b="0" dirty="0"/>
              <a:t>Main interests: soft soils, geotechnical reliability, machine learning  </a:t>
            </a:r>
          </a:p>
          <a:p>
            <a:pPr marL="342900" indent="-342900">
              <a:buFont typeface="Arial" panose="020B0604020202020204" pitchFamily="34" charset="0"/>
              <a:buChar char="•"/>
            </a:pPr>
            <a:endParaRPr lang="en-US" sz="2000" b="0" dirty="0"/>
          </a:p>
          <a:p>
            <a:endParaRPr lang="en-GB" sz="2000" b="0" dirty="0"/>
          </a:p>
        </p:txBody>
      </p:sp>
      <p:sp>
        <p:nvSpPr>
          <p:cNvPr id="4" name="Text Placeholder 3">
            <a:extLst>
              <a:ext uri="{FF2B5EF4-FFF2-40B4-BE49-F238E27FC236}">
                <a16:creationId xmlns:a16="http://schemas.microsoft.com/office/drawing/2014/main" id="{31502AE1-22B5-48E4-A5A1-20D4ED7ED386}"/>
              </a:ext>
            </a:extLst>
          </p:cNvPr>
          <p:cNvSpPr>
            <a:spLocks noGrp="1"/>
          </p:cNvSpPr>
          <p:nvPr>
            <p:ph type="body" sz="half" idx="10"/>
          </p:nvPr>
        </p:nvSpPr>
        <p:spPr>
          <a:xfrm>
            <a:off x="287338" y="34800"/>
            <a:ext cx="6301721" cy="1041475"/>
          </a:xfrm>
        </p:spPr>
        <p:txBody>
          <a:bodyPr/>
          <a:lstStyle/>
          <a:p>
            <a:r>
              <a:rPr lang="en-US" dirty="0"/>
              <a:t>Discoverer </a:t>
            </a:r>
            <a:endParaRPr lang="en-GB" dirty="0"/>
          </a:p>
        </p:txBody>
      </p:sp>
      <p:pic>
        <p:nvPicPr>
          <p:cNvPr id="9" name="Picture 8" descr="A picture containing text, clipart&#10;&#10;Description automatically generated">
            <a:extLst>
              <a:ext uri="{FF2B5EF4-FFF2-40B4-BE49-F238E27FC236}">
                <a16:creationId xmlns:a16="http://schemas.microsoft.com/office/drawing/2014/main" id="{F062E7F0-659C-4764-897A-BF9589683DBB}"/>
              </a:ext>
            </a:extLst>
          </p:cNvPr>
          <p:cNvPicPr>
            <a:picLocks noChangeAspect="1"/>
          </p:cNvPicPr>
          <p:nvPr/>
        </p:nvPicPr>
        <p:blipFill>
          <a:blip r:embed="rId4"/>
          <a:stretch>
            <a:fillRect/>
          </a:stretch>
        </p:blipFill>
        <p:spPr>
          <a:xfrm>
            <a:off x="6835369" y="4441527"/>
            <a:ext cx="1847634" cy="38405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5D276B69-D5DD-4FB3-884F-CF4B6075CB58}"/>
              </a:ext>
            </a:extLst>
          </p:cNvPr>
          <p:cNvPicPr>
            <a:picLocks noChangeAspect="1"/>
          </p:cNvPicPr>
          <p:nvPr/>
        </p:nvPicPr>
        <p:blipFill>
          <a:blip r:embed="rId5"/>
          <a:stretch>
            <a:fillRect/>
          </a:stretch>
        </p:blipFill>
        <p:spPr>
          <a:xfrm>
            <a:off x="2707575" y="4284000"/>
            <a:ext cx="3145677" cy="747099"/>
          </a:xfrm>
          <a:prstGeom prst="rect">
            <a:avLst/>
          </a:prstGeom>
        </p:spPr>
      </p:pic>
    </p:spTree>
    <p:extLst>
      <p:ext uri="{BB962C8B-B14F-4D97-AF65-F5344CB8AC3E}">
        <p14:creationId xmlns:p14="http://schemas.microsoft.com/office/powerpoint/2010/main" val="266842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E1D4AC-205F-4E6F-BBE9-E32E74B2CAA1}"/>
              </a:ext>
            </a:extLst>
          </p:cNvPr>
          <p:cNvSpPr>
            <a:spLocks noGrp="1"/>
          </p:cNvSpPr>
          <p:nvPr>
            <p:ph type="body" sz="half" idx="11"/>
          </p:nvPr>
        </p:nvSpPr>
        <p:spPr/>
        <p:txBody>
          <a:bodyPr/>
          <a:lstStyle/>
          <a:p>
            <a:r>
              <a:rPr lang="en-US" dirty="0"/>
              <a:t>Case 1 – Member Society’s TC</a:t>
            </a:r>
            <a:endParaRPr lang="en-GB" dirty="0"/>
          </a:p>
        </p:txBody>
      </p:sp>
    </p:spTree>
    <p:extLst>
      <p:ext uri="{BB962C8B-B14F-4D97-AF65-F5344CB8AC3E}">
        <p14:creationId xmlns:p14="http://schemas.microsoft.com/office/powerpoint/2010/main" val="271522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p:txBody>
          <a:bodyPr/>
          <a:lstStyle/>
          <a:p>
            <a:r>
              <a:rPr lang="en-US" dirty="0"/>
              <a:t>Member Society’s TC </a:t>
            </a:r>
            <a:endParaRPr lang="en-GB"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80965"/>
            <a:ext cx="5068566" cy="3049460"/>
          </a:xfrm>
        </p:spPr>
        <p:txBody>
          <a:bodyPr/>
          <a:lstStyle/>
          <a:p>
            <a:pPr marL="342900" indent="-342900">
              <a:buFont typeface="Arial" panose="020B0604020202020204" pitchFamily="34" charset="0"/>
              <a:buChar char="•"/>
            </a:pPr>
            <a:r>
              <a:rPr lang="en-US" sz="1600" b="0" dirty="0"/>
              <a:t>I chose the TC of the Macedonian Association  for Geotechnics</a:t>
            </a:r>
          </a:p>
          <a:p>
            <a:pPr marL="342900" indent="-342900">
              <a:buFont typeface="Arial" panose="020B0604020202020204" pitchFamily="34" charset="0"/>
              <a:buChar char="•"/>
            </a:pPr>
            <a:r>
              <a:rPr lang="en-US" sz="1600" b="0" dirty="0">
                <a:sym typeface="Wingdings" panose="05000000000000000000" pitchFamily="2" charset="2"/>
              </a:rPr>
              <a:t>Why? Back in 2016 I attended the 25</a:t>
            </a:r>
            <a:r>
              <a:rPr lang="en-US" sz="1600" b="0" baseline="30000" dirty="0">
                <a:sym typeface="Wingdings" panose="05000000000000000000" pitchFamily="2" charset="2"/>
              </a:rPr>
              <a:t>th</a:t>
            </a:r>
            <a:r>
              <a:rPr lang="en-US" sz="1600" b="0" dirty="0">
                <a:sym typeface="Wingdings" panose="05000000000000000000" pitchFamily="2" charset="2"/>
              </a:rPr>
              <a:t> European Young Geotechnical Engineers Conference in Sibiu, Romania, and I heard many good things about North  Macedonia. I was planning to pay a visit during my travels across the Balkan area, but could not make it. This is my chance to get to know North Macedonia better!</a:t>
            </a:r>
          </a:p>
          <a:p>
            <a:pPr marL="342900" indent="-342900">
              <a:buFont typeface="Arial" panose="020B0604020202020204" pitchFamily="34" charset="0"/>
              <a:buChar char="•"/>
            </a:pPr>
            <a:endParaRPr lang="en-US" sz="1600" b="0" dirty="0">
              <a:sym typeface="Wingdings" panose="05000000000000000000" pitchFamily="2" charset="2"/>
            </a:endParaRPr>
          </a:p>
        </p:txBody>
      </p:sp>
      <p:pic>
        <p:nvPicPr>
          <p:cNvPr id="5" name="Picture 4">
            <a:extLst>
              <a:ext uri="{FF2B5EF4-FFF2-40B4-BE49-F238E27FC236}">
                <a16:creationId xmlns:a16="http://schemas.microsoft.com/office/drawing/2014/main" id="{6A20EF05-9D4D-4B22-ACC1-CE5F7F886841}"/>
              </a:ext>
            </a:extLst>
          </p:cNvPr>
          <p:cNvPicPr>
            <a:picLocks noChangeAspect="1"/>
          </p:cNvPicPr>
          <p:nvPr/>
        </p:nvPicPr>
        <p:blipFill rotWithShape="1">
          <a:blip r:embed="rId2"/>
          <a:srcRect l="2030"/>
          <a:stretch/>
        </p:blipFill>
        <p:spPr>
          <a:xfrm>
            <a:off x="2770096" y="3240543"/>
            <a:ext cx="4861666" cy="1664604"/>
          </a:xfrm>
          <a:prstGeom prst="rect">
            <a:avLst/>
          </a:prstGeom>
        </p:spPr>
      </p:pic>
      <p:pic>
        <p:nvPicPr>
          <p:cNvPr id="7" name="Picture 6">
            <a:extLst>
              <a:ext uri="{FF2B5EF4-FFF2-40B4-BE49-F238E27FC236}">
                <a16:creationId xmlns:a16="http://schemas.microsoft.com/office/drawing/2014/main" id="{011B733D-31CC-4399-B99E-A90A94FA0B73}"/>
              </a:ext>
            </a:extLst>
          </p:cNvPr>
          <p:cNvPicPr>
            <a:picLocks noChangeAspect="1"/>
          </p:cNvPicPr>
          <p:nvPr/>
        </p:nvPicPr>
        <p:blipFill>
          <a:blip r:embed="rId3"/>
          <a:stretch>
            <a:fillRect/>
          </a:stretch>
        </p:blipFill>
        <p:spPr>
          <a:xfrm>
            <a:off x="5468471" y="780965"/>
            <a:ext cx="3292842" cy="2345587"/>
          </a:xfrm>
          <a:prstGeom prst="rect">
            <a:avLst/>
          </a:prstGeom>
        </p:spPr>
      </p:pic>
    </p:spTree>
    <p:extLst>
      <p:ext uri="{BB962C8B-B14F-4D97-AF65-F5344CB8AC3E}">
        <p14:creationId xmlns:p14="http://schemas.microsoft.com/office/powerpoint/2010/main" val="2686937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p:txBody>
          <a:bodyPr/>
          <a:lstStyle/>
          <a:p>
            <a:r>
              <a:rPr lang="en-US" dirty="0"/>
              <a:t>North Macedonian geotechnics</a:t>
            </a:r>
            <a:endParaRPr lang="en-GB"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80965"/>
            <a:ext cx="8134496" cy="3049460"/>
          </a:xfrm>
        </p:spPr>
        <p:txBody>
          <a:bodyPr/>
          <a:lstStyle/>
          <a:p>
            <a:pPr marL="342900" indent="-342900">
              <a:buFont typeface="Arial" panose="020B0604020202020204" pitchFamily="34" charset="0"/>
              <a:buChar char="•"/>
            </a:pPr>
            <a:r>
              <a:rPr lang="en-US" sz="1600" b="0" dirty="0">
                <a:sym typeface="Wingdings" panose="05000000000000000000" pitchFamily="2" charset="2"/>
              </a:rPr>
              <a:t>Deep historical roots extending to as far as 1200 BC (Prehistoric settlement in the Bay of Bones near </a:t>
            </a:r>
            <a:r>
              <a:rPr lang="en-US" sz="1600" b="0" dirty="0" err="1">
                <a:sym typeface="Wingdings" panose="05000000000000000000" pitchFamily="2" charset="2"/>
              </a:rPr>
              <a:t>Gradishte</a:t>
            </a:r>
            <a:r>
              <a:rPr lang="en-US" sz="1600" b="0" dirty="0">
                <a:sym typeface="Wingdings" panose="05000000000000000000" pitchFamily="2" charset="2"/>
              </a:rPr>
              <a:t> on </a:t>
            </a:r>
            <a:r>
              <a:rPr lang="en-US" sz="1600" b="0" dirty="0" err="1">
                <a:sym typeface="Wingdings" panose="05000000000000000000" pitchFamily="2" charset="2"/>
              </a:rPr>
              <a:t>Ohrid</a:t>
            </a:r>
            <a:r>
              <a:rPr lang="en-US" sz="1600" b="0" dirty="0">
                <a:sym typeface="Wingdings" panose="05000000000000000000" pitchFamily="2" charset="2"/>
              </a:rPr>
              <a:t> Lake, see figure below)</a:t>
            </a:r>
          </a:p>
          <a:p>
            <a:pPr marL="342900" indent="-342900">
              <a:buFont typeface="Arial" panose="020B0604020202020204" pitchFamily="34" charset="0"/>
              <a:buChar char="•"/>
            </a:pPr>
            <a:r>
              <a:rPr lang="en-US" sz="1600" b="0" dirty="0">
                <a:sym typeface="Wingdings" panose="05000000000000000000" pitchFamily="2" charset="2"/>
              </a:rPr>
              <a:t>Up to 6000 wooden piles found from the bottom of the lake!</a:t>
            </a:r>
          </a:p>
        </p:txBody>
      </p:sp>
      <p:pic>
        <p:nvPicPr>
          <p:cNvPr id="6" name="Picture 5">
            <a:extLst>
              <a:ext uri="{FF2B5EF4-FFF2-40B4-BE49-F238E27FC236}">
                <a16:creationId xmlns:a16="http://schemas.microsoft.com/office/drawing/2014/main" id="{F5D58985-164F-4300-921E-EC6F4724C46B}"/>
              </a:ext>
            </a:extLst>
          </p:cNvPr>
          <p:cNvPicPr>
            <a:picLocks noChangeAspect="1"/>
          </p:cNvPicPr>
          <p:nvPr/>
        </p:nvPicPr>
        <p:blipFill>
          <a:blip r:embed="rId2"/>
          <a:stretch>
            <a:fillRect/>
          </a:stretch>
        </p:blipFill>
        <p:spPr>
          <a:xfrm>
            <a:off x="398015" y="1936375"/>
            <a:ext cx="6088279" cy="2316257"/>
          </a:xfrm>
          <a:prstGeom prst="rect">
            <a:avLst/>
          </a:prstGeom>
        </p:spPr>
      </p:pic>
      <p:sp>
        <p:nvSpPr>
          <p:cNvPr id="10" name="Arrow: Curved Left 9">
            <a:extLst>
              <a:ext uri="{FF2B5EF4-FFF2-40B4-BE49-F238E27FC236}">
                <a16:creationId xmlns:a16="http://schemas.microsoft.com/office/drawing/2014/main" id="{80385A1B-A8B2-4AFB-9DBF-208B18915EFA}"/>
              </a:ext>
            </a:extLst>
          </p:cNvPr>
          <p:cNvSpPr/>
          <p:nvPr/>
        </p:nvSpPr>
        <p:spPr>
          <a:xfrm>
            <a:off x="6591981" y="1398494"/>
            <a:ext cx="1308847" cy="28541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06145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p:txBody>
          <a:bodyPr/>
          <a:lstStyle/>
          <a:p>
            <a:r>
              <a:rPr lang="en-US" dirty="0"/>
              <a:t>Geotechnical applications</a:t>
            </a:r>
            <a:endParaRPr lang="en-GB"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9" y="780965"/>
            <a:ext cx="4923138" cy="3049460"/>
          </a:xfrm>
        </p:spPr>
        <p:txBody>
          <a:bodyPr/>
          <a:lstStyle/>
          <a:p>
            <a:pPr marL="342900" indent="-342900">
              <a:buFont typeface="Arial" panose="020B0604020202020204" pitchFamily="34" charset="0"/>
              <a:buChar char="•"/>
            </a:pPr>
            <a:r>
              <a:rPr lang="en-US" sz="1600" b="0" dirty="0">
                <a:sym typeface="Wingdings" panose="05000000000000000000" pitchFamily="2" charset="2"/>
              </a:rPr>
              <a:t>For a geotechnical engineer, is there anything more satisfying than to see the progress from failure (e.g. landslide) to a finished, safe structure? </a:t>
            </a:r>
          </a:p>
          <a:p>
            <a:pPr marL="342900" indent="-342900">
              <a:buFont typeface="Arial" panose="020B0604020202020204" pitchFamily="34" charset="0"/>
              <a:buChar char="•"/>
            </a:pPr>
            <a:r>
              <a:rPr lang="en-US" sz="1600" b="0" dirty="0">
                <a:sym typeface="Wingdings" panose="05000000000000000000" pitchFamily="2" charset="2"/>
              </a:rPr>
              <a:t>…But what method is usually used to stabilize landslides in North Macedonia? </a:t>
            </a:r>
          </a:p>
        </p:txBody>
      </p:sp>
      <p:pic>
        <p:nvPicPr>
          <p:cNvPr id="5" name="Picture 4">
            <a:extLst>
              <a:ext uri="{FF2B5EF4-FFF2-40B4-BE49-F238E27FC236}">
                <a16:creationId xmlns:a16="http://schemas.microsoft.com/office/drawing/2014/main" id="{A08F041C-5397-4BEA-BBE8-5AAA7C5976A7}"/>
              </a:ext>
            </a:extLst>
          </p:cNvPr>
          <p:cNvPicPr>
            <a:picLocks noChangeAspect="1"/>
          </p:cNvPicPr>
          <p:nvPr/>
        </p:nvPicPr>
        <p:blipFill>
          <a:blip r:embed="rId2"/>
          <a:stretch>
            <a:fillRect/>
          </a:stretch>
        </p:blipFill>
        <p:spPr>
          <a:xfrm>
            <a:off x="223471" y="2258247"/>
            <a:ext cx="4474035" cy="2707013"/>
          </a:xfrm>
          <a:prstGeom prst="rect">
            <a:avLst/>
          </a:prstGeom>
        </p:spPr>
      </p:pic>
      <p:pic>
        <p:nvPicPr>
          <p:cNvPr id="15" name="Picture 14">
            <a:extLst>
              <a:ext uri="{FF2B5EF4-FFF2-40B4-BE49-F238E27FC236}">
                <a16:creationId xmlns:a16="http://schemas.microsoft.com/office/drawing/2014/main" id="{B6055BBA-DE22-40BF-9FD0-0733EAB63B7A}"/>
              </a:ext>
            </a:extLst>
          </p:cNvPr>
          <p:cNvPicPr>
            <a:picLocks noChangeAspect="1"/>
          </p:cNvPicPr>
          <p:nvPr/>
        </p:nvPicPr>
        <p:blipFill>
          <a:blip r:embed="rId3"/>
          <a:stretch>
            <a:fillRect/>
          </a:stretch>
        </p:blipFill>
        <p:spPr>
          <a:xfrm>
            <a:off x="4572000" y="2258247"/>
            <a:ext cx="4572000" cy="2533581"/>
          </a:xfrm>
          <a:prstGeom prst="rect">
            <a:avLst/>
          </a:prstGeom>
        </p:spPr>
      </p:pic>
      <p:sp>
        <p:nvSpPr>
          <p:cNvPr id="19" name="Speech Bubble: Rectangle with Corners Rounded 18">
            <a:extLst>
              <a:ext uri="{FF2B5EF4-FFF2-40B4-BE49-F238E27FC236}">
                <a16:creationId xmlns:a16="http://schemas.microsoft.com/office/drawing/2014/main" id="{6D36067D-EBDA-4B44-A299-187E840D7051}"/>
              </a:ext>
            </a:extLst>
          </p:cNvPr>
          <p:cNvSpPr/>
          <p:nvPr/>
        </p:nvSpPr>
        <p:spPr>
          <a:xfrm>
            <a:off x="6155267" y="719666"/>
            <a:ext cx="2861733" cy="1249665"/>
          </a:xfrm>
          <a:prstGeom prst="wedgeRoundRectCallout">
            <a:avLst/>
          </a:prstGeom>
          <a:solidFill>
            <a:schemeClr val="tx2">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3D0E113-FB09-4A40-871D-0155D9438EA4}"/>
              </a:ext>
            </a:extLst>
          </p:cNvPr>
          <p:cNvSpPr txBox="1"/>
          <p:nvPr/>
        </p:nvSpPr>
        <p:spPr>
          <a:xfrm>
            <a:off x="6333067" y="818123"/>
            <a:ext cx="2683933" cy="1077218"/>
          </a:xfrm>
          <a:prstGeom prst="rect">
            <a:avLst/>
          </a:prstGeom>
          <a:noFill/>
        </p:spPr>
        <p:txBody>
          <a:bodyPr wrap="square">
            <a:spAutoFit/>
          </a:bodyPr>
          <a:lstStyle/>
          <a:p>
            <a:r>
              <a:rPr lang="en-US" sz="1600" b="0" dirty="0">
                <a:sym typeface="Wingdings" panose="05000000000000000000" pitchFamily="2" charset="2"/>
              </a:rPr>
              <a:t>Interesting! In Finland we use sheet pile walls for these kind of construction pits (good for clay subsoil)</a:t>
            </a:r>
            <a:endParaRPr lang="en-GB" sz="1400" dirty="0"/>
          </a:p>
        </p:txBody>
      </p:sp>
    </p:spTree>
    <p:extLst>
      <p:ext uri="{BB962C8B-B14F-4D97-AF65-F5344CB8AC3E}">
        <p14:creationId xmlns:p14="http://schemas.microsoft.com/office/powerpoint/2010/main" val="61275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p:txBody>
          <a:bodyPr/>
          <a:lstStyle/>
          <a:p>
            <a:r>
              <a:rPr lang="en-US" dirty="0"/>
              <a:t>Love for the profession</a:t>
            </a:r>
            <a:endParaRPr lang="en-GB"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780964"/>
            <a:ext cx="3410992"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As in North Macedonia, also in Finland the main reason for choosing geotechnical engineering as a profession seems to be the personal interest  Good income and fast employment are other motivators but not the most important ones</a:t>
            </a:r>
          </a:p>
          <a:p>
            <a:pPr marL="342900" indent="-342900">
              <a:buFont typeface="Arial" panose="020B0604020202020204" pitchFamily="34" charset="0"/>
              <a:buChar char="•"/>
            </a:pPr>
            <a:r>
              <a:rPr lang="en-US" sz="1600" b="0" dirty="0">
                <a:sym typeface="Wingdings" panose="05000000000000000000" pitchFamily="2" charset="2"/>
              </a:rPr>
              <a:t>Love for the profession probably grows during studies, not beforehand  At least for me, I knew nothing about geotechnics when I entered university. I changed my major later, as the interest started to grow </a:t>
            </a:r>
          </a:p>
        </p:txBody>
      </p:sp>
      <p:pic>
        <p:nvPicPr>
          <p:cNvPr id="9" name="Picture 8">
            <a:extLst>
              <a:ext uri="{FF2B5EF4-FFF2-40B4-BE49-F238E27FC236}">
                <a16:creationId xmlns:a16="http://schemas.microsoft.com/office/drawing/2014/main" id="{0E71CC31-3C59-4319-96E4-CEB88890D7C8}"/>
              </a:ext>
            </a:extLst>
          </p:cNvPr>
          <p:cNvPicPr>
            <a:picLocks noChangeAspect="1"/>
          </p:cNvPicPr>
          <p:nvPr/>
        </p:nvPicPr>
        <p:blipFill>
          <a:blip r:embed="rId2"/>
          <a:stretch>
            <a:fillRect/>
          </a:stretch>
        </p:blipFill>
        <p:spPr>
          <a:xfrm>
            <a:off x="3610333" y="728133"/>
            <a:ext cx="5459227" cy="3687233"/>
          </a:xfrm>
          <a:prstGeom prst="rect">
            <a:avLst/>
          </a:prstGeom>
        </p:spPr>
      </p:pic>
    </p:spTree>
    <p:extLst>
      <p:ext uri="{BB962C8B-B14F-4D97-AF65-F5344CB8AC3E}">
        <p14:creationId xmlns:p14="http://schemas.microsoft.com/office/powerpoint/2010/main" val="77616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p:txBody>
          <a:bodyPr/>
          <a:lstStyle/>
          <a:p>
            <a:r>
              <a:rPr lang="en-US" dirty="0"/>
              <a:t>Geotechnics for sustainability</a:t>
            </a:r>
            <a:endParaRPr lang="en-GB"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666751"/>
            <a:ext cx="8284405"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North Macedonians believe that the greatest potential for advancements in the field of geotechnics in the next 25 years is </a:t>
            </a:r>
            <a:r>
              <a:rPr lang="en-US" sz="1600" dirty="0">
                <a:sym typeface="Wingdings" panose="05000000000000000000" pitchFamily="2" charset="2"/>
              </a:rPr>
              <a:t>environmental protection</a:t>
            </a:r>
          </a:p>
          <a:p>
            <a:pPr marL="342900" indent="-342900">
              <a:buFont typeface="Arial" panose="020B0604020202020204" pitchFamily="34" charset="0"/>
              <a:buChar char="•"/>
            </a:pPr>
            <a:r>
              <a:rPr lang="en-US" sz="1600" b="0" dirty="0">
                <a:sym typeface="Wingdings" panose="05000000000000000000" pitchFamily="2" charset="2"/>
              </a:rPr>
              <a:t>I agree 100 %, there is a lot of untapped potential in the field to reduce emissions and to support environmental protection and sustainability  geotechnical engineers are no longer just one of the emitters, we can be the environmental protectors!</a:t>
            </a:r>
          </a:p>
        </p:txBody>
      </p:sp>
      <p:pic>
        <p:nvPicPr>
          <p:cNvPr id="10" name="Picture 9">
            <a:extLst>
              <a:ext uri="{FF2B5EF4-FFF2-40B4-BE49-F238E27FC236}">
                <a16:creationId xmlns:a16="http://schemas.microsoft.com/office/drawing/2014/main" id="{946C6CC2-1962-4341-B920-07037EF5DE60}"/>
              </a:ext>
            </a:extLst>
          </p:cNvPr>
          <p:cNvPicPr>
            <a:picLocks noChangeAspect="1"/>
          </p:cNvPicPr>
          <p:nvPr/>
        </p:nvPicPr>
        <p:blipFill>
          <a:blip r:embed="rId3"/>
          <a:stretch>
            <a:fillRect/>
          </a:stretch>
        </p:blipFill>
        <p:spPr>
          <a:xfrm>
            <a:off x="2593446" y="2034058"/>
            <a:ext cx="6087533" cy="2853531"/>
          </a:xfrm>
          <a:prstGeom prst="rect">
            <a:avLst/>
          </a:prstGeom>
        </p:spPr>
      </p:pic>
      <p:sp>
        <p:nvSpPr>
          <p:cNvPr id="12" name="Arrow: Left 11">
            <a:extLst>
              <a:ext uri="{FF2B5EF4-FFF2-40B4-BE49-F238E27FC236}">
                <a16:creationId xmlns:a16="http://schemas.microsoft.com/office/drawing/2014/main" id="{E1DFB238-37EB-4054-B064-0D047E2577F4}"/>
              </a:ext>
            </a:extLst>
          </p:cNvPr>
          <p:cNvSpPr/>
          <p:nvPr/>
        </p:nvSpPr>
        <p:spPr>
          <a:xfrm rot="5400000">
            <a:off x="4235485" y="4299534"/>
            <a:ext cx="474784" cy="931599"/>
          </a:xfrm>
          <a:prstGeom prst="leftArrow">
            <a:avLst/>
          </a:prstGeom>
          <a:solidFill>
            <a:schemeClr val="bg2"/>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5F58B9F-564B-4393-8508-0D6530F43F9B}"/>
              </a:ext>
            </a:extLst>
          </p:cNvPr>
          <p:cNvSpPr/>
          <p:nvPr/>
        </p:nvSpPr>
        <p:spPr>
          <a:xfrm>
            <a:off x="4191000" y="2304930"/>
            <a:ext cx="677333" cy="1701800"/>
          </a:xfrm>
          <a:prstGeom prst="ellipse">
            <a:avLst/>
          </a:prstGeom>
          <a:noFill/>
          <a:ln w="28575">
            <a:solidFill>
              <a:srgbClr val="BB1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Kicking Pusheen">
            <a:extLst>
              <a:ext uri="{FF2B5EF4-FFF2-40B4-BE49-F238E27FC236}">
                <a16:creationId xmlns:a16="http://schemas.microsoft.com/office/drawing/2014/main" id="{ACF5EDB4-5178-446D-8160-22171DC0466C}"/>
              </a:ext>
            </a:extLst>
          </p:cNvPr>
          <p:cNvPicPr>
            <a:picLocks noChangeAspect="1"/>
          </p:cNvPicPr>
          <p:nvPr/>
        </p:nvPicPr>
        <p:blipFill>
          <a:blip r:embed="rId4"/>
          <a:stretch>
            <a:fillRect/>
          </a:stretch>
        </p:blipFill>
        <p:spPr>
          <a:xfrm>
            <a:off x="33036" y="2396066"/>
            <a:ext cx="2080683" cy="2080683"/>
          </a:xfrm>
          <a:prstGeom prst="rect">
            <a:avLst/>
          </a:prstGeom>
        </p:spPr>
      </p:pic>
    </p:spTree>
    <p:extLst>
      <p:ext uri="{BB962C8B-B14F-4D97-AF65-F5344CB8AC3E}">
        <p14:creationId xmlns:p14="http://schemas.microsoft.com/office/powerpoint/2010/main" val="423452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37E04-5709-41B1-A0F4-363483806CAF}"/>
              </a:ext>
            </a:extLst>
          </p:cNvPr>
          <p:cNvPicPr>
            <a:picLocks noChangeAspect="1"/>
          </p:cNvPicPr>
          <p:nvPr/>
        </p:nvPicPr>
        <p:blipFill>
          <a:blip r:embed="rId3"/>
          <a:stretch>
            <a:fillRect/>
          </a:stretch>
        </p:blipFill>
        <p:spPr>
          <a:xfrm>
            <a:off x="1204891" y="2375752"/>
            <a:ext cx="7646781" cy="2138810"/>
          </a:xfrm>
          <a:prstGeom prst="rect">
            <a:avLst/>
          </a:prstGeom>
        </p:spPr>
      </p:pic>
      <p:sp>
        <p:nvSpPr>
          <p:cNvPr id="2" name="Text Placeholder 1">
            <a:extLst>
              <a:ext uri="{FF2B5EF4-FFF2-40B4-BE49-F238E27FC236}">
                <a16:creationId xmlns:a16="http://schemas.microsoft.com/office/drawing/2014/main" id="{1CA73D01-C542-4042-B25F-42CC0833B3FB}"/>
              </a:ext>
            </a:extLst>
          </p:cNvPr>
          <p:cNvSpPr>
            <a:spLocks noGrp="1"/>
          </p:cNvSpPr>
          <p:nvPr>
            <p:ph type="body" sz="half" idx="10"/>
          </p:nvPr>
        </p:nvSpPr>
        <p:spPr/>
        <p:txBody>
          <a:bodyPr/>
          <a:lstStyle/>
          <a:p>
            <a:r>
              <a:rPr lang="en-US" dirty="0"/>
              <a:t>Geotechnics for all genders</a:t>
            </a:r>
            <a:endParaRPr lang="en-GB" dirty="0"/>
          </a:p>
        </p:txBody>
      </p:sp>
      <p:sp>
        <p:nvSpPr>
          <p:cNvPr id="3" name="Text Placeholder 2">
            <a:extLst>
              <a:ext uri="{FF2B5EF4-FFF2-40B4-BE49-F238E27FC236}">
                <a16:creationId xmlns:a16="http://schemas.microsoft.com/office/drawing/2014/main" id="{05EBDEAF-009A-4C18-A7C2-07CC51CFD264}"/>
              </a:ext>
            </a:extLst>
          </p:cNvPr>
          <p:cNvSpPr>
            <a:spLocks noGrp="1"/>
          </p:cNvSpPr>
          <p:nvPr>
            <p:ph type="body" sz="half" idx="11"/>
          </p:nvPr>
        </p:nvSpPr>
        <p:spPr>
          <a:xfrm>
            <a:off x="292328" y="846045"/>
            <a:ext cx="8284405" cy="4045035"/>
          </a:xfrm>
        </p:spPr>
        <p:txBody>
          <a:bodyPr/>
          <a:lstStyle/>
          <a:p>
            <a:pPr marL="342900" indent="-342900">
              <a:buFont typeface="Arial" panose="020B0604020202020204" pitchFamily="34" charset="0"/>
              <a:buChar char="•"/>
            </a:pPr>
            <a:r>
              <a:rPr lang="en-US" sz="1600" b="0" dirty="0">
                <a:sym typeface="Wingdings" panose="05000000000000000000" pitchFamily="2" charset="2"/>
              </a:rPr>
              <a:t>The younger generation of North Macedonian women is discovering the field of geotechnics and entering the profession, wonderful news!</a:t>
            </a:r>
          </a:p>
          <a:p>
            <a:pPr marL="342900" indent="-342900">
              <a:buFont typeface="Arial" panose="020B0604020202020204" pitchFamily="34" charset="0"/>
              <a:buChar char="•"/>
            </a:pPr>
            <a:r>
              <a:rPr lang="en-US" sz="1600" b="0" i="1" dirty="0">
                <a:sym typeface="Wingdings" panose="05000000000000000000" pitchFamily="2" charset="2"/>
              </a:rPr>
              <a:t>(In Finland, the proportion of female students seems to be growing every year, but there is still work to be done in terms of gender equality and diversity &amp;  inclusion in the field)</a:t>
            </a:r>
          </a:p>
          <a:p>
            <a:pPr marL="342900" indent="-342900">
              <a:buFont typeface="Arial" panose="020B0604020202020204" pitchFamily="34" charset="0"/>
              <a:buChar char="•"/>
            </a:pPr>
            <a:r>
              <a:rPr lang="en-US" sz="1600" b="0" dirty="0">
                <a:sym typeface="Wingdings" panose="05000000000000000000" pitchFamily="2" charset="2"/>
              </a:rPr>
              <a:t>More versatile workplaces will bring the field further </a:t>
            </a:r>
          </a:p>
          <a:p>
            <a:pPr marL="342900" indent="-342900">
              <a:buFont typeface="Arial" panose="020B0604020202020204" pitchFamily="34" charset="0"/>
              <a:buChar char="•"/>
            </a:pPr>
            <a:endParaRPr lang="en-US" sz="1600" b="0" dirty="0">
              <a:sym typeface="Wingdings" panose="05000000000000000000" pitchFamily="2" charset="2"/>
            </a:endParaRPr>
          </a:p>
          <a:p>
            <a:pPr marL="342900" indent="-342900">
              <a:buFont typeface="Arial" panose="020B0604020202020204" pitchFamily="34" charset="0"/>
              <a:buChar char="•"/>
            </a:pPr>
            <a:endParaRPr lang="en-US" sz="1600" b="0" dirty="0">
              <a:sym typeface="Wingdings" panose="05000000000000000000" pitchFamily="2" charset="2"/>
            </a:endParaRPr>
          </a:p>
        </p:txBody>
      </p:sp>
    </p:spTree>
    <p:extLst>
      <p:ext uri="{BB962C8B-B14F-4D97-AF65-F5344CB8AC3E}">
        <p14:creationId xmlns:p14="http://schemas.microsoft.com/office/powerpoint/2010/main" val="1082579073"/>
      </p:ext>
    </p:extLst>
  </p:cSld>
  <p:clrMapOvr>
    <a:masterClrMapping/>
  </p:clrMapOvr>
</p:sld>
</file>

<file path=ppt/theme/theme1.xml><?xml version="1.0" encoding="utf-8"?>
<a:theme xmlns:a="http://schemas.openxmlformats.org/drawingml/2006/main" name="Office-teema">
  <a:themeElements>
    <a:clrScheme name="Mukautettu 11">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9_EN.potx" id="{E1465BDA-3F1E-4B43-A4A9-42844E8B9EAE}" vid="{79FD88EC-2B1E-4CEE-9078-86CF928A22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Aalto_ENG_169_EN</Template>
  <TotalTime>248</TotalTime>
  <Words>1146</Words>
  <Application>Microsoft Office PowerPoint</Application>
  <PresentationFormat>On-screen Show (16:9)</PresentationFormat>
  <Paragraphs>89</Paragraphs>
  <Slides>19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vt:lpstr>
      <vt:lpstr>Arial Black</vt:lpstr>
      <vt:lpstr>Calibri</vt:lpstr>
      <vt:lpstr>Wingdings</vt:lpstr>
      <vt:lpstr>Office-teema</vt:lpstr>
      <vt:lpstr>Time Capsule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Engineering</dc:title>
  <dc:creator>Lukasz Geratowski</dc:creator>
  <cp:lastModifiedBy>Löfman Monica</cp:lastModifiedBy>
  <cp:revision>41</cp:revision>
  <dcterms:created xsi:type="dcterms:W3CDTF">2019-06-06T04:54:49Z</dcterms:created>
  <dcterms:modified xsi:type="dcterms:W3CDTF">2023-02-14T14:51:16Z</dcterms:modified>
</cp:coreProperties>
</file>