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6" r:id="rId2"/>
    <p:sldId id="258" r:id="rId3"/>
    <p:sldId id="259" r:id="rId4"/>
    <p:sldId id="260" r:id="rId5"/>
    <p:sldId id="257" r:id="rId6"/>
    <p:sldId id="262" r:id="rId7"/>
    <p:sldId id="263" r:id="rId8"/>
    <p:sldId id="264" r:id="rId9"/>
    <p:sldId id="261" r:id="rId10"/>
    <p:sldId id="698" r:id="rId11"/>
    <p:sldId id="699" r:id="rId12"/>
    <p:sldId id="700" r:id="rId13"/>
    <p:sldId id="265" r:id="rId14"/>
    <p:sldId id="712" r:id="rId15"/>
    <p:sldId id="271" r:id="rId16"/>
    <p:sldId id="711" r:id="rId17"/>
    <p:sldId id="713" r:id="rId18"/>
    <p:sldId id="269" r:id="rId19"/>
    <p:sldId id="696" r:id="rId20"/>
    <p:sldId id="701" r:id="rId21"/>
    <p:sldId id="270" r:id="rId22"/>
    <p:sldId id="703" r:id="rId23"/>
    <p:sldId id="702" r:id="rId24"/>
    <p:sldId id="292" r:id="rId25"/>
    <p:sldId id="684" r:id="rId26"/>
    <p:sldId id="679" r:id="rId27"/>
    <p:sldId id="288" r:id="rId28"/>
    <p:sldId id="683" r:id="rId29"/>
    <p:sldId id="714" r:id="rId30"/>
    <p:sldId id="695" r:id="rId31"/>
    <p:sldId id="290" r:id="rId32"/>
    <p:sldId id="705" r:id="rId33"/>
    <p:sldId id="706" r:id="rId34"/>
    <p:sldId id="289" r:id="rId35"/>
    <p:sldId id="687" r:id="rId36"/>
    <p:sldId id="694" r:id="rId37"/>
    <p:sldId id="693" r:id="rId38"/>
    <p:sldId id="707" r:id="rId39"/>
    <p:sldId id="708" r:id="rId40"/>
    <p:sldId id="691" r:id="rId41"/>
    <p:sldId id="686" r:id="rId42"/>
    <p:sldId id="689" r:id="rId43"/>
    <p:sldId id="704" r:id="rId44"/>
    <p:sldId id="685" r:id="rId45"/>
    <p:sldId id="709" r:id="rId46"/>
    <p:sldId id="282" r:id="rId47"/>
    <p:sldId id="286" r:id="rId48"/>
    <p:sldId id="283" r:id="rId49"/>
    <p:sldId id="285" r:id="rId50"/>
    <p:sldId id="287" r:id="rId51"/>
  </p:sldIdLst>
  <p:sldSz cx="12192000" cy="6858000"/>
  <p:notesSz cx="6858000" cy="994568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9676" autoAdjust="0"/>
    <p:restoredTop sz="94660"/>
  </p:normalViewPr>
  <p:slideViewPr>
    <p:cSldViewPr snapToGrid="0">
      <p:cViewPr varScale="1">
        <p:scale>
          <a:sx n="63" d="100"/>
          <a:sy n="63" d="100"/>
        </p:scale>
        <p:origin x="17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54C859-5167-45D7-8C36-B77F1634AAB6}" type="datetimeFigureOut">
              <a:rPr kumimoji="1" lang="ja-JP" altLang="en-US" smtClean="0"/>
              <a:t>2022/4/4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786313"/>
            <a:ext cx="5486400" cy="39163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7213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9447213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E9C0B6-BA96-4003-AA88-2602DBD37D9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5934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B6005A7-D8A4-4916-8965-9B1155AF83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2CD2CA5-5ECA-48A8-8340-74895C1790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17AC43D-0869-4C9F-93D7-FE1F3D9EF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D90A3-0C01-4C01-B805-B8131815F6F4}" type="datetime1">
              <a:rPr kumimoji="1" lang="ja-JP" altLang="en-US" smtClean="0"/>
              <a:t>2022/4/4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D1AE3F2-6B89-4791-9EF7-66F6BAFE1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1A85511-C9D5-40B4-A427-40FBDB548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6035" y="14021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D1159B8A-A131-4E46-BBAF-348571601ADB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46199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2C0A310-ED42-486E-B1A4-AE1272C8F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F0E009E-F7F0-4C73-AEB9-AB2E6749B9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D61ADB9-6D06-42C2-9B93-683A0BCC7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D390F-9266-4C19-9BD5-FE010DEE9619}" type="datetime1">
              <a:rPr kumimoji="1" lang="ja-JP" altLang="en-US" smtClean="0"/>
              <a:t>2022/4/4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F66D947-7E35-478B-9DD8-182073106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041F68C-A713-4226-9A5E-A24235BC6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6035" y="140218"/>
            <a:ext cx="2743200" cy="365125"/>
          </a:xfrm>
          <a:prstGeom prst="rect">
            <a:avLst/>
          </a:prstGeom>
        </p:spPr>
        <p:txBody>
          <a:bodyPr/>
          <a:lstStyle/>
          <a:p>
            <a:fld id="{D1159B8A-A131-4E46-BBAF-348571601AD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2052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ABD050B3-A571-43F2-99E6-18388750AC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EEE37640-F022-464D-82C1-83E6476A57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497CF35-9139-40C0-BC81-20F592787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2F702-B128-4C2D-AFA6-5F12FA91D89A}" type="datetime1">
              <a:rPr kumimoji="1" lang="ja-JP" altLang="en-US" smtClean="0"/>
              <a:t>2022/4/4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630EED6-72BE-40B7-B696-0A3A96D37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0DA9543-41AA-4DAF-832E-DF9FC73B8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6035" y="140218"/>
            <a:ext cx="2743200" cy="365125"/>
          </a:xfrm>
          <a:prstGeom prst="rect">
            <a:avLst/>
          </a:prstGeom>
        </p:spPr>
        <p:txBody>
          <a:bodyPr/>
          <a:lstStyle/>
          <a:p>
            <a:fld id="{D1159B8A-A131-4E46-BBAF-348571601AD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1077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026E21F-7919-4A35-A093-064A51EAD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D3891D3-B0C5-45B1-A6A6-6B76A3B680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E2BBB84-7D98-45C8-9FF4-69F5FCFF8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60E2A-0FDD-457F-AF36-D1FA411A49A5}" type="datetime1">
              <a:rPr kumimoji="1" lang="ja-JP" altLang="en-US" smtClean="0"/>
              <a:t>2022/4/4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4DED29D-5065-4D56-9AEB-DD9A286A8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5">
            <a:extLst>
              <a:ext uri="{FF2B5EF4-FFF2-40B4-BE49-F238E27FC236}">
                <a16:creationId xmlns:a16="http://schemas.microsoft.com/office/drawing/2014/main" id="{FFD22E94-9C12-4192-82FF-2B962B2E0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6035" y="14021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D1159B8A-A131-4E46-BBAF-348571601ADB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21488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9302D10-969B-4B5A-B45D-DD97D25E3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5817341-8554-4FBC-A7AA-D2ADD7F5C0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BC37F65-C47D-4F73-82D5-183CF87AB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F734E-0AD0-40A5-8AC8-34A2CBC285BC}" type="datetime1">
              <a:rPr kumimoji="1" lang="ja-JP" altLang="en-US" smtClean="0"/>
              <a:t>2022/4/4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403EC35-0728-4D83-913E-0BF791186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5">
            <a:extLst>
              <a:ext uri="{FF2B5EF4-FFF2-40B4-BE49-F238E27FC236}">
                <a16:creationId xmlns:a16="http://schemas.microsoft.com/office/drawing/2014/main" id="{ADF45338-ED4B-4E31-A944-8110CEC09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6035" y="140218"/>
            <a:ext cx="2743200" cy="365125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D1159B8A-A131-4E46-BBAF-348571601ADB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72764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6077C3B-C95E-4AB9-A9DB-565B2DD55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B127115-1813-4DA5-B770-77BD2189A5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789793B7-2060-481D-934D-F7C9C1DE47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1364F81-971F-4269-9722-DF9639B3E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1CE3-0EA9-4894-B0AE-3D0A94A2BAF6}" type="datetime1">
              <a:rPr kumimoji="1" lang="ja-JP" altLang="en-US" smtClean="0"/>
              <a:t>2022/4/4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ACAAF66-EAD8-4E9A-8728-524391D2B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1AF50F3-5526-40E2-95DA-FC4A7F05B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6035" y="140218"/>
            <a:ext cx="2743200" cy="365125"/>
          </a:xfrm>
          <a:prstGeom prst="rect">
            <a:avLst/>
          </a:prstGeom>
        </p:spPr>
        <p:txBody>
          <a:bodyPr/>
          <a:lstStyle/>
          <a:p>
            <a:fld id="{D1159B8A-A131-4E46-BBAF-348571601AD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0129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397E43B-C146-4345-A343-1673722CB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56215DB-0D7D-4E98-AA4F-1159646C6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D63D0C79-702A-4E82-9A0C-B86597D220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7B542DC-5639-4F13-8042-4AA57B0EF1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2C854D81-ED5E-4616-8D77-D70598329A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04DAE9E5-5A66-4899-B08A-9D9467B83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2B708-1EFB-4AD7-A6A7-31156F6A83C3}" type="datetime1">
              <a:rPr kumimoji="1" lang="ja-JP" altLang="en-US" smtClean="0"/>
              <a:t>2022/4/4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86781CAC-7F68-4FBB-B022-EFDA27D79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690020CA-9CA1-483D-9FE3-961F01CD3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6035" y="140218"/>
            <a:ext cx="2743200" cy="365125"/>
          </a:xfrm>
          <a:prstGeom prst="rect">
            <a:avLst/>
          </a:prstGeom>
        </p:spPr>
        <p:txBody>
          <a:bodyPr/>
          <a:lstStyle/>
          <a:p>
            <a:fld id="{D1159B8A-A131-4E46-BBAF-348571601AD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6565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70FB4BD-89A4-4515-8E8D-CCCAACA53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E1CA30E-5677-4270-AC86-8814F5D46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6A5AC-F281-4236-9F2C-15934F705D12}" type="datetime1">
              <a:rPr kumimoji="1" lang="ja-JP" altLang="en-US" smtClean="0"/>
              <a:t>2022/4/4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E3CD1B39-C40D-4F13-A281-67990065B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23FC35F-DDE2-4A4C-AB08-E327CBFFD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6035" y="140218"/>
            <a:ext cx="2743200" cy="365125"/>
          </a:xfrm>
          <a:prstGeom prst="rect">
            <a:avLst/>
          </a:prstGeom>
        </p:spPr>
        <p:txBody>
          <a:bodyPr/>
          <a:lstStyle/>
          <a:p>
            <a:fld id="{D1159B8A-A131-4E46-BBAF-348571601AD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7119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2336A32A-5713-477F-8D4C-2771A7175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F7074-B163-4C21-984F-985E8B8BA40D}" type="datetime1">
              <a:rPr kumimoji="1" lang="ja-JP" altLang="en-US" smtClean="0"/>
              <a:t>2022/4/4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7A93626C-5DEF-4383-8925-0ABD4B99F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0F87D77-2283-48C0-9BDD-7E1C10FEE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6035" y="140218"/>
            <a:ext cx="2743200" cy="365125"/>
          </a:xfrm>
          <a:prstGeom prst="rect">
            <a:avLst/>
          </a:prstGeom>
        </p:spPr>
        <p:txBody>
          <a:bodyPr/>
          <a:lstStyle/>
          <a:p>
            <a:fld id="{D1159B8A-A131-4E46-BBAF-348571601AD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8007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930C864-7A01-42B7-827F-B7F3BC9FB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261BAA6-07A4-4FEF-9814-38FC1A1D5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CE8F7B43-A2D6-41F5-9544-6860C79ABC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843F03B-A164-4B8C-9562-A2E6D6F8A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53F91-21B4-46D3-8FA1-4C22C150FA69}" type="datetime1">
              <a:rPr kumimoji="1" lang="ja-JP" altLang="en-US" smtClean="0"/>
              <a:t>2022/4/4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374A2C3-045B-4F66-A68A-369BD6EC3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C4A54D4-2171-4E74-B0B8-DEA2B92E0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6035" y="140218"/>
            <a:ext cx="2743200" cy="365125"/>
          </a:xfrm>
          <a:prstGeom prst="rect">
            <a:avLst/>
          </a:prstGeom>
        </p:spPr>
        <p:txBody>
          <a:bodyPr/>
          <a:lstStyle/>
          <a:p>
            <a:fld id="{D1159B8A-A131-4E46-BBAF-348571601AD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84294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4DAF28B-139F-41B9-BB09-42C6B6B2A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3E9105D8-984A-4372-A8E4-98A1263B32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C39C7C4-0E9C-4F9D-BCE0-91A72C67C2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7AD0CA7-E726-4174-9E56-D2A1FFEB5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A4DFE-FA2A-4CC3-A49D-A238E4B11E15}" type="datetime1">
              <a:rPr kumimoji="1" lang="ja-JP" altLang="en-US" smtClean="0"/>
              <a:t>2022/4/4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E6C187CC-3CFD-4C28-BB20-4A979A4E2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17334AA-98D6-45A2-B748-A03F549B1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6035" y="140218"/>
            <a:ext cx="2743200" cy="365125"/>
          </a:xfrm>
          <a:prstGeom prst="rect">
            <a:avLst/>
          </a:prstGeom>
        </p:spPr>
        <p:txBody>
          <a:bodyPr/>
          <a:lstStyle/>
          <a:p>
            <a:fld id="{D1159B8A-A131-4E46-BBAF-348571601AD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0293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782B2886-BBB6-43AB-BB44-DDA0BA962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0583C50-2E63-4F17-BD69-E81428957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56DD97B-EE65-423D-9E12-E8F2069E8D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A52F91-F1C2-4885-B148-1F21D3A5FEC0}" type="datetime1">
              <a:rPr kumimoji="1" lang="ja-JP" altLang="en-US" smtClean="0"/>
              <a:t>2022/4/4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BC0033F-A7A1-4EE6-9BE2-6E7F89D062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5">
            <a:extLst>
              <a:ext uri="{FF2B5EF4-FFF2-40B4-BE49-F238E27FC236}">
                <a16:creationId xmlns:a16="http://schemas.microsoft.com/office/drawing/2014/main" id="{8AFC18A3-395E-454B-BA3B-0E243F5B86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56035" y="14021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D1159B8A-A131-4E46-BBAF-348571601ADB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41016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DE638DD-2EDF-4D16-9D5F-541D0A5907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4DBB8D9C-C260-44EC-B818-C8237544CA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1E5AA3F-85CB-40DC-8602-6676AC4C9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9304" y="502920"/>
            <a:ext cx="9613392" cy="5852160"/>
          </a:xfrm>
          <a:prstGeom prst="rect">
            <a:avLst/>
          </a:prstGeom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908AA1E-642F-4011-9E28-01F306641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59B8A-A131-4E46-BBAF-348571601ADB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900914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782C05B-3388-46F6-B391-32C072681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86" y="167417"/>
            <a:ext cx="12192000" cy="1325563"/>
          </a:xfrm>
        </p:spPr>
        <p:txBody>
          <a:bodyPr/>
          <a:lstStyle/>
          <a:p>
            <a:pPr algn="ctr"/>
            <a:r>
              <a:rPr kumimoji="1" lang="en-US" altLang="ja-JP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Appreciation to Secretary Generals</a:t>
            </a:r>
            <a:endParaRPr kumimoji="1" lang="ja-JP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DDF9FDCB-FB8F-4AA3-A62B-E25B325461DD}"/>
              </a:ext>
            </a:extLst>
          </p:cNvPr>
          <p:cNvSpPr txBox="1">
            <a:spLocks/>
          </p:cNvSpPr>
          <p:nvPr/>
        </p:nvSpPr>
        <p:spPr>
          <a:xfrm>
            <a:off x="1334531" y="2433297"/>
            <a:ext cx="5968314" cy="7559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J.K.T.J.Nash</a:t>
            </a:r>
            <a:r>
              <a:rPr lang="en-US" altLang="ja-JP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(1965-1981)</a:t>
            </a:r>
            <a:endParaRPr lang="ja-JP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D280D23-3AB1-42D9-B9D3-C89CC5A048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0357" y="1218465"/>
            <a:ext cx="4532039" cy="5258750"/>
          </a:xfrm>
          <a:prstGeom prst="rect">
            <a:avLst/>
          </a:prstGeom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0697550F-ADCC-4B5D-AE34-5ED7A084D837}"/>
              </a:ext>
            </a:extLst>
          </p:cNvPr>
          <p:cNvSpPr txBox="1">
            <a:spLocks/>
          </p:cNvSpPr>
          <p:nvPr/>
        </p:nvSpPr>
        <p:spPr>
          <a:xfrm>
            <a:off x="789604" y="3751588"/>
            <a:ext cx="6220796" cy="188794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・</a:t>
            </a:r>
            <a:r>
              <a:rPr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established the framework of ISSMEG:</a:t>
            </a:r>
            <a:br>
              <a:rPr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ja-JP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Constitution and bye-law.</a:t>
            </a:r>
          </a:p>
          <a:p>
            <a:endParaRPr lang="en-US" altLang="ja-JP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ja-JP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・</a:t>
            </a:r>
            <a:r>
              <a:rPr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ISSMEG will exist forever as long as human</a:t>
            </a:r>
            <a:br>
              <a:rPr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being exists on the globe.</a:t>
            </a:r>
            <a:endParaRPr lang="ja-JP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9AB4022B-BFA3-421D-A9BC-B889B34D6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6035" y="140218"/>
            <a:ext cx="2743200" cy="365125"/>
          </a:xfrm>
        </p:spPr>
        <p:txBody>
          <a:bodyPr/>
          <a:lstStyle/>
          <a:p>
            <a:fld id="{D1159B8A-A131-4E46-BBAF-348571601ADB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85964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>
            <a:extLst>
              <a:ext uri="{FF2B5EF4-FFF2-40B4-BE49-F238E27FC236}">
                <a16:creationId xmlns:a16="http://schemas.microsoft.com/office/drawing/2014/main" id="{DDF9FDCB-FB8F-4AA3-A62B-E25B325461DD}"/>
              </a:ext>
            </a:extLst>
          </p:cNvPr>
          <p:cNvSpPr txBox="1">
            <a:spLocks/>
          </p:cNvSpPr>
          <p:nvPr/>
        </p:nvSpPr>
        <p:spPr>
          <a:xfrm>
            <a:off x="915845" y="1499675"/>
            <a:ext cx="5968314" cy="7559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R.H.G.Parry</a:t>
            </a:r>
            <a:r>
              <a:rPr lang="en-US" altLang="ja-JP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(1981-1999)</a:t>
            </a:r>
            <a:endParaRPr lang="ja-JP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873E8C8E-F64A-49CA-9E8A-746A491FF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2075" y="521234"/>
            <a:ext cx="4727735" cy="5815531"/>
          </a:xfrm>
          <a:prstGeom prst="rect">
            <a:avLst/>
          </a:prstGeom>
        </p:spPr>
      </p:pic>
      <p:sp>
        <p:nvSpPr>
          <p:cNvPr id="5" name="タイトル 1">
            <a:extLst>
              <a:ext uri="{FF2B5EF4-FFF2-40B4-BE49-F238E27FC236}">
                <a16:creationId xmlns:a16="http://schemas.microsoft.com/office/drawing/2014/main" id="{72D5E469-8D04-4B99-A274-6B71750A8335}"/>
              </a:ext>
            </a:extLst>
          </p:cNvPr>
          <p:cNvSpPr txBox="1">
            <a:spLocks/>
          </p:cNvSpPr>
          <p:nvPr/>
        </p:nvSpPr>
        <p:spPr>
          <a:xfrm>
            <a:off x="501279" y="3658403"/>
            <a:ext cx="6220796" cy="188794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・</a:t>
            </a:r>
            <a:r>
              <a:rPr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 stewardship and steady efforts should</a:t>
            </a:r>
            <a:br>
              <a:rPr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ja-JP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 remembered in the era when several new </a:t>
            </a:r>
            <a:br>
              <a:rPr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ja-JP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ja-JP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deciplines</a:t>
            </a:r>
            <a:r>
              <a:rPr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came into existence in ISSMEG.</a:t>
            </a:r>
            <a:endParaRPr lang="ja-JP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1B8E2DD5-1B77-4E98-9D69-27BBCDBFC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6035" y="140218"/>
            <a:ext cx="2743200" cy="365125"/>
          </a:xfrm>
        </p:spPr>
        <p:txBody>
          <a:bodyPr/>
          <a:lstStyle/>
          <a:p>
            <a:fld id="{D1159B8A-A131-4E46-BBAF-348571601ADB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73486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>
            <a:extLst>
              <a:ext uri="{FF2B5EF4-FFF2-40B4-BE49-F238E27FC236}">
                <a16:creationId xmlns:a16="http://schemas.microsoft.com/office/drawing/2014/main" id="{DDF9FDCB-FB8F-4AA3-A62B-E25B325461DD}"/>
              </a:ext>
            </a:extLst>
          </p:cNvPr>
          <p:cNvSpPr txBox="1">
            <a:spLocks/>
          </p:cNvSpPr>
          <p:nvPr/>
        </p:nvSpPr>
        <p:spPr>
          <a:xfrm>
            <a:off x="1037968" y="2210875"/>
            <a:ext cx="5968314" cy="7559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R.N.Taylor</a:t>
            </a:r>
            <a:r>
              <a:rPr lang="en-US" altLang="ja-JP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(1999 - present)</a:t>
            </a:r>
            <a:endParaRPr lang="ja-JP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1988168-CBDE-4F18-AA9D-4D3400234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5730" y="327454"/>
            <a:ext cx="4028302" cy="6203091"/>
          </a:xfrm>
          <a:prstGeom prst="rect">
            <a:avLst/>
          </a:prstGeom>
        </p:spPr>
      </p:pic>
      <p:sp>
        <p:nvSpPr>
          <p:cNvPr id="5" name="タイトル 1">
            <a:extLst>
              <a:ext uri="{FF2B5EF4-FFF2-40B4-BE49-F238E27FC236}">
                <a16:creationId xmlns:a16="http://schemas.microsoft.com/office/drawing/2014/main" id="{22EEDC8A-358A-47D3-91AF-1AF3426EFDD2}"/>
              </a:ext>
            </a:extLst>
          </p:cNvPr>
          <p:cNvSpPr txBox="1">
            <a:spLocks/>
          </p:cNvSpPr>
          <p:nvPr/>
        </p:nvSpPr>
        <p:spPr>
          <a:xfrm>
            <a:off x="501279" y="3658403"/>
            <a:ext cx="6220796" cy="188794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・</a:t>
            </a:r>
            <a:r>
              <a:rPr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is serving for ISSMEG with the mind of complete fairness and justices.</a:t>
            </a:r>
            <a:endParaRPr lang="ja-JP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306388FE-3679-4CCE-9B1E-EA8B10068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6035" y="140218"/>
            <a:ext cx="2743200" cy="365125"/>
          </a:xfrm>
        </p:spPr>
        <p:txBody>
          <a:bodyPr/>
          <a:lstStyle/>
          <a:p>
            <a:fld id="{D1159B8A-A131-4E46-BBAF-348571601ADB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29580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DF5F90E-0532-4CC4-91B4-5FB164560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842" y="894515"/>
            <a:ext cx="10515600" cy="1325563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AC90F8E-EB9F-4414-8FCE-EB2F54CD3D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FBBFEAE-396D-4704-8B02-195E3FBAF2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325" y="475735"/>
            <a:ext cx="10805475" cy="5906530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6119B94-2B2F-4217-A457-9B207A893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6035" y="140218"/>
            <a:ext cx="2743200" cy="365125"/>
          </a:xfrm>
        </p:spPr>
        <p:txBody>
          <a:bodyPr/>
          <a:lstStyle/>
          <a:p>
            <a:fld id="{D1159B8A-A131-4E46-BBAF-348571601ADB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71903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>
            <a:extLst>
              <a:ext uri="{FF2B5EF4-FFF2-40B4-BE49-F238E27FC236}">
                <a16:creationId xmlns:a16="http://schemas.microsoft.com/office/drawing/2014/main" id="{DBE0F271-0F43-49F7-8247-13007AA83624}"/>
              </a:ext>
            </a:extLst>
          </p:cNvPr>
          <p:cNvSpPr txBox="1">
            <a:spLocks/>
          </p:cNvSpPr>
          <p:nvPr/>
        </p:nvSpPr>
        <p:spPr>
          <a:xfrm>
            <a:off x="958478" y="1676801"/>
            <a:ext cx="10522322" cy="35043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+mj-lt"/>
              <a:buAutoNum type="arabicPeriod"/>
            </a:pPr>
            <a:r>
              <a:rPr lang="en-US" altLang="ja-JP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Conference on Earthquake Geotechnical Engineering</a:t>
            </a:r>
            <a:br>
              <a:rPr lang="en-US" altLang="ja-JP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ja-JP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1985 – today, every four years</a:t>
            </a:r>
          </a:p>
          <a:p>
            <a:pPr marL="457200" indent="-457200">
              <a:buFont typeface="+mj-lt"/>
              <a:buAutoNum type="arabicPeriod"/>
            </a:pPr>
            <a:endParaRPr lang="en-US" altLang="ja-JP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altLang="ja-JP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Conference on Performance – based Design in Earthquake Geotechnical Engineering</a:t>
            </a:r>
            <a:br>
              <a:rPr lang="en-US" altLang="ja-JP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ja-JP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2009 – today, every four years</a:t>
            </a:r>
            <a:endParaRPr lang="ja-JP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FD53CEB-5BC7-4E19-917D-A5D69802D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6035" y="140218"/>
            <a:ext cx="2743200" cy="365125"/>
          </a:xfrm>
        </p:spPr>
        <p:txBody>
          <a:bodyPr/>
          <a:lstStyle/>
          <a:p>
            <a:fld id="{D1159B8A-A131-4E46-BBAF-348571601ADB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51562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ダイアグラム&#10;&#10;自動的に生成された説明">
            <a:extLst>
              <a:ext uri="{FF2B5EF4-FFF2-40B4-BE49-F238E27FC236}">
                <a16:creationId xmlns:a16="http://schemas.microsoft.com/office/drawing/2014/main" id="{A8A72578-4501-43FB-9E8B-67565891CA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592"/>
          <a:stretch/>
        </p:blipFill>
        <p:spPr bwMode="auto">
          <a:xfrm>
            <a:off x="1207135" y="746760"/>
            <a:ext cx="9777730" cy="53644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6272063-AE6F-4450-8C96-9776A6064EFE}"/>
              </a:ext>
            </a:extLst>
          </p:cNvPr>
          <p:cNvSpPr txBox="1"/>
          <p:nvPr/>
        </p:nvSpPr>
        <p:spPr>
          <a:xfrm>
            <a:off x="8298975" y="880947"/>
            <a:ext cx="800420" cy="301082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kumimoji="1" lang="en-US" altLang="ja-JP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2004</a:t>
            </a:r>
            <a:endParaRPr kumimoji="1" lang="ja-JP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1E742A1-0B4E-45BC-BE5F-C09F2AE14FC8}"/>
              </a:ext>
            </a:extLst>
          </p:cNvPr>
          <p:cNvSpPr txBox="1"/>
          <p:nvPr/>
        </p:nvSpPr>
        <p:spPr>
          <a:xfrm>
            <a:off x="6644877" y="2549913"/>
            <a:ext cx="800420" cy="182136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kumimoji="1" lang="en-US" altLang="ja-JP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2012</a:t>
            </a:r>
            <a:endParaRPr kumimoji="1" lang="ja-JP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4E527AF-3E18-433C-84C6-CC7948E735C2}"/>
              </a:ext>
            </a:extLst>
          </p:cNvPr>
          <p:cNvSpPr txBox="1"/>
          <p:nvPr/>
        </p:nvSpPr>
        <p:spPr>
          <a:xfrm>
            <a:off x="6393882" y="3360236"/>
            <a:ext cx="1226118" cy="182136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altLang="ja-JP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M. Maugeri</a:t>
            </a:r>
            <a:endParaRPr kumimoji="1" lang="ja-JP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0A3A4D7-D66D-4A75-A645-FFCD10D30945}"/>
              </a:ext>
            </a:extLst>
          </p:cNvPr>
          <p:cNvSpPr txBox="1"/>
          <p:nvPr/>
        </p:nvSpPr>
        <p:spPr>
          <a:xfrm>
            <a:off x="7890933" y="3605770"/>
            <a:ext cx="1354667" cy="182136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kumimoji="1" lang="en-US" altLang="ja-JP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Christchu</a:t>
            </a:r>
            <a:r>
              <a:rPr lang="en-US" altLang="ja-JP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rch</a:t>
            </a:r>
            <a:endParaRPr kumimoji="1" lang="ja-JP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238161D-F033-4434-8B8E-D06A39E04FFA}"/>
              </a:ext>
            </a:extLst>
          </p:cNvPr>
          <p:cNvSpPr txBox="1"/>
          <p:nvPr/>
        </p:nvSpPr>
        <p:spPr>
          <a:xfrm>
            <a:off x="6178708" y="5519593"/>
            <a:ext cx="789985" cy="182136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noAutofit/>
          </a:bodyPr>
          <a:lstStyle/>
          <a:p>
            <a:r>
              <a:rPr kumimoji="1" lang="en-US" altLang="ja-JP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Osaka</a:t>
            </a:r>
            <a:endParaRPr kumimoji="1" lang="ja-JP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97D543C-8910-422C-A3AD-A82DA9C0522B}"/>
              </a:ext>
            </a:extLst>
          </p:cNvPr>
          <p:cNvSpPr txBox="1"/>
          <p:nvPr/>
        </p:nvSpPr>
        <p:spPr>
          <a:xfrm>
            <a:off x="6487992" y="5848272"/>
            <a:ext cx="1226118" cy="278701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 anchor="t">
            <a:noAutofit/>
          </a:bodyPr>
          <a:lstStyle/>
          <a:p>
            <a:r>
              <a:rPr lang="en-US" altLang="ja-JP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Kazama,</a:t>
            </a:r>
            <a:br>
              <a:rPr lang="en-US" altLang="ja-JP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1" lang="en-US" altLang="ja-JP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Koseki</a:t>
            </a:r>
            <a:endParaRPr kumimoji="1" lang="ja-JP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C41AA94F-8C8F-48FD-B88C-1EF6D92F6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6035" y="140218"/>
            <a:ext cx="2743200" cy="365125"/>
          </a:xfrm>
        </p:spPr>
        <p:txBody>
          <a:bodyPr/>
          <a:lstStyle/>
          <a:p>
            <a:fld id="{D1159B8A-A131-4E46-BBAF-348571601ADB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69756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0A901F-803A-4DD7-869E-16531863D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FFFCEDB-51A2-4384-AD32-7F8BF975B7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C9ADCA2-73DA-4F5A-82B4-D34F2DBC0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75" y="42862"/>
            <a:ext cx="11068050" cy="6772275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81C5988-FBB5-4EFE-99FF-A343706CE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6035" y="140218"/>
            <a:ext cx="2743200" cy="365125"/>
          </a:xfrm>
        </p:spPr>
        <p:txBody>
          <a:bodyPr/>
          <a:lstStyle/>
          <a:p>
            <a:fld id="{D1159B8A-A131-4E46-BBAF-348571601ADB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55253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>
            <a:extLst>
              <a:ext uri="{FF2B5EF4-FFF2-40B4-BE49-F238E27FC236}">
                <a16:creationId xmlns:a16="http://schemas.microsoft.com/office/drawing/2014/main" id="{E789CBC3-D53B-4731-839A-52DE00005C0E}"/>
              </a:ext>
            </a:extLst>
          </p:cNvPr>
          <p:cNvSpPr txBox="1">
            <a:spLocks/>
          </p:cNvSpPr>
          <p:nvPr/>
        </p:nvSpPr>
        <p:spPr>
          <a:xfrm>
            <a:off x="958478" y="1260241"/>
            <a:ext cx="10613762" cy="409407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Soil Dynamics</a:t>
            </a:r>
          </a:p>
          <a:p>
            <a:pPr algn="ctr"/>
            <a:endParaRPr lang="en-US" altLang="ja-JP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ja-JP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Loading is cyclic and short time</a:t>
            </a:r>
          </a:p>
          <a:p>
            <a:pPr marL="514350" indent="-514350">
              <a:buFont typeface="+mj-lt"/>
              <a:buAutoNum type="arabicPeriod"/>
            </a:pPr>
            <a:endParaRPr lang="en-US" altLang="ja-JP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altLang="ja-JP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problems exist </a:t>
            </a:r>
            <a:br>
              <a:rPr lang="en-US" altLang="ja-JP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During the loading … Cyclic strength</a:t>
            </a:r>
            <a:br>
              <a:rPr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Aftereffects of loading … Residual strength, Lateral displacement,</a:t>
            </a:r>
            <a:br>
              <a:rPr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flow</a:t>
            </a:r>
            <a:endParaRPr lang="ja-JP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3F4FCEBA-4BFD-4B78-ACCF-DBC2C465DE47}"/>
              </a:ext>
            </a:extLst>
          </p:cNvPr>
          <p:cNvCxnSpPr/>
          <p:nvPr/>
        </p:nvCxnSpPr>
        <p:spPr>
          <a:xfrm>
            <a:off x="4307840" y="2042160"/>
            <a:ext cx="385064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37FA9E9-E364-4882-85E8-08E16EBBB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6035" y="140218"/>
            <a:ext cx="2743200" cy="365125"/>
          </a:xfrm>
        </p:spPr>
        <p:txBody>
          <a:bodyPr/>
          <a:lstStyle/>
          <a:p>
            <a:fld id="{D1159B8A-A131-4E46-BBAF-348571601ADB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61635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87B1A00-F391-478A-9D00-D49A4DB49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C2DE7A3B-6A31-4DCA-A1FA-F7E74A35B6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0400" y="518160"/>
            <a:ext cx="11455400" cy="5888837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3EE8BEB-1851-4DA8-8C22-67DB83C19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6035" y="140218"/>
            <a:ext cx="2743200" cy="365125"/>
          </a:xfrm>
        </p:spPr>
        <p:txBody>
          <a:bodyPr/>
          <a:lstStyle/>
          <a:p>
            <a:fld id="{D1159B8A-A131-4E46-BBAF-348571601ADB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42952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7CEDBC5-5BDD-446C-A9F6-CCF58DA68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F425F3C-35C3-46C1-A6A3-FDDC1F6C5E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0C97EA9-7B29-4BEE-A8F4-FC6779955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9940"/>
            <a:ext cx="12406884" cy="7127939"/>
          </a:xfrm>
          <a:prstGeom prst="rect">
            <a:avLst/>
          </a:prstGeom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468633B-448D-4798-81ED-A5C8DDF9D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6035" y="140218"/>
            <a:ext cx="2743200" cy="365125"/>
          </a:xfrm>
        </p:spPr>
        <p:txBody>
          <a:bodyPr/>
          <a:lstStyle/>
          <a:p>
            <a:fld id="{D1159B8A-A131-4E46-BBAF-348571601ADB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6973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FEBBF18-DD4E-4072-B54A-C43E720B6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2035CE4-3827-4877-98AD-605AD0D4FC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6709EDF-5F4E-45DD-BD4A-52A4F0872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9304" y="493014"/>
            <a:ext cx="9613392" cy="5871972"/>
          </a:xfrm>
          <a:prstGeom prst="rect">
            <a:avLst/>
          </a:prstGeom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703CA6EB-B185-4827-A454-41622801A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6035" y="140218"/>
            <a:ext cx="2743200" cy="365125"/>
          </a:xfrm>
        </p:spPr>
        <p:txBody>
          <a:bodyPr/>
          <a:lstStyle/>
          <a:p>
            <a:fld id="{D1159B8A-A131-4E46-BBAF-348571601ADB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23780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E380E7B-93BB-4D37-A8BF-8CE5D4F1B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EBE3F81-7CCA-48D9-A26B-457D520A6C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E08A8C7-196A-4CE8-A9AA-DF25227F7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730" y="218627"/>
            <a:ext cx="9240540" cy="6420746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319E4A8-F8FE-4D4F-933D-AF17C2D3A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6035" y="140218"/>
            <a:ext cx="2743200" cy="365125"/>
          </a:xfrm>
        </p:spPr>
        <p:txBody>
          <a:bodyPr/>
          <a:lstStyle/>
          <a:p>
            <a:fld id="{D1159B8A-A131-4E46-BBAF-348571601ADB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980598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ダイアグラム&#10;&#10;自動的に生成された説明">
            <a:extLst>
              <a:ext uri="{FF2B5EF4-FFF2-40B4-BE49-F238E27FC236}">
                <a16:creationId xmlns:a16="http://schemas.microsoft.com/office/drawing/2014/main" id="{591C9B13-9C54-43A0-9123-7DEE0A346E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183"/>
          <a:stretch/>
        </p:blipFill>
        <p:spPr>
          <a:xfrm>
            <a:off x="1462700" y="228035"/>
            <a:ext cx="10022174" cy="640193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9BA752B-0AA2-4920-AF5B-6C58E75CAAA5}"/>
              </a:ext>
            </a:extLst>
          </p:cNvPr>
          <p:cNvSpPr txBox="1"/>
          <p:nvPr/>
        </p:nvSpPr>
        <p:spPr>
          <a:xfrm>
            <a:off x="7386800" y="3858323"/>
            <a:ext cx="3251463" cy="54083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noAutofit/>
          </a:bodyPr>
          <a:lstStyle/>
          <a:p>
            <a:r>
              <a:rPr kumimoji="1" lang="en-US" altLang="ja-JP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Residual strength,</a:t>
            </a:r>
          </a:p>
          <a:p>
            <a:r>
              <a:rPr lang="en-US" altLang="ja-JP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Settlement, Deformation, Flow</a:t>
            </a:r>
            <a:endParaRPr kumimoji="1" lang="ja-JP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DF11EF97-BAB6-4917-973A-27F55710F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6035" y="140218"/>
            <a:ext cx="2743200" cy="365125"/>
          </a:xfrm>
        </p:spPr>
        <p:txBody>
          <a:bodyPr/>
          <a:lstStyle/>
          <a:p>
            <a:fld id="{D1159B8A-A131-4E46-BBAF-348571601ADB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58365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CF79259-5344-4C70-AA28-F59F2C281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277D426-997E-4E2E-9B01-98A474D9C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644A3E8-9C42-47D4-B278-9DCB41D7D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914" y="380574"/>
            <a:ext cx="9650172" cy="6096851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96E1CEE-FE41-438E-8553-894D0B529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6035" y="140218"/>
            <a:ext cx="2743200" cy="365125"/>
          </a:xfrm>
        </p:spPr>
        <p:txBody>
          <a:bodyPr/>
          <a:lstStyle/>
          <a:p>
            <a:fld id="{D1159B8A-A131-4E46-BBAF-348571601ADB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28292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E5BCF99-992E-4AC6-A954-4BF0B2FB8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EC88DB6-659D-4350-BB66-FFA7401415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E100C5C-386C-4EC1-BE0D-D5EFE5491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045" y="280548"/>
            <a:ext cx="10097909" cy="6296904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6B45B63-4AA6-4CBB-9831-2A1BECA3B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6035" y="140218"/>
            <a:ext cx="2743200" cy="365125"/>
          </a:xfrm>
        </p:spPr>
        <p:txBody>
          <a:bodyPr/>
          <a:lstStyle/>
          <a:p>
            <a:fld id="{D1159B8A-A131-4E46-BBAF-348571601ADB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97838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782C05B-3388-46F6-B391-32C072681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38120"/>
            <a:ext cx="12192000" cy="1325563"/>
          </a:xfrm>
        </p:spPr>
        <p:txBody>
          <a:bodyPr/>
          <a:lstStyle/>
          <a:p>
            <a:pPr algn="ctr"/>
            <a:r>
              <a:rPr kumimoji="1" lang="en-US" altLang="ja-JP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Basic laws of deformation for granular soils</a:t>
            </a:r>
            <a:endParaRPr kumimoji="1" lang="ja-JP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DDF9FDCB-FB8F-4AA3-A62B-E25B325461DD}"/>
              </a:ext>
            </a:extLst>
          </p:cNvPr>
          <p:cNvSpPr txBox="1">
            <a:spLocks/>
          </p:cNvSpPr>
          <p:nvPr/>
        </p:nvSpPr>
        <p:spPr>
          <a:xfrm>
            <a:off x="1297461" y="2024321"/>
            <a:ext cx="10672118" cy="3690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indent="-742950">
              <a:buFont typeface="+mj-lt"/>
              <a:buAutoNum type="arabicPeriod"/>
            </a:pPr>
            <a:r>
              <a:rPr lang="en-US" altLang="ja-JP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Friction Law</a:t>
            </a:r>
          </a:p>
          <a:p>
            <a:pPr marL="742950" indent="-742950">
              <a:buFont typeface="+mj-lt"/>
              <a:buAutoNum type="arabicPeriod"/>
            </a:pPr>
            <a:endParaRPr lang="en-US" altLang="ja-JP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altLang="ja-JP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Dilatancy Law</a:t>
            </a:r>
          </a:p>
          <a:p>
            <a:pPr marL="742950" indent="-742950">
              <a:buFont typeface="+mj-lt"/>
              <a:buAutoNum type="arabicPeriod"/>
            </a:pPr>
            <a:endParaRPr lang="en-US" altLang="ja-JP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altLang="ja-JP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Modified law for non-coincidence of axes </a:t>
            </a:r>
            <a:br>
              <a:rPr lang="en-US" altLang="ja-JP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ja-JP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principal stresses and plastic strains.</a:t>
            </a:r>
          </a:p>
          <a:p>
            <a:pPr marL="742950" indent="-742950">
              <a:buFont typeface="+mj-lt"/>
              <a:buAutoNum type="arabicPeriod"/>
            </a:pPr>
            <a:endParaRPr lang="en-US" altLang="ja-JP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altLang="ja-JP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Hardening rule</a:t>
            </a:r>
            <a:endParaRPr lang="ja-JP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7DA34B97-C89A-41A7-B329-38CBD19190DD}"/>
              </a:ext>
            </a:extLst>
          </p:cNvPr>
          <p:cNvCxnSpPr>
            <a:cxnSpLocks/>
          </p:cNvCxnSpPr>
          <p:nvPr/>
        </p:nvCxnSpPr>
        <p:spPr>
          <a:xfrm>
            <a:off x="822960" y="1737360"/>
            <a:ext cx="105664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425567D-CA52-457D-A394-445953A0D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6035" y="140218"/>
            <a:ext cx="2743200" cy="365125"/>
          </a:xfrm>
        </p:spPr>
        <p:txBody>
          <a:bodyPr/>
          <a:lstStyle/>
          <a:p>
            <a:fld id="{D1159B8A-A131-4E46-BBAF-348571601ADB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92857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DBA7AEF-3893-48B6-96D9-61AF07229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B8A674E-721B-4967-9522-09EAA2649B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1A77179-E232-4648-8729-17774657AC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6975" y="151397"/>
            <a:ext cx="12478975" cy="7019423"/>
          </a:xfrm>
          <a:prstGeom prst="rect">
            <a:avLst/>
          </a:prstGeom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E029B3E-2FE0-46EB-BC04-860DB30F0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6035" y="140218"/>
            <a:ext cx="2743200" cy="365125"/>
          </a:xfrm>
        </p:spPr>
        <p:txBody>
          <a:bodyPr/>
          <a:lstStyle/>
          <a:p>
            <a:fld id="{D1159B8A-A131-4E46-BBAF-348571601ADB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332464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F29EE03-A776-43FB-9F9F-79F2D6AD5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3C5111C-ACEF-47FF-89A9-E10A0C87BA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11C194A-E696-478C-90DE-FF4008393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4189" y="0"/>
            <a:ext cx="13539536" cy="6857999"/>
          </a:xfrm>
          <a:prstGeom prst="rect">
            <a:avLst/>
          </a:prstGeom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DEF77060-EFB5-4B03-A81B-583F221DF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6035" y="140218"/>
            <a:ext cx="2743200" cy="365125"/>
          </a:xfrm>
        </p:spPr>
        <p:txBody>
          <a:bodyPr/>
          <a:lstStyle/>
          <a:p>
            <a:fld id="{D1159B8A-A131-4E46-BBAF-348571601ADB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72155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726ED33-79ED-4197-BBBB-33B804B72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9F51E62-2C8A-4563-A7C2-138BCB77B3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A3C9638-5CFC-48C1-A177-4FA8DDB93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1" y="681037"/>
            <a:ext cx="12183737" cy="5495925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977529D-5509-487E-A584-090A3265E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6035" y="140218"/>
            <a:ext cx="2743200" cy="365125"/>
          </a:xfrm>
        </p:spPr>
        <p:txBody>
          <a:bodyPr/>
          <a:lstStyle/>
          <a:p>
            <a:fld id="{D1159B8A-A131-4E46-BBAF-348571601ADB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023650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341445A-C195-4529-9228-78EF46253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A3742B3-DBCD-4124-A9FF-5E41B8C101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06" b="74789"/>
          <a:stretch/>
        </p:blipFill>
        <p:spPr>
          <a:xfrm>
            <a:off x="240847" y="365125"/>
            <a:ext cx="11598441" cy="84195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EF267431-6EED-417A-84DB-FD166B05B5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8420"/>
          <a:stretch/>
        </p:blipFill>
        <p:spPr>
          <a:xfrm>
            <a:off x="2656719" y="2704437"/>
            <a:ext cx="6166006" cy="163962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1942EBFC-D696-4751-B0D7-D0B72652A7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068" b="9896"/>
          <a:stretch/>
        </p:blipFill>
        <p:spPr>
          <a:xfrm>
            <a:off x="1177684" y="4532743"/>
            <a:ext cx="11598441" cy="150291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05154DE3-D822-4704-B4E8-E454D5267C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936" b="39160"/>
          <a:stretch/>
        </p:blipFill>
        <p:spPr>
          <a:xfrm>
            <a:off x="506301" y="1985557"/>
            <a:ext cx="11598441" cy="841953"/>
          </a:xfrm>
          <a:prstGeom prst="rect">
            <a:avLst/>
          </a:prstGeom>
        </p:spPr>
      </p:pic>
      <p:sp>
        <p:nvSpPr>
          <p:cNvPr id="8" name="タイトル 1">
            <a:extLst>
              <a:ext uri="{FF2B5EF4-FFF2-40B4-BE49-F238E27FC236}">
                <a16:creationId xmlns:a16="http://schemas.microsoft.com/office/drawing/2014/main" id="{CCE776F6-D0D2-4A1C-9AAC-AE6B4F9AA604}"/>
              </a:ext>
            </a:extLst>
          </p:cNvPr>
          <p:cNvSpPr txBox="1">
            <a:spLocks/>
          </p:cNvSpPr>
          <p:nvPr/>
        </p:nvSpPr>
        <p:spPr>
          <a:xfrm>
            <a:off x="1826741" y="1051036"/>
            <a:ext cx="8837140" cy="9345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Plastic deformation is accompanied by volume change</a:t>
            </a:r>
            <a:endParaRPr lang="ja-JP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785D673E-94EE-4439-8876-2B70B1907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6035" y="140218"/>
            <a:ext cx="2743200" cy="365125"/>
          </a:xfrm>
        </p:spPr>
        <p:txBody>
          <a:bodyPr/>
          <a:lstStyle/>
          <a:p>
            <a:fld id="{D1159B8A-A131-4E46-BBAF-348571601ADB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04732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689401-777C-4026-8500-F5C54CF18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D9B973C-9046-4CC0-8655-F794DD6CF8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ED84DAB-B721-4DC8-93A1-E2839FFF87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3979" y="-424113"/>
            <a:ext cx="13699958" cy="7819524"/>
          </a:xfrm>
          <a:prstGeom prst="rect">
            <a:avLst/>
          </a:prstGeom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78067CD1-47A5-44E1-A7B4-E9E8BA06F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6035" y="140218"/>
            <a:ext cx="2743200" cy="365125"/>
          </a:xfrm>
        </p:spPr>
        <p:txBody>
          <a:bodyPr/>
          <a:lstStyle/>
          <a:p>
            <a:fld id="{D1159B8A-A131-4E46-BBAF-348571601ADB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80068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82E8803-21DB-46DD-A9AB-FCF06A20B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C186294-889F-405B-A2E9-F112F8E826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BCB8789-44EF-45F1-A33F-AFB34BB53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9304" y="678942"/>
            <a:ext cx="9613392" cy="6036818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362A552-65BA-46C1-8EA2-7E3D43B0C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6035" y="140218"/>
            <a:ext cx="2743200" cy="365125"/>
          </a:xfrm>
        </p:spPr>
        <p:txBody>
          <a:bodyPr/>
          <a:lstStyle/>
          <a:p>
            <a:fld id="{D1159B8A-A131-4E46-BBAF-348571601ADB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307773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1">
            <a:extLst>
              <a:ext uri="{FF2B5EF4-FFF2-40B4-BE49-F238E27FC236}">
                <a16:creationId xmlns:a16="http://schemas.microsoft.com/office/drawing/2014/main" id="{7F581BD2-9D7A-4135-BF54-06607FB113F1}"/>
              </a:ext>
            </a:extLst>
          </p:cNvPr>
          <p:cNvSpPr txBox="1">
            <a:spLocks/>
          </p:cNvSpPr>
          <p:nvPr/>
        </p:nvSpPr>
        <p:spPr>
          <a:xfrm>
            <a:off x="741407" y="739218"/>
            <a:ext cx="1977080" cy="743593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Law 3</a:t>
            </a:r>
            <a:endParaRPr lang="ja-JP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E09176F9-D717-4874-AD03-15DD3CBCDE24}"/>
              </a:ext>
            </a:extLst>
          </p:cNvPr>
          <p:cNvSpPr txBox="1">
            <a:spLocks/>
          </p:cNvSpPr>
          <p:nvPr/>
        </p:nvSpPr>
        <p:spPr>
          <a:xfrm>
            <a:off x="3707027" y="422062"/>
            <a:ext cx="8361404" cy="1826868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Non-coincidence of axes of principal stresses and plastic strain increments</a:t>
            </a:r>
            <a:endParaRPr lang="ja-JP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94A3A9FF-AFA7-4D63-B4BA-8F0C7981484B}"/>
              </a:ext>
            </a:extLst>
          </p:cNvPr>
          <p:cNvSpPr txBox="1">
            <a:spLocks/>
          </p:cNvSpPr>
          <p:nvPr/>
        </p:nvSpPr>
        <p:spPr>
          <a:xfrm>
            <a:off x="2718487" y="623888"/>
            <a:ext cx="1779372" cy="974251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ja-JP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99343C9C-7939-4359-B6F1-51FD13B182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49" t="43607" r="36859" b="7639"/>
          <a:stretch/>
        </p:blipFill>
        <p:spPr>
          <a:xfrm>
            <a:off x="7114399" y="2068449"/>
            <a:ext cx="4771116" cy="3474854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723C91A2-D8A4-439A-AEA2-C9CE33BD42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696" r="41275"/>
          <a:stretch/>
        </p:blipFill>
        <p:spPr>
          <a:xfrm>
            <a:off x="6734433" y="5404996"/>
            <a:ext cx="4859389" cy="1050217"/>
          </a:xfrm>
          <a:prstGeom prst="rect">
            <a:avLst/>
          </a:prstGeom>
        </p:spPr>
      </p:pic>
      <p:sp>
        <p:nvSpPr>
          <p:cNvPr id="9" name="タイトル 1">
            <a:extLst>
              <a:ext uri="{FF2B5EF4-FFF2-40B4-BE49-F238E27FC236}">
                <a16:creationId xmlns:a16="http://schemas.microsoft.com/office/drawing/2014/main" id="{E64D97F0-1B6A-405F-A927-4419CC718F6B}"/>
              </a:ext>
            </a:extLst>
          </p:cNvPr>
          <p:cNvSpPr txBox="1">
            <a:spLocks/>
          </p:cNvSpPr>
          <p:nvPr/>
        </p:nvSpPr>
        <p:spPr>
          <a:xfrm>
            <a:off x="1099752" y="2159822"/>
            <a:ext cx="6339016" cy="4157083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Coincidence of the principal stresses and plastic strain increments is valid for the metal plasticity and conventionally called “flow rule”. However, this rule is </a:t>
            </a:r>
          </a:p>
          <a:p>
            <a:r>
              <a:rPr lang="en-US" altLang="ja-JP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 applicable in the</a:t>
            </a:r>
          </a:p>
          <a:p>
            <a:r>
              <a:rPr lang="en-US" altLang="ja-JP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granular soil mechanics.</a:t>
            </a:r>
            <a:endParaRPr lang="ja-JP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コンテンツ プレースホルダー 2">
            <a:extLst>
              <a:ext uri="{FF2B5EF4-FFF2-40B4-BE49-F238E27FC236}">
                <a16:creationId xmlns:a16="http://schemas.microsoft.com/office/drawing/2014/main" id="{A846C1C3-FA11-4BBD-B0E2-A102AEA293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98712" y="5625098"/>
            <a:ext cx="590037" cy="645217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3200" b="1" dirty="0"/>
              <a:t>≠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61D94B35-626A-438D-AE04-795DD8B60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6035" y="140218"/>
            <a:ext cx="2743200" cy="365125"/>
          </a:xfrm>
        </p:spPr>
        <p:txBody>
          <a:bodyPr/>
          <a:lstStyle/>
          <a:p>
            <a:fld id="{D1159B8A-A131-4E46-BBAF-348571601ADB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64625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0F0F064-DC14-4BC4-8153-F9396339B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E2BB901-5BFC-4D94-BB5E-C5EEB9F4B1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815000A-528D-45F1-9089-90C42F82D6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75"/>
          <a:stretch/>
        </p:blipFill>
        <p:spPr bwMode="auto">
          <a:xfrm>
            <a:off x="571022" y="111210"/>
            <a:ext cx="11007259" cy="660993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154867B-A9BD-4AEF-8672-085FF1353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6035" y="140218"/>
            <a:ext cx="2743200" cy="365125"/>
          </a:xfrm>
        </p:spPr>
        <p:txBody>
          <a:bodyPr/>
          <a:lstStyle/>
          <a:p>
            <a:fld id="{D1159B8A-A131-4E46-BBAF-348571601ADB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638874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B456E14-954E-430F-8AAB-D481BDB8E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8FF348A-C48B-44D5-9BDE-2015D3C681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DAE89E1-9DF7-4499-B36B-1118C6D41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7480" y="-137160"/>
            <a:ext cx="6065520" cy="6995160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96ED543-BF78-49DA-B51C-E3378D564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6035" y="140218"/>
            <a:ext cx="2743200" cy="365125"/>
          </a:xfrm>
        </p:spPr>
        <p:txBody>
          <a:bodyPr/>
          <a:lstStyle/>
          <a:p>
            <a:fld id="{D1159B8A-A131-4E46-BBAF-348571601ADB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801268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A958CAD-CDE5-4919-A395-A9BA86774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A995AAC-37C7-4E77-B2C7-F3C29ABD53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DB5FFAA-EE15-4A83-93D2-2147ED529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7759"/>
            <a:ext cx="12192000" cy="4602481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11FA221-28F2-45F4-874D-73FBA1D01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6035" y="140218"/>
            <a:ext cx="2743200" cy="365125"/>
          </a:xfrm>
        </p:spPr>
        <p:txBody>
          <a:bodyPr/>
          <a:lstStyle/>
          <a:p>
            <a:fld id="{D1159B8A-A131-4E46-BBAF-348571601ADB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0915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B227EB7-1C41-4571-9A82-806B7A15E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15E6F6D-F096-4137-A143-C4E3783602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ADF9DC0-5809-4A1A-AE14-249246327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2567" y="55279"/>
            <a:ext cx="8066865" cy="6437596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C2255E4-8624-4C91-9217-60C6671D1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6035" y="140218"/>
            <a:ext cx="2743200" cy="365125"/>
          </a:xfrm>
        </p:spPr>
        <p:txBody>
          <a:bodyPr/>
          <a:lstStyle/>
          <a:p>
            <a:fld id="{D1159B8A-A131-4E46-BBAF-348571601ADB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897963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64FDF83-0EF3-44BC-B7AA-5582EDA1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660FD88-5CC1-4E3E-95FD-61722DECA5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7FE6074-04DB-410A-A2B9-6B292E883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8512" y="-245499"/>
            <a:ext cx="13240512" cy="8493586"/>
          </a:xfrm>
          <a:prstGeom prst="rect">
            <a:avLst/>
          </a:prstGeom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01407C8-9322-47AA-94EF-6BC8776A8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6035" y="140218"/>
            <a:ext cx="2743200" cy="365125"/>
          </a:xfrm>
        </p:spPr>
        <p:txBody>
          <a:bodyPr/>
          <a:lstStyle/>
          <a:p>
            <a:fld id="{D1159B8A-A131-4E46-BBAF-348571601ADB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57225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518691A-37DA-420B-B12F-4E6A0A701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A3F19C7-7201-48E8-A0C4-F76391D07E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22E0B02-159D-4AA7-8CFC-169AB31EA3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3171" y="34818"/>
            <a:ext cx="12130099" cy="6823182"/>
          </a:xfrm>
          <a:prstGeom prst="rect">
            <a:avLst/>
          </a:prstGeom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525ECB1C-648F-4C9E-87ED-AE0CB0E11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6035" y="140218"/>
            <a:ext cx="2743200" cy="365125"/>
          </a:xfrm>
        </p:spPr>
        <p:txBody>
          <a:bodyPr/>
          <a:lstStyle/>
          <a:p>
            <a:fld id="{D1159B8A-A131-4E46-BBAF-348571601ADB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75717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57E5CA2-8D5F-4E89-B393-E9D96B64F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DE2CB82-EC1E-48FD-AD98-CAB26CFC10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F8D21B2-9ABE-478C-9C76-4294340007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365125"/>
            <a:ext cx="11889231" cy="6687693"/>
          </a:xfrm>
          <a:prstGeom prst="rect">
            <a:avLst/>
          </a:prstGeom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EAED55B5-D192-4165-8FC3-AA6E443ED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6035" y="140218"/>
            <a:ext cx="2743200" cy="365125"/>
          </a:xfrm>
        </p:spPr>
        <p:txBody>
          <a:bodyPr/>
          <a:lstStyle/>
          <a:p>
            <a:fld id="{D1159B8A-A131-4E46-BBAF-348571601ADB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362635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51FE539-5116-4F5F-94B4-E8494C912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79E6CA4-5206-4DD0-8E6C-A2285044B6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93C8EA4-58FA-498E-8A79-C0F62E718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8939" y="0"/>
            <a:ext cx="4794121" cy="6858000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CB0B6D1-B373-499C-84A9-DC67AB0F1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6035" y="140218"/>
            <a:ext cx="2743200" cy="365125"/>
          </a:xfrm>
        </p:spPr>
        <p:txBody>
          <a:bodyPr/>
          <a:lstStyle/>
          <a:p>
            <a:fld id="{D1159B8A-A131-4E46-BBAF-348571601ADB}" type="slidenum">
              <a:rPr kumimoji="1" lang="ja-JP" altLang="en-US" smtClean="0"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42744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610CE78-68FD-4021-BBBA-0389DBE77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F80274D-D522-4149-8014-DB684DD1C3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80496D8-D7EA-422E-8064-3240241FA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3120" y="-857088"/>
            <a:ext cx="7985760" cy="9716764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B778D94-FF29-4F4F-A368-D816E3E82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6035" y="140218"/>
            <a:ext cx="2743200" cy="365125"/>
          </a:xfrm>
        </p:spPr>
        <p:txBody>
          <a:bodyPr/>
          <a:lstStyle/>
          <a:p>
            <a:fld id="{D1159B8A-A131-4E46-BBAF-348571601ADB}" type="slidenum">
              <a:rPr kumimoji="1" lang="ja-JP" altLang="en-US" smtClean="0"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36081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906B37A-D8EC-4311-8C58-7048955B0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BB9DDA7-293B-4EB7-A7F0-04A7EDAF9C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F70F5F1-791C-4CD5-829F-D8DD2A0AD9FE}"/>
              </a:ext>
            </a:extLst>
          </p:cNvPr>
          <p:cNvSpPr txBox="1"/>
          <p:nvPr/>
        </p:nvSpPr>
        <p:spPr>
          <a:xfrm>
            <a:off x="3048000" y="1720840"/>
            <a:ext cx="60960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 </a:t>
            </a:r>
          </a:p>
          <a:p>
            <a:endParaRPr lang="ja-JP" altLang="en-US" dirty="0"/>
          </a:p>
          <a:p>
            <a:endParaRPr lang="ja-JP" altLang="en-US" dirty="0"/>
          </a:p>
          <a:p>
            <a:endParaRPr lang="ja-JP" altLang="en-US" dirty="0"/>
          </a:p>
          <a:p>
            <a:endParaRPr lang="ja-JP" altLang="en-US" dirty="0"/>
          </a:p>
          <a:p>
            <a:endParaRPr lang="ja-JP" altLang="en-US" dirty="0"/>
          </a:p>
          <a:p>
            <a:endParaRPr lang="ja-JP" altLang="en-US" dirty="0"/>
          </a:p>
          <a:p>
            <a:endParaRPr lang="ja-JP" altLang="en-US" dirty="0"/>
          </a:p>
          <a:p>
            <a:endParaRPr lang="ja-JP" altLang="en-US" dirty="0"/>
          </a:p>
          <a:p>
            <a:endParaRPr lang="ja-JP" altLang="en-US" dirty="0"/>
          </a:p>
          <a:p>
            <a:endParaRPr lang="ja-JP" altLang="en-US" dirty="0"/>
          </a:p>
          <a:p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A7F2180C-3D52-4AB6-A60E-5B967B099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659" y="129746"/>
            <a:ext cx="11212681" cy="6598508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F5986B6-D267-4AF9-BC6F-77D87A9B0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6035" y="140218"/>
            <a:ext cx="2743200" cy="365125"/>
          </a:xfrm>
        </p:spPr>
        <p:txBody>
          <a:bodyPr/>
          <a:lstStyle/>
          <a:p>
            <a:fld id="{D1159B8A-A131-4E46-BBAF-348571601ADB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43267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DF73212-DA8E-459A-8376-4324FCC40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C4A72F9-4367-4E0E-A3D8-BA14BA959C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FD8178C-FA38-4BC6-8672-D710B40F6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8397" y="-162852"/>
            <a:ext cx="15716185" cy="8840355"/>
          </a:xfrm>
          <a:prstGeom prst="rect">
            <a:avLst/>
          </a:prstGeom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0ADDB0B-36A5-497C-8E6B-42B4662AC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6035" y="140218"/>
            <a:ext cx="2743200" cy="365125"/>
          </a:xfrm>
        </p:spPr>
        <p:txBody>
          <a:bodyPr/>
          <a:lstStyle/>
          <a:p>
            <a:fld id="{D1159B8A-A131-4E46-BBAF-348571601ADB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53275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405E450-25BA-44DA-B804-A92576DA0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E1E0542-D4FF-4039-851A-FEFEED2EF2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E9D96B0-AC99-4A86-A1E0-8414D2AA8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809" y="365125"/>
            <a:ext cx="12075695" cy="6952555"/>
          </a:xfrm>
          <a:prstGeom prst="rect">
            <a:avLst/>
          </a:prstGeom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DF5EFC33-2D98-4912-A527-79C082288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6035" y="140218"/>
            <a:ext cx="2743200" cy="365125"/>
          </a:xfrm>
        </p:spPr>
        <p:txBody>
          <a:bodyPr/>
          <a:lstStyle/>
          <a:p>
            <a:fld id="{D1159B8A-A131-4E46-BBAF-348571601ADB}" type="slidenum">
              <a:rPr kumimoji="1" lang="ja-JP" altLang="en-US" smtClean="0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92974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E091A9F-932C-4504-B2AD-FBF51E71B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79418FD-07D3-4D24-B858-0702A4D21D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C254535-C3CF-46F3-9405-9FAAF21DC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446749">
            <a:off x="-1830482" y="-1586852"/>
            <a:ext cx="17198846" cy="9674351"/>
          </a:xfrm>
          <a:prstGeom prst="rect">
            <a:avLst/>
          </a:prstGeom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E936C720-1D8E-43A2-A177-C437F7B02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6035" y="140218"/>
            <a:ext cx="2743200" cy="365125"/>
          </a:xfrm>
        </p:spPr>
        <p:txBody>
          <a:bodyPr/>
          <a:lstStyle/>
          <a:p>
            <a:fld id="{D1159B8A-A131-4E46-BBAF-348571601ADB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07056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>
            <a:extLst>
              <a:ext uri="{FF2B5EF4-FFF2-40B4-BE49-F238E27FC236}">
                <a16:creationId xmlns:a16="http://schemas.microsoft.com/office/drawing/2014/main" id="{6C482436-5B80-4CEF-B285-7CE6355D2444}"/>
              </a:ext>
            </a:extLst>
          </p:cNvPr>
          <p:cNvSpPr txBox="1">
            <a:spLocks/>
          </p:cNvSpPr>
          <p:nvPr/>
        </p:nvSpPr>
        <p:spPr>
          <a:xfrm>
            <a:off x="741407" y="739218"/>
            <a:ext cx="1977080" cy="743593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Law 4</a:t>
            </a:r>
            <a:endParaRPr lang="ja-JP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3EAA384B-F8A2-40CD-B4CC-A69AD3E24937}"/>
              </a:ext>
            </a:extLst>
          </p:cNvPr>
          <p:cNvSpPr txBox="1">
            <a:spLocks/>
          </p:cNvSpPr>
          <p:nvPr/>
        </p:nvSpPr>
        <p:spPr>
          <a:xfrm>
            <a:off x="2718487" y="623888"/>
            <a:ext cx="1779372" cy="974251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ja-JP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00625FF0-1F76-4995-9F95-8524B60A0BE8}"/>
              </a:ext>
            </a:extLst>
          </p:cNvPr>
          <p:cNvSpPr txBox="1">
            <a:spLocks/>
          </p:cNvSpPr>
          <p:nvPr/>
        </p:nvSpPr>
        <p:spPr>
          <a:xfrm>
            <a:off x="3513441" y="496203"/>
            <a:ext cx="8361404" cy="1419095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Stress ratio-strain relations</a:t>
            </a:r>
            <a:endParaRPr lang="ja-JP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5D5D5AD0-B87D-47DB-AACA-B6A8BBF041ED}"/>
                  </a:ext>
                </a:extLst>
              </p:cNvPr>
              <p:cNvSpPr txBox="1"/>
              <p:nvPr/>
            </p:nvSpPr>
            <p:spPr>
              <a:xfrm>
                <a:off x="2599040" y="3464285"/>
                <a:ext cx="6660291" cy="14784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ja-JP" altLang="en-US" sz="4400" b="1" i="1" smtClean="0">
                          <a:latin typeface="Cambria Math" panose="02040503050406030204" pitchFamily="18" charset="0"/>
                        </a:rPr>
                        <m:t>𝝉</m:t>
                      </m:r>
                      <m:r>
                        <a:rPr kumimoji="1" lang="en-US" altLang="ja-JP" sz="44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sz="4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1" lang="en-US" altLang="ja-JP" sz="44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4400" b="1" i="1" smtClean="0">
                                  <a:latin typeface="Cambria Math" panose="02040503050406030204" pitchFamily="18" charset="0"/>
                                </a:rPr>
                                <m:t>𝑮</m:t>
                              </m:r>
                            </m:e>
                            <m:sub>
                              <m:r>
                                <a:rPr kumimoji="1" lang="en-US" altLang="ja-JP" sz="44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num>
                        <m:den>
                          <m:r>
                            <a:rPr kumimoji="1" lang="en-US" altLang="ja-JP" sz="4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kumimoji="1" lang="en-US" altLang="ja-JP" sz="44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kumimoji="1" lang="ja-JP" altLang="en-US" sz="4400" b="1" i="1" smtClean="0">
                              <a:latin typeface="Cambria Math" panose="02040503050406030204" pitchFamily="18" charset="0"/>
                            </a:rPr>
                            <m:t>𝜸</m:t>
                          </m:r>
                          <m:r>
                            <a:rPr kumimoji="1" lang="en-US" altLang="ja-JP" sz="4400" b="1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kumimoji="1" lang="en-US" altLang="ja-JP" sz="44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ja-JP" altLang="en-US" sz="4400" b="1" i="1" smtClean="0">
                                  <a:latin typeface="Cambria Math" panose="02040503050406030204" pitchFamily="18" charset="0"/>
                                </a:rPr>
                                <m:t>𝜸</m:t>
                              </m:r>
                            </m:e>
                            <m:sub>
                              <m:r>
                                <a:rPr kumimoji="1" lang="en-US" altLang="ja-JP" sz="4400" b="1" i="1" smtClean="0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sub>
                          </m:sSub>
                        </m:den>
                      </m:f>
                      <m:r>
                        <a:rPr kumimoji="1" lang="ja-JP" altLang="en-US" sz="4400" b="1" i="1" smtClean="0">
                          <a:latin typeface="Cambria Math" panose="02040503050406030204" pitchFamily="18" charset="0"/>
                        </a:rPr>
                        <m:t>𝜸</m:t>
                      </m:r>
                    </m:oMath>
                  </m:oMathPara>
                </a14:m>
                <a:endParaRPr kumimoji="1" lang="ja-JP" altLang="en-US" sz="4400" b="1" dirty="0"/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5D5D5AD0-B87D-47DB-AACA-B6A8BBF041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040" y="3464285"/>
                <a:ext cx="6660291" cy="147841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タイトル 1">
            <a:extLst>
              <a:ext uri="{FF2B5EF4-FFF2-40B4-BE49-F238E27FC236}">
                <a16:creationId xmlns:a16="http://schemas.microsoft.com/office/drawing/2014/main" id="{1BB0319A-B1CD-4D14-8D03-6F5ED0F48F07}"/>
              </a:ext>
            </a:extLst>
          </p:cNvPr>
          <p:cNvSpPr txBox="1">
            <a:spLocks/>
          </p:cNvSpPr>
          <p:nvPr/>
        </p:nvSpPr>
        <p:spPr>
          <a:xfrm>
            <a:off x="1781436" y="2166828"/>
            <a:ext cx="4600830" cy="791923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Hyperbolic relation</a:t>
            </a:r>
            <a:endParaRPr lang="ja-JP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B513815C-5C4B-4251-A47F-E4A788262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6035" y="140218"/>
            <a:ext cx="2743200" cy="365125"/>
          </a:xfrm>
        </p:spPr>
        <p:txBody>
          <a:bodyPr/>
          <a:lstStyle/>
          <a:p>
            <a:fld id="{D1159B8A-A131-4E46-BBAF-348571601ADB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14722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F6E6A00-7EA5-4BD5-AC3F-325214026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4FF1CFB-B61E-4A84-A77F-893E89B235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36598B4-6C04-448C-A05E-0D5921349D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483" y="98341"/>
            <a:ext cx="11842341" cy="6661317"/>
          </a:xfrm>
          <a:prstGeom prst="rect">
            <a:avLst/>
          </a:prstGeom>
        </p:spPr>
      </p:pic>
      <p:sp>
        <p:nvSpPr>
          <p:cNvPr id="5" name="タイトル 1">
            <a:extLst>
              <a:ext uri="{FF2B5EF4-FFF2-40B4-BE49-F238E27FC236}">
                <a16:creationId xmlns:a16="http://schemas.microsoft.com/office/drawing/2014/main" id="{CE3F6ED9-9DD2-4402-818C-88D92C60051F}"/>
              </a:ext>
            </a:extLst>
          </p:cNvPr>
          <p:cNvSpPr txBox="1">
            <a:spLocks/>
          </p:cNvSpPr>
          <p:nvPr/>
        </p:nvSpPr>
        <p:spPr>
          <a:xfrm>
            <a:off x="1851454" y="213776"/>
            <a:ext cx="8837140" cy="9345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Hardering</a:t>
            </a:r>
            <a:r>
              <a:rPr lang="en-US" altLang="ja-JP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function</a:t>
            </a:r>
            <a:endParaRPr lang="ja-JP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53B79F0-A853-4697-9F0D-151342742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6035" y="140218"/>
            <a:ext cx="2743200" cy="365125"/>
          </a:xfrm>
        </p:spPr>
        <p:txBody>
          <a:bodyPr/>
          <a:lstStyle/>
          <a:p>
            <a:fld id="{D1159B8A-A131-4E46-BBAF-348571601ADB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94747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D83387A-64C4-4746-BCA3-913952F32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1AAE106-2A28-4E3B-845E-39C37E0167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45B18FA-C92F-4438-BCFF-8B0BAFE2E4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907" y="1027906"/>
            <a:ext cx="10722293" cy="5700395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F27FA74-084D-48E4-87C2-6BC854B8D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6035" y="140218"/>
            <a:ext cx="2743200" cy="365125"/>
          </a:xfrm>
        </p:spPr>
        <p:txBody>
          <a:bodyPr/>
          <a:lstStyle/>
          <a:p>
            <a:fld id="{D1159B8A-A131-4E46-BBAF-348571601ADB}" type="slidenum">
              <a:rPr kumimoji="1" lang="ja-JP" altLang="en-US" smtClean="0"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58377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95582FF-569E-4230-8166-53780AB40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8823" y="0"/>
            <a:ext cx="8002382" cy="6858000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530B9787-B1E9-42F9-BC24-4E3FF81AC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59B8A-A131-4E46-BBAF-348571601ADB}" type="slidenum">
              <a:rPr kumimoji="1" lang="ja-JP" altLang="en-US" smtClean="0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48933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ーブルの周りに集まっている人たち&#10;&#10;中程度の精度で自動的に生成された説明">
            <a:extLst>
              <a:ext uri="{FF2B5EF4-FFF2-40B4-BE49-F238E27FC236}">
                <a16:creationId xmlns:a16="http://schemas.microsoft.com/office/drawing/2014/main" id="{EC760797-4AB0-4CFA-A98E-2B7AE0A417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173" y="99260"/>
            <a:ext cx="9011653" cy="6758740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4127E1B0-F382-4D42-87AD-12A45AB7B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59B8A-A131-4E46-BBAF-348571601ADB}" type="slidenum">
              <a:rPr kumimoji="1" lang="ja-JP" altLang="en-US" smtClean="0"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13150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F006E20-1E31-46C2-BBDA-FDAF03F2F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7F72B6A5-B5E4-41FA-B16C-78E088923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59B8A-A131-4E46-BBAF-348571601ADB}" type="slidenum">
              <a:rPr kumimoji="1" lang="ja-JP" altLang="en-US" smtClean="0"/>
              <a:t>48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38933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ーブルの周りに集まっている人達&#10;&#10;中程度の精度で自動的に生成された説明">
            <a:extLst>
              <a:ext uri="{FF2B5EF4-FFF2-40B4-BE49-F238E27FC236}">
                <a16:creationId xmlns:a16="http://schemas.microsoft.com/office/drawing/2014/main" id="{007049F4-ABCB-4CEC-97F0-83836BF82F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337" y="0"/>
            <a:ext cx="9881937" cy="7411453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4690D7AD-0FD3-4F36-8925-5468F8FF1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59B8A-A131-4E46-BBAF-348571601ADB}" type="slidenum">
              <a:rPr kumimoji="1" lang="ja-JP" altLang="en-US" smtClean="0"/>
              <a:t>49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8191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8315D28-DF91-46FE-82B2-F972AF622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D54A9E9-5578-4E25-B94A-843D0F83B3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59CBB5A8-742B-414E-9EF5-F9F04D75C9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583" y="0"/>
            <a:ext cx="9558834" cy="6858000"/>
          </a:xfrm>
          <a:prstGeom prst="rect">
            <a:avLst/>
          </a:prstGeom>
        </p:spPr>
      </p:pic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AFD812A-870F-455E-897C-89C68C161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6035" y="140218"/>
            <a:ext cx="2743200" cy="365125"/>
          </a:xfrm>
        </p:spPr>
        <p:txBody>
          <a:bodyPr/>
          <a:lstStyle/>
          <a:p>
            <a:fld id="{D1159B8A-A131-4E46-BBAF-348571601ADB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49453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道路の脇に立つ男たち&#10;&#10;低い精度で自動的に生成された説明">
            <a:extLst>
              <a:ext uri="{FF2B5EF4-FFF2-40B4-BE49-F238E27FC236}">
                <a16:creationId xmlns:a16="http://schemas.microsoft.com/office/drawing/2014/main" id="{AAE3578E-62B9-497D-95A1-CB53D592D1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F7584B7B-CB3B-4D41-89D3-324D7A36A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59B8A-A131-4E46-BBAF-348571601ADB}" type="slidenum">
              <a:rPr kumimoji="1" lang="ja-JP" altLang="en-US" smtClean="0"/>
              <a:t>50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47579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9F29174-7CE0-4FF0-BE33-B5ABF8B28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B9B8535-80B6-4702-8440-10BB0233F6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7D2D985-B408-4BE8-8A8B-1AB2BBB7A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183" y="271848"/>
            <a:ext cx="9774903" cy="6268941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211AB2F-22FC-43A7-9054-92AF8E673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6035" y="140218"/>
            <a:ext cx="2743200" cy="365125"/>
          </a:xfrm>
        </p:spPr>
        <p:txBody>
          <a:bodyPr/>
          <a:lstStyle/>
          <a:p>
            <a:fld id="{D1159B8A-A131-4E46-BBAF-348571601ADB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39941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16E876B-BE57-43A1-8609-81C33BDE9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21" name="コンテンツ プレースホルダー 20">
            <a:extLst>
              <a:ext uri="{FF2B5EF4-FFF2-40B4-BE49-F238E27FC236}">
                <a16:creationId xmlns:a16="http://schemas.microsoft.com/office/drawing/2014/main" id="{FED87DBB-99EA-4A28-BCAC-3E389F26A5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A14FFA1-DEA8-4D06-92D4-A106362F3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428" y="0"/>
            <a:ext cx="10501372" cy="6697362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2EBAEBF-39D7-4C25-9F4B-7936C6159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6035" y="140218"/>
            <a:ext cx="2743200" cy="365125"/>
          </a:xfrm>
        </p:spPr>
        <p:txBody>
          <a:bodyPr/>
          <a:lstStyle/>
          <a:p>
            <a:fld id="{D1159B8A-A131-4E46-BBAF-348571601ADB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83784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E6D54FA-8F29-4DE0-BB67-71C5F1FAC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69064"/>
          </a:xfrm>
        </p:spPr>
        <p:txBody>
          <a:bodyPr>
            <a:normAutofit fontScale="90000"/>
          </a:bodyPr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7415F72-E03D-4B3C-ACBA-8B0C6497A5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6290D648-B73C-455F-AFBD-5EF5586EA3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335" y="834190"/>
            <a:ext cx="11241329" cy="4793006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9CF6DB1-E4C1-4B84-B646-089D5F61D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6035" y="140218"/>
            <a:ext cx="2743200" cy="365125"/>
          </a:xfrm>
        </p:spPr>
        <p:txBody>
          <a:bodyPr/>
          <a:lstStyle/>
          <a:p>
            <a:fld id="{D1159B8A-A131-4E46-BBAF-348571601ADB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1351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D3329BE-3AB9-4828-9102-5A9251DD5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1278D1E-5704-4603-9305-8060ED75A2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012C426-7BD1-4632-BFD0-97CE719D2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822" y="367284"/>
            <a:ext cx="9706356" cy="6123432"/>
          </a:xfrm>
          <a:prstGeom prst="rect">
            <a:avLst/>
          </a:prstGeom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3CF0A53-6731-450A-8322-386D09245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6035" y="140218"/>
            <a:ext cx="2743200" cy="365125"/>
          </a:xfrm>
        </p:spPr>
        <p:txBody>
          <a:bodyPr/>
          <a:lstStyle/>
          <a:p>
            <a:fld id="{D1159B8A-A131-4E46-BBAF-348571601ADB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299202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</TotalTime>
  <Words>346</Words>
  <Application>Microsoft Office PowerPoint</Application>
  <PresentationFormat>ワイド画面</PresentationFormat>
  <Paragraphs>107</Paragraphs>
  <Slides>50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50</vt:i4>
      </vt:variant>
    </vt:vector>
  </HeadingPairs>
  <TitlesOfParts>
    <vt:vector size="56" baseType="lpstr">
      <vt:lpstr>游ゴシック</vt:lpstr>
      <vt:lpstr>游ゴシック Light</vt:lpstr>
      <vt:lpstr>Arial</vt:lpstr>
      <vt:lpstr>Cambria Math</vt:lpstr>
      <vt:lpstr>Times New Roman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Appreciation to Secretary Generals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Basic laws of deformation for granular soils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ki666</dc:creator>
  <cp:lastModifiedBy>ki666</cp:lastModifiedBy>
  <cp:revision>65</cp:revision>
  <cp:lastPrinted>2022-04-03T04:05:47Z</cp:lastPrinted>
  <dcterms:created xsi:type="dcterms:W3CDTF">2022-03-28T06:39:58Z</dcterms:created>
  <dcterms:modified xsi:type="dcterms:W3CDTF">2022-04-04T05:02:25Z</dcterms:modified>
</cp:coreProperties>
</file>