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5" r:id="rId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ja Pretsch" initials="TP" lastIdx="1" clrIdx="0">
    <p:extLst>
      <p:ext uri="{19B8F6BF-5375-455C-9EA6-DF929625EA0E}">
        <p15:presenceInfo xmlns:p15="http://schemas.microsoft.com/office/powerpoint/2012/main" userId="ea328d3f54a9893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85" autoAdjust="0"/>
    <p:restoredTop sz="90929"/>
  </p:normalViewPr>
  <p:slideViewPr>
    <p:cSldViewPr>
      <p:cViewPr varScale="1">
        <p:scale>
          <a:sx n="104" d="100"/>
          <a:sy n="104" d="100"/>
        </p:scale>
        <p:origin x="147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>
            <a:extLst>
              <a:ext uri="{FF2B5EF4-FFF2-40B4-BE49-F238E27FC236}">
                <a16:creationId xmlns:a16="http://schemas.microsoft.com/office/drawing/2014/main" id="{9301B409-4A14-4A4C-9DDB-8EAE3D58D7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defTabSz="942975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1027">
            <a:extLst>
              <a:ext uri="{FF2B5EF4-FFF2-40B4-BE49-F238E27FC236}">
                <a16:creationId xmlns:a16="http://schemas.microsoft.com/office/drawing/2014/main" id="{3B1935D2-3403-4FEB-86D8-7F8B974B1A4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1028">
            <a:extLst>
              <a:ext uri="{FF2B5EF4-FFF2-40B4-BE49-F238E27FC236}">
                <a16:creationId xmlns:a16="http://schemas.microsoft.com/office/drawing/2014/main" id="{54E52699-F6A8-4221-88CA-3783345E383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defTabSz="942975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7" name="Rectangle 1029">
            <a:extLst>
              <a:ext uri="{FF2B5EF4-FFF2-40B4-BE49-F238E27FC236}">
                <a16:creationId xmlns:a16="http://schemas.microsoft.com/office/drawing/2014/main" id="{72B9ADBE-95E5-44FE-8EA2-6C7AAE99383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r" defTabSz="942975" eaLnBrk="1" hangingPunct="1">
              <a:defRPr sz="1200"/>
            </a:lvl1pPr>
          </a:lstStyle>
          <a:p>
            <a:fld id="{7B196FE0-E8FF-4A83-A05A-78E11B9783F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26">
            <a:extLst>
              <a:ext uri="{FF2B5EF4-FFF2-40B4-BE49-F238E27FC236}">
                <a16:creationId xmlns:a16="http://schemas.microsoft.com/office/drawing/2014/main" id="{26A17A44-D82B-4150-B577-E5E437A4B7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1027">
            <a:extLst>
              <a:ext uri="{FF2B5EF4-FFF2-40B4-BE49-F238E27FC236}">
                <a16:creationId xmlns:a16="http://schemas.microsoft.com/office/drawing/2014/main" id="{AF239375-E56E-4208-8DCF-E3E00B6C934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438AEA6D-ADA1-4444-9246-98D73725871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1029">
            <a:extLst>
              <a:ext uri="{FF2B5EF4-FFF2-40B4-BE49-F238E27FC236}">
                <a16:creationId xmlns:a16="http://schemas.microsoft.com/office/drawing/2014/main" id="{6267F4DC-C4E9-406F-ADA4-DD79F92D18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7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1030">
            <a:extLst>
              <a:ext uri="{FF2B5EF4-FFF2-40B4-BE49-F238E27FC236}">
                <a16:creationId xmlns:a16="http://schemas.microsoft.com/office/drawing/2014/main" id="{220ABD9B-3CFE-4072-B6F6-7503D40EA17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1031">
            <a:extLst>
              <a:ext uri="{FF2B5EF4-FFF2-40B4-BE49-F238E27FC236}">
                <a16:creationId xmlns:a16="http://schemas.microsoft.com/office/drawing/2014/main" id="{E62B5C87-B53B-4B09-9E29-3937E3B1B5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50388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FA195A-D782-4477-8C29-993FF69D86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18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2D121A5-637D-41C5-9663-5D76538DBC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6D3B8BE-BE86-4ECD-946D-895E2C925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l-GR" dirty="0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1520012A-106A-4EC9-86AC-73E77087C4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9DCE8B-744D-4C90-A178-412F71994F25}" type="slidenum">
              <a:rPr lang="en-US" altLang="el-GR" sz="1200"/>
              <a:pPr/>
              <a:t>1</a:t>
            </a:fld>
            <a:endParaRPr lang="en-US" altLang="el-GR" sz="1200"/>
          </a:p>
        </p:txBody>
      </p:sp>
    </p:spTree>
    <p:extLst>
      <p:ext uri="{BB962C8B-B14F-4D97-AF65-F5344CB8AC3E}">
        <p14:creationId xmlns:p14="http://schemas.microsoft.com/office/powerpoint/2010/main" val="1224733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A6AA99-EF20-47F6-B495-E60A91BDC4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EF3731-9D06-4651-9D52-E2C8E8EDB2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F024ED-8F5B-47C5-8504-DF8ABE670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6E6AF-7DF9-49C2-B25F-D98620AEFE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6874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DC4845D-2192-4174-859C-73263E352A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D946E3-C95E-4CDD-9709-B51031A028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9332A4-3C36-4AA1-A1E2-BA49FB5FCC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4998E-7A26-40F7-8047-735EFD8948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17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F29609-2A80-4766-BB1F-ED29F70BA3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2F0563-73F7-42D0-B479-338A93AC1D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5B9790-7F7B-4489-9D56-EB5E49118D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FAAA00-20B2-4C9E-8B34-6C5DCE6F77D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556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23914EE-9DBD-4F2D-8F57-5B88D7CD6A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D4972C-2E07-483D-A075-0A00CE1637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FB2947-BF7C-4351-AEC1-C56A23C393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97529-CF90-4AFC-8EF8-8417A1CFA4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2425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2AFCBD-1EBA-4403-8438-322F42312F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E7CF9-4FD6-4A90-8E0A-B7ADAA9B2A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699520-97D6-4714-9A47-FCD7AEE3B5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53212-7987-4016-8863-6F418D4F35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838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642E66-E9B5-43CA-A94F-3B9CC2E656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B7C42E-7652-42A5-ABEC-CF52F8324E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2B3C8E-5588-494A-803B-8FA4F383F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FFCDB-7481-4D78-A688-EF479D8B5F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386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106386-FCCC-4EE8-BF15-B12A577997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9DCC13-BC93-48FC-B048-FF70B666BB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D38CAA-615A-4596-8F20-868F935551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E4C67B-F965-46C3-A29E-A1DAB4BA42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970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26BC170-36C7-438A-86E0-7DA9BFBE1F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70C754A-69BC-4439-BF14-3CF0BFE64A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0471C0-A164-4F22-A6C8-0F0834547B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45082-2650-447F-A76C-1039C2E572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434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687214-A5A7-4BC9-89E1-7C4A27A0D2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A7D91B-58C8-41CB-93D3-5250A9B072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9807565-B0FF-4DF4-B17E-3CF717D15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1AD0E1-3A9F-4DBB-99B6-574547B7410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497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DD7BA4C-B536-4A6A-8C9B-B2A106EAB9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1854BED-2F70-4629-ADEA-C1709C5252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FAC7E72-C05A-4373-88C9-15E8EE7F10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BFB43F-7E72-405F-8261-A782FD577EF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772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80F1E5-8B1E-4308-88B5-B684F35F6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BCC882-4BDC-49B4-B34C-601C1F01FB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6B5641-23DF-403E-AF4F-C85401D433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B21E6B-0004-40FD-B6F6-A27F174AC1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9681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F7BA14-DD4A-41F7-989B-DB6D9CC376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37F853-EFB0-4829-8607-BE1F2C229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A80773-1800-496C-BD44-DBF6DBDE28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166E6E-2C88-4DF3-B54A-BEC5B6737A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2134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B48523-98A3-40A8-B79B-DAE249534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F13170C-CF41-4DF7-8B0A-D839FAEDF4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Click to edit Master text styles</a:t>
            </a:r>
          </a:p>
          <a:p>
            <a:pPr lvl="1"/>
            <a:r>
              <a:rPr lang="en-GB" altLang="el-GR"/>
              <a:t>Second level</a:t>
            </a:r>
          </a:p>
          <a:p>
            <a:pPr lvl="2"/>
            <a:r>
              <a:rPr lang="en-GB" altLang="el-GR"/>
              <a:t>Third level</a:t>
            </a:r>
          </a:p>
          <a:p>
            <a:pPr lvl="3"/>
            <a:r>
              <a:rPr lang="en-GB" altLang="el-GR"/>
              <a:t>Fourth level</a:t>
            </a:r>
          </a:p>
          <a:p>
            <a:pPr lvl="4"/>
            <a:r>
              <a:rPr lang="en-GB" altLang="el-G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9BF45E7-5B65-4B3F-A94D-E98EDD386C5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E9854BE-B050-43C6-A188-9E91B110BED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F773EC-6852-4803-AD1D-40513EE44E3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18FEB7D-A811-426A-8D35-4BC3F2555E6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09B3A83-AE79-43EF-A23B-6E5C079BD4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7564" y="609600"/>
            <a:ext cx="7810636" cy="558800"/>
          </a:xfrm>
        </p:spPr>
        <p:txBody>
          <a:bodyPr/>
          <a:lstStyle/>
          <a:p>
            <a:pPr algn="l" eaLnBrk="1" hangingPunct="1"/>
            <a:r>
              <a:rPr lang="it-IT" altLang="el-GR" sz="3000" dirty="0">
                <a:latin typeface="Arial" panose="020B0604020202020204" pitchFamily="34" charset="0"/>
              </a:rPr>
              <a:t>Kerosene </a:t>
            </a:r>
            <a:r>
              <a:rPr lang="it-IT" altLang="el-GR" sz="3000" dirty="0">
                <a:solidFill>
                  <a:srgbClr val="FF0000"/>
                </a:solidFill>
                <a:latin typeface="Arial" panose="020B0604020202020204" pitchFamily="34" charset="0"/>
              </a:rPr>
              <a:t>*</a:t>
            </a:r>
            <a:r>
              <a:rPr lang="it-IT" altLang="el-GR" sz="3000" dirty="0">
                <a:latin typeface="Arial" panose="020B0604020202020204" pitchFamily="34" charset="0"/>
              </a:rPr>
              <a:t> (LNAPL) in coarse-grained sand</a:t>
            </a:r>
            <a:endParaRPr lang="en-US" altLang="el-GR" sz="3000" dirty="0">
              <a:latin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87BA7A3E-C653-44AB-98A2-250FB56CD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545177"/>
            <a:ext cx="1828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dirty="0">
                <a:solidFill>
                  <a:srgbClr val="FF0000"/>
                </a:solidFill>
                <a:latin typeface="Arial" panose="020B0604020202020204" pitchFamily="34" charset="0"/>
              </a:rPr>
              <a:t>* </a:t>
            </a:r>
            <a:r>
              <a:rPr lang="de-DE" altLang="el-GR" sz="1800" dirty="0">
                <a:solidFill>
                  <a:srgbClr val="FF0000"/>
                </a:solidFill>
                <a:latin typeface="Arial" panose="020B0604020202020204" pitchFamily="34" charset="0"/>
              </a:rPr>
              <a:t>dyed red</a:t>
            </a:r>
            <a:endParaRPr lang="en-US" altLang="el-GR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6148" name="Picture 6" descr="C:\WINDOWS\Desktop\MyNAPLPictures\16.JPG">
            <a:extLst>
              <a:ext uri="{FF2B5EF4-FFF2-40B4-BE49-F238E27FC236}">
                <a16:creationId xmlns:a16="http://schemas.microsoft.com/office/drawing/2014/main" id="{A785EE0C-601A-48B2-8BB9-934419AA84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557338"/>
            <a:ext cx="5562600" cy="424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Line 7">
            <a:extLst>
              <a:ext uri="{FF2B5EF4-FFF2-40B4-BE49-F238E27FC236}">
                <a16:creationId xmlns:a16="http://schemas.microsoft.com/office/drawing/2014/main" id="{3C50BDFA-7710-4711-B75B-FD09154CC5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797425"/>
            <a:ext cx="685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Text Box 8">
            <a:extLst>
              <a:ext uri="{FF2B5EF4-FFF2-40B4-BE49-F238E27FC236}">
                <a16:creationId xmlns:a16="http://schemas.microsoft.com/office/drawing/2014/main" id="{7AF822C3-FBF5-452A-8FC5-7D0812097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524" y="4597370"/>
            <a:ext cx="1541276" cy="40011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solidFill>
                  <a:schemeClr val="accent2"/>
                </a:solidFill>
                <a:latin typeface="Arial" panose="020B0604020202020204" pitchFamily="34" charset="0"/>
              </a:rPr>
              <a:t>water table</a:t>
            </a:r>
          </a:p>
        </p:txBody>
      </p:sp>
      <p:sp>
        <p:nvSpPr>
          <p:cNvPr id="6151" name="Line 9">
            <a:extLst>
              <a:ext uri="{FF2B5EF4-FFF2-40B4-BE49-F238E27FC236}">
                <a16:creationId xmlns:a16="http://schemas.microsoft.com/office/drawing/2014/main" id="{A5337D74-1FEA-4FD8-8C6F-E7D4CF3F01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1700213"/>
            <a:ext cx="2590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10">
            <a:extLst>
              <a:ext uri="{FF2B5EF4-FFF2-40B4-BE49-F238E27FC236}">
                <a16:creationId xmlns:a16="http://schemas.microsoft.com/office/drawing/2014/main" id="{84C6D41E-53EB-493C-B6CB-D8287403AC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3290887"/>
            <a:ext cx="2362200" cy="515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Text Box 11">
            <a:extLst>
              <a:ext uri="{FF2B5EF4-FFF2-40B4-BE49-F238E27FC236}">
                <a16:creationId xmlns:a16="http://schemas.microsoft.com/office/drawing/2014/main" id="{13CC9716-716B-40B8-BAEB-2174DE21B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1233488"/>
            <a:ext cx="1524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dirty="0">
                <a:latin typeface="Arial" panose="020B0604020202020204" pitchFamily="34" charset="0"/>
              </a:rPr>
              <a:t>faint red: residual degree of saturation S</a:t>
            </a:r>
            <a:r>
              <a:rPr lang="en-US" altLang="el-GR" sz="2000" baseline="-25000" dirty="0">
                <a:latin typeface="Arial" panose="020B0604020202020204" pitchFamily="34" charset="0"/>
              </a:rPr>
              <a:t>o</a:t>
            </a:r>
            <a:r>
              <a:rPr lang="en-US" altLang="el-GR" sz="2000" dirty="0">
                <a:latin typeface="Arial" panose="020B0604020202020204" pitchFamily="34" charset="0"/>
              </a:rPr>
              <a:t> = </a:t>
            </a:r>
            <a:r>
              <a:rPr lang="de-DE" altLang="el-GR" sz="2000" dirty="0">
                <a:latin typeface="Arial" panose="020B0604020202020204" pitchFamily="34" charset="0"/>
              </a:rPr>
              <a:t>5-10%</a:t>
            </a:r>
            <a:endParaRPr lang="en-US" altLang="el-GR" sz="2000" dirty="0">
              <a:latin typeface="Arial" panose="020B0604020202020204" pitchFamily="34" charset="0"/>
            </a:endParaRPr>
          </a:p>
        </p:txBody>
      </p:sp>
      <p:sp>
        <p:nvSpPr>
          <p:cNvPr id="6154" name="Text Box 12">
            <a:extLst>
              <a:ext uri="{FF2B5EF4-FFF2-40B4-BE49-F238E27FC236}">
                <a16:creationId xmlns:a16="http://schemas.microsoft.com/office/drawing/2014/main" id="{644D32A7-3D5B-4084-B2D3-69F176145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2520" y="3062149"/>
            <a:ext cx="166528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l-GR" sz="2000" dirty="0">
                <a:latin typeface="Arial" panose="020B0604020202020204" pitchFamily="34" charset="0"/>
              </a:rPr>
              <a:t>Bright red, NAPL lens: possibility of pumping - further movement,   S</a:t>
            </a:r>
            <a:r>
              <a:rPr lang="en-US" altLang="el-GR" sz="2000" baseline="-25000" dirty="0">
                <a:latin typeface="Arial" panose="020B0604020202020204" pitchFamily="34" charset="0"/>
              </a:rPr>
              <a:t>o</a:t>
            </a:r>
            <a:r>
              <a:rPr lang="en-US" altLang="el-GR" sz="2000" dirty="0">
                <a:latin typeface="Arial" panose="020B0604020202020204" pitchFamily="34" charset="0"/>
              </a:rPr>
              <a:t> = </a:t>
            </a:r>
            <a:r>
              <a:rPr lang="de-DE" altLang="el-GR" sz="2000" dirty="0">
                <a:latin typeface="Arial" panose="020B0604020202020204" pitchFamily="34" charset="0"/>
              </a:rPr>
              <a:t>30-50%</a:t>
            </a:r>
            <a:endParaRPr lang="en-US" altLang="el-GR" sz="2000" dirty="0">
              <a:latin typeface="Arial" panose="020B0604020202020204" pitchFamily="34" charset="0"/>
            </a:endParaRPr>
          </a:p>
        </p:txBody>
      </p:sp>
      <p:sp>
        <p:nvSpPr>
          <p:cNvPr id="6156" name="Slide Number Placeholder 1">
            <a:extLst>
              <a:ext uri="{FF2B5EF4-FFF2-40B4-BE49-F238E27FC236}">
                <a16:creationId xmlns:a16="http://schemas.microsoft.com/office/drawing/2014/main" id="{B5E8408A-537F-4850-A979-A04D7522B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3105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EDC9CF-6198-43FB-BD1F-DDDE1CE557C5}" type="slidenum">
              <a:rPr lang="en-GB" altLang="el-GR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l-GR" sz="1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F6FBBF-A9DA-432C-A769-D153F979EF30}"/>
              </a:ext>
            </a:extLst>
          </p:cNvPr>
          <p:cNvSpPr/>
          <p:nvPr/>
        </p:nvSpPr>
        <p:spPr>
          <a:xfrm>
            <a:off x="2743200" y="2864704"/>
            <a:ext cx="323850" cy="32385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9F6FBBF-A9DA-432C-A769-D153F979EF30}"/>
              </a:ext>
            </a:extLst>
          </p:cNvPr>
          <p:cNvSpPr/>
          <p:nvPr/>
        </p:nvSpPr>
        <p:spPr>
          <a:xfrm>
            <a:off x="4056412" y="4858326"/>
            <a:ext cx="323850" cy="32385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43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Kerosene * (LNAPL) in coarse-grained sand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Αλληλεπίδραση ρύπου-εδάφους</dc:title>
  <dc:creator>M. Pantazidou</dc:creator>
  <cp:lastModifiedBy>Marina</cp:lastModifiedBy>
  <cp:revision>197</cp:revision>
  <cp:lastPrinted>2015-11-06T09:24:31Z</cp:lastPrinted>
  <dcterms:created xsi:type="dcterms:W3CDTF">2001-11-21T09:20:35Z</dcterms:created>
  <dcterms:modified xsi:type="dcterms:W3CDTF">2022-11-24T16:01:50Z</dcterms:modified>
</cp:coreProperties>
</file>