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D811-5753-411C-BE3B-E2F37E1A97A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CA8DE-E20F-453E-A4AC-D6884C5D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00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D811-5753-411C-BE3B-E2F37E1A97A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CA8DE-E20F-453E-A4AC-D6884C5D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699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D811-5753-411C-BE3B-E2F37E1A97A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CA8DE-E20F-453E-A4AC-D6884C5D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01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D811-5753-411C-BE3B-E2F37E1A97A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CA8DE-E20F-453E-A4AC-D6884C5D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3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D811-5753-411C-BE3B-E2F37E1A97A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CA8DE-E20F-453E-A4AC-D6884C5D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383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D811-5753-411C-BE3B-E2F37E1A97A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CA8DE-E20F-453E-A4AC-D6884C5D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40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D811-5753-411C-BE3B-E2F37E1A97A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CA8DE-E20F-453E-A4AC-D6884C5D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44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D811-5753-411C-BE3B-E2F37E1A97A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CA8DE-E20F-453E-A4AC-D6884C5D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558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D811-5753-411C-BE3B-E2F37E1A97A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CA8DE-E20F-453E-A4AC-D6884C5D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1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D811-5753-411C-BE3B-E2F37E1A97A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CA8DE-E20F-453E-A4AC-D6884C5D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34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D811-5753-411C-BE3B-E2F37E1A97A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CA8DE-E20F-453E-A4AC-D6884C5D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65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DD811-5753-411C-BE3B-E2F37E1A97A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CA8DE-E20F-453E-A4AC-D6884C5D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084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1150" y="439461"/>
            <a:ext cx="994853" cy="3724348"/>
          </a:xfrm>
          <a:prstGeom prst="rect">
            <a:avLst/>
          </a:prstGeom>
          <a:pattFill prst="wdDnDiag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3196003" y="756552"/>
            <a:ext cx="14576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74017" y="1026939"/>
            <a:ext cx="1527133" cy="2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 rot="10800000">
            <a:off x="4386646" y="678056"/>
            <a:ext cx="224671" cy="78496"/>
          </a:xfrm>
          <a:prstGeom prst="triangl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rapezoid 18"/>
          <p:cNvSpPr/>
          <p:nvPr/>
        </p:nvSpPr>
        <p:spPr>
          <a:xfrm rot="10800000">
            <a:off x="4386644" y="764266"/>
            <a:ext cx="224671" cy="125021"/>
          </a:xfrm>
          <a:prstGeom prst="trapezoid">
            <a:avLst/>
          </a:prstGeom>
          <a:pattFill prst="ltHorz">
            <a:fgClr>
              <a:schemeClr val="tx1"/>
            </a:fgClr>
            <a:bgClr>
              <a:schemeClr val="bg1"/>
            </a:bgClr>
          </a:patt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/>
          <p:cNvSpPr/>
          <p:nvPr/>
        </p:nvSpPr>
        <p:spPr>
          <a:xfrm rot="10800000">
            <a:off x="735543" y="950559"/>
            <a:ext cx="224671" cy="78496"/>
          </a:xfrm>
          <a:prstGeom prst="triangl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rapezoid 20"/>
          <p:cNvSpPr/>
          <p:nvPr/>
        </p:nvSpPr>
        <p:spPr>
          <a:xfrm rot="10800000">
            <a:off x="735540" y="1040739"/>
            <a:ext cx="224674" cy="144824"/>
          </a:xfrm>
          <a:prstGeom prst="trapezoid">
            <a:avLst/>
          </a:prstGeom>
          <a:pattFill prst="ltHorz">
            <a:fgClr>
              <a:schemeClr val="tx1"/>
            </a:fgClr>
            <a:bgClr>
              <a:schemeClr val="bg1"/>
            </a:bgClr>
          </a:patt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Curved Connector 24"/>
          <p:cNvCxnSpPr/>
          <p:nvPr/>
        </p:nvCxnSpPr>
        <p:spPr>
          <a:xfrm rot="5400000">
            <a:off x="1148401" y="1152791"/>
            <a:ext cx="460869" cy="236765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urved Connector 25"/>
          <p:cNvCxnSpPr/>
          <p:nvPr/>
        </p:nvCxnSpPr>
        <p:spPr>
          <a:xfrm rot="5400000">
            <a:off x="1381984" y="1138991"/>
            <a:ext cx="460869" cy="236765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68389" y="1513292"/>
            <a:ext cx="16208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Contamination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39677" y="2144666"/>
            <a:ext cx="16573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 of contaminant           C</a:t>
            </a:r>
            <a:r>
              <a:rPr lang="en-US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1000 mg/L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312648" y="2144666"/>
            <a:ext cx="19430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 of contaminant </a:t>
            </a:r>
          </a:p>
          <a:p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mg/L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018243" y="436834"/>
            <a:ext cx="994853" cy="3724348"/>
          </a:xfrm>
          <a:prstGeom prst="rect">
            <a:avLst/>
          </a:prstGeom>
          <a:pattFill prst="wdDnDiag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9013096" y="753925"/>
            <a:ext cx="14576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6491110" y="1024312"/>
            <a:ext cx="1527133" cy="2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Isosceles Triangle 32"/>
          <p:cNvSpPr/>
          <p:nvPr/>
        </p:nvSpPr>
        <p:spPr>
          <a:xfrm rot="10800000">
            <a:off x="10203739" y="675429"/>
            <a:ext cx="224671" cy="78496"/>
          </a:xfrm>
          <a:prstGeom prst="triangl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rapezoid 33"/>
          <p:cNvSpPr/>
          <p:nvPr/>
        </p:nvSpPr>
        <p:spPr>
          <a:xfrm rot="10800000">
            <a:off x="10203737" y="761639"/>
            <a:ext cx="224671" cy="125021"/>
          </a:xfrm>
          <a:prstGeom prst="trapezoid">
            <a:avLst/>
          </a:prstGeom>
          <a:pattFill prst="ltHorz">
            <a:fgClr>
              <a:schemeClr val="tx1"/>
            </a:fgClr>
            <a:bgClr>
              <a:schemeClr val="bg1"/>
            </a:bgClr>
          </a:patt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552636" y="947932"/>
            <a:ext cx="224671" cy="78496"/>
          </a:xfrm>
          <a:prstGeom prst="triangl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rapezoid 35"/>
          <p:cNvSpPr/>
          <p:nvPr/>
        </p:nvSpPr>
        <p:spPr>
          <a:xfrm rot="10800000">
            <a:off x="6552633" y="1038112"/>
            <a:ext cx="224674" cy="144824"/>
          </a:xfrm>
          <a:prstGeom prst="trapezoid">
            <a:avLst/>
          </a:prstGeom>
          <a:pattFill prst="ltHorz">
            <a:fgClr>
              <a:schemeClr val="tx1"/>
            </a:fgClr>
            <a:bgClr>
              <a:schemeClr val="bg1"/>
            </a:bgClr>
          </a:patt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Curved Connector 36"/>
          <p:cNvCxnSpPr/>
          <p:nvPr/>
        </p:nvCxnSpPr>
        <p:spPr>
          <a:xfrm rot="5400000">
            <a:off x="6965494" y="1150164"/>
            <a:ext cx="460869" cy="236765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urved Connector 37"/>
          <p:cNvCxnSpPr/>
          <p:nvPr/>
        </p:nvCxnSpPr>
        <p:spPr>
          <a:xfrm rot="5400000">
            <a:off x="7199077" y="1136364"/>
            <a:ext cx="460869" cy="236765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385482" y="1510665"/>
            <a:ext cx="16208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Contamination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156770" y="2142039"/>
            <a:ext cx="19430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 of contaminant                C</a:t>
            </a:r>
            <a:r>
              <a:rPr lang="en-US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1000 mg/L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071742" y="2142039"/>
            <a:ext cx="22639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 of contaminant </a:t>
            </a:r>
          </a:p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=3ft, 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mg/L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816338" y="3260644"/>
            <a:ext cx="2188019" cy="106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0917" y="3106755"/>
            <a:ext cx="21183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 due to advection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680015" y="3691704"/>
            <a:ext cx="207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Contaminant transport due to diffusion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 flipV="1">
            <a:off x="1597773" y="3874657"/>
            <a:ext cx="2083981" cy="138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Elbow Connector 58"/>
          <p:cNvCxnSpPr>
            <a:cxnSpLocks/>
            <a:endCxn id="60" idx="1"/>
          </p:cNvCxnSpPr>
          <p:nvPr/>
        </p:nvCxnSpPr>
        <p:spPr>
          <a:xfrm flipV="1">
            <a:off x="2661448" y="224177"/>
            <a:ext cx="300830" cy="20986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962278" y="-6656"/>
            <a:ext cx="352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Cutoff wall made with a low-permeability material that has an ability to sorb contaminant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17519" y="4161182"/>
            <a:ext cx="3693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 state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356839" y="5866197"/>
            <a:ext cx="3693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‘t’ years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9513461" y="3684448"/>
            <a:ext cx="207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Contaminant transport due to diffusion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 flipV="1">
            <a:off x="7447221" y="3881950"/>
            <a:ext cx="2083981" cy="138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67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087141"/>
              </p:ext>
            </p:extLst>
          </p:nvPr>
        </p:nvGraphicFramePr>
        <p:xfrm>
          <a:off x="250497" y="4962924"/>
          <a:ext cx="11160189" cy="1737360"/>
        </p:xfrm>
        <a:graphic>
          <a:graphicData uri="http://schemas.openxmlformats.org/drawingml/2006/table">
            <a:tbl>
              <a:tblPr firstRow="1" bandRow="1">
                <a:solidFill>
                  <a:srgbClr val="FFFF00"/>
                </a:solidFill>
                <a:tableStyleId>{073A0DAA-6AF3-43AB-8588-CEC1D06C72B9}</a:tableStyleId>
              </a:tblPr>
              <a:tblGrid>
                <a:gridCol w="7016560">
                  <a:extLst>
                    <a:ext uri="{9D8B030D-6E8A-4147-A177-3AD203B41FA5}">
                      <a16:colId xmlns:a16="http://schemas.microsoft.com/office/drawing/2014/main" val="2809743447"/>
                    </a:ext>
                  </a:extLst>
                </a:gridCol>
                <a:gridCol w="2530602">
                  <a:extLst>
                    <a:ext uri="{9D8B030D-6E8A-4147-A177-3AD203B41FA5}">
                      <a16:colId xmlns:a16="http://schemas.microsoft.com/office/drawing/2014/main" val="1986178955"/>
                    </a:ext>
                  </a:extLst>
                </a:gridCol>
                <a:gridCol w="1613027">
                  <a:extLst>
                    <a:ext uri="{9D8B030D-6E8A-4147-A177-3AD203B41FA5}">
                      <a16:colId xmlns:a16="http://schemas.microsoft.com/office/drawing/2014/main" val="747147194"/>
                    </a:ext>
                  </a:extLst>
                </a:gridCol>
              </a:tblGrid>
              <a:tr h="347472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at t= 5 years (mg/</a:t>
                      </a:r>
                      <a:r>
                        <a:rPr lang="en-US" sz="1600" b="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L)</a:t>
                      </a:r>
                      <a:endParaRPr lang="en-US" sz="1600" b="0" baseline="300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83108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Method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With sorption (K</a:t>
                      </a:r>
                      <a:r>
                        <a:rPr lang="en-US" sz="160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 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=3 cm</a:t>
                      </a:r>
                      <a:r>
                        <a:rPr lang="en-US" sz="16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/g)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Without sorption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0374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Advective-diffusion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(exact method, Ogata and Banks Solution)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4989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Advective-diffusion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(approximate method, first term of Ogata and Banks Solution)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55582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Diffusion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only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571850"/>
                  </a:ext>
                </a:extLst>
              </a:tr>
            </a:tbl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422973" y="4671142"/>
            <a:ext cx="10889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estimate contaminant breakthrough concentration at x=3 ft (example with initial concentration of contaminant = 1000 mg/L):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5696909" y="552587"/>
            <a:ext cx="3521" cy="39638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11539862" y="0"/>
            <a:ext cx="68296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/>
          <p:nvPr/>
        </p:nvCxnSpPr>
        <p:spPr>
          <a:xfrm flipH="1">
            <a:off x="7612678" y="3339807"/>
            <a:ext cx="2188019" cy="106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837257" y="3185918"/>
            <a:ext cx="21183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 due to advection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726129" y="4141956"/>
            <a:ext cx="3693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‘t’ years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C09D12-AA03-6087-7EBA-8AC7A5D757E0}"/>
              </a:ext>
            </a:extLst>
          </p:cNvPr>
          <p:cNvSpPr txBox="1"/>
          <p:nvPr/>
        </p:nvSpPr>
        <p:spPr>
          <a:xfrm>
            <a:off x="960742" y="708863"/>
            <a:ext cx="1085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EL=500 ft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9103F1-9B62-D6CF-317D-830337A5B531}"/>
              </a:ext>
            </a:extLst>
          </p:cNvPr>
          <p:cNvSpPr txBox="1"/>
          <p:nvPr/>
        </p:nvSpPr>
        <p:spPr>
          <a:xfrm>
            <a:off x="3187464" y="434038"/>
            <a:ext cx="1085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EL=501 ft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E4F4391-CE2F-E7B6-BD4F-E286A8314287}"/>
              </a:ext>
            </a:extLst>
          </p:cNvPr>
          <p:cNvCxnSpPr/>
          <p:nvPr/>
        </p:nvCxnSpPr>
        <p:spPr>
          <a:xfrm flipV="1">
            <a:off x="2201150" y="878140"/>
            <a:ext cx="994853" cy="852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A33916D-21D4-86D1-5F8D-D924288F155E}"/>
              </a:ext>
            </a:extLst>
          </p:cNvPr>
          <p:cNvSpPr txBox="1"/>
          <p:nvPr/>
        </p:nvSpPr>
        <p:spPr>
          <a:xfrm>
            <a:off x="1014021" y="290790"/>
            <a:ext cx="1085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3 ft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7AE59F7-0FC8-15FF-E419-27209BE68F1C}"/>
              </a:ext>
            </a:extLst>
          </p:cNvPr>
          <p:cNvCxnSpPr/>
          <p:nvPr/>
        </p:nvCxnSpPr>
        <p:spPr>
          <a:xfrm>
            <a:off x="1432992" y="455009"/>
            <a:ext cx="1252214" cy="3986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2837588-0D20-7F08-93A8-1F73E24FA147}"/>
              </a:ext>
            </a:extLst>
          </p:cNvPr>
          <p:cNvSpPr txBox="1"/>
          <p:nvPr/>
        </p:nvSpPr>
        <p:spPr>
          <a:xfrm>
            <a:off x="9076355" y="441021"/>
            <a:ext cx="1085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EL=501 ft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308281-67CE-58B6-63E3-CBC794CE10BF}"/>
              </a:ext>
            </a:extLst>
          </p:cNvPr>
          <p:cNvSpPr txBox="1"/>
          <p:nvPr/>
        </p:nvSpPr>
        <p:spPr>
          <a:xfrm>
            <a:off x="6851348" y="717383"/>
            <a:ext cx="1085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EL=500 ft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8456F62-BECE-E97D-88D7-0A3F28697294}"/>
              </a:ext>
            </a:extLst>
          </p:cNvPr>
          <p:cNvSpPr/>
          <p:nvPr/>
        </p:nvSpPr>
        <p:spPr>
          <a:xfrm flipH="1">
            <a:off x="8958986" y="2302319"/>
            <a:ext cx="104366" cy="110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00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178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Janga, Jagadeesh</dc:creator>
  <cp:lastModifiedBy>Marina</cp:lastModifiedBy>
  <cp:revision>20</cp:revision>
  <cp:lastPrinted>2023-02-27T11:40:05Z</cp:lastPrinted>
  <dcterms:created xsi:type="dcterms:W3CDTF">2023-02-21T21:58:27Z</dcterms:created>
  <dcterms:modified xsi:type="dcterms:W3CDTF">2023-02-27T11:42:04Z</dcterms:modified>
</cp:coreProperties>
</file>