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1637"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7" autoAdjust="0"/>
    <p:restoredTop sz="94660"/>
  </p:normalViewPr>
  <p:slideViewPr>
    <p:cSldViewPr snapToGrid="0">
      <p:cViewPr varScale="1">
        <p:scale>
          <a:sx n="60" d="100"/>
          <a:sy n="60" d="100"/>
        </p:scale>
        <p:origin x="33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勝見　武" userId="3929a2e0-4d80-453c-95f4-edeee3aa1f52" providerId="ADAL" clId="{E747E9E4-5946-49F1-A611-52A0392A20C5}"/>
    <pc:docChg chg="custSel modSld">
      <pc:chgData name="勝見　武" userId="3929a2e0-4d80-453c-95f4-edeee3aa1f52" providerId="ADAL" clId="{E747E9E4-5946-49F1-A611-52A0392A20C5}" dt="2023-05-11T05:27:22.366" v="47" actId="6549"/>
      <pc:docMkLst>
        <pc:docMk/>
      </pc:docMkLst>
      <pc:sldChg chg="modSp mod">
        <pc:chgData name="勝見　武" userId="3929a2e0-4d80-453c-95f4-edeee3aa1f52" providerId="ADAL" clId="{E747E9E4-5946-49F1-A611-52A0392A20C5}" dt="2023-05-11T05:27:22.366" v="47" actId="6549"/>
        <pc:sldMkLst>
          <pc:docMk/>
          <pc:sldMk cId="3943216810" sldId="1637"/>
        </pc:sldMkLst>
        <pc:spChg chg="mod">
          <ac:chgData name="勝見　武" userId="3929a2e0-4d80-453c-95f4-edeee3aa1f52" providerId="ADAL" clId="{E747E9E4-5946-49F1-A611-52A0392A20C5}" dt="2023-05-11T05:27:22.366" v="47" actId="6549"/>
          <ac:spMkLst>
            <pc:docMk/>
            <pc:sldMk cId="3943216810" sldId="1637"/>
            <ac:spMk id="5" creationId="{886A5357-E73F-EE15-812B-40FE3828E4F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D1D73E-9826-46F7-AE3E-E5FC42D33897}" type="datetimeFigureOut">
              <a:rPr kumimoji="1" lang="ja-JP" altLang="en-US" smtClean="0"/>
              <a:t>2023/5/11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0109F0-F0BA-4228-90A3-B8FDA3BA4C44}" type="slidenum">
              <a:rPr kumimoji="1" lang="ja-JP" altLang="en-US" smtClean="0"/>
              <a:t>‹#›</a:t>
            </a:fld>
            <a:endParaRPr kumimoji="1" lang="ja-JP" altLang="en-US"/>
          </a:p>
        </p:txBody>
      </p:sp>
    </p:spTree>
    <p:extLst>
      <p:ext uri="{BB962C8B-B14F-4D97-AF65-F5344CB8AC3E}">
        <p14:creationId xmlns:p14="http://schemas.microsoft.com/office/powerpoint/2010/main" val="33316944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r>
              <a:rPr kumimoji="1" lang="en-US" altLang="ja-JP" dirty="0"/>
              <a:t>In this slide, let me introduce the Japanese local case. I think this was the local challenge, but it can be an universal topic to be implemented in other places in the world which are prone to the severe natural disasters. Also applicable to the remediation of illegal </a:t>
            </a:r>
            <a:r>
              <a:rPr kumimoji="1" lang="en-US" altLang="ja-JP" dirty="0" err="1"/>
              <a:t>dumpings</a:t>
            </a:r>
            <a:r>
              <a:rPr kumimoji="1" lang="en-US" altLang="ja-JP" dirty="0"/>
              <a:t>. </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93E80-E35F-4A3A-97F7-3486E3887C3A}"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en-US" altLang="ja-JP"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50068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6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E075E12B-C637-427A-9BEA-C92F9CCAC63B}" type="datetime1">
              <a:rPr lang="ja-JP" altLang="en-US" smtClean="0"/>
              <a:pPr>
                <a:defRPr/>
              </a:pPr>
              <a:t>2023/5/11</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0590556-AC96-4EA8-BE2F-2C4F3813505C}" type="slidenum">
              <a:rPr lang="ja-JP" altLang="en-US"/>
              <a:pPr>
                <a:defRPr/>
              </a:pPr>
              <a:t>‹#›</a:t>
            </a:fld>
            <a:endParaRPr lang="ja-JP" altLang="en-US" dirty="0"/>
          </a:p>
        </p:txBody>
      </p:sp>
    </p:spTree>
    <p:extLst>
      <p:ext uri="{BB962C8B-B14F-4D97-AF65-F5344CB8AC3E}">
        <p14:creationId xmlns:p14="http://schemas.microsoft.com/office/powerpoint/2010/main" val="497410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AC04F235-9F43-4DDE-9C79-3E023B0E0F7C}" type="datetime1">
              <a:rPr lang="ja-JP" altLang="en-US" smtClean="0"/>
              <a:pPr>
                <a:defRPr/>
              </a:pPr>
              <a:t>2023/5/11</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452CB10-9F2C-4D28-868D-407B5E3651A3}" type="slidenum">
              <a:rPr lang="ja-JP" altLang="en-US"/>
              <a:pPr>
                <a:defRPr/>
              </a:pPr>
              <a:t>‹#›</a:t>
            </a:fld>
            <a:endParaRPr lang="ja-JP" altLang="en-US" dirty="0"/>
          </a:p>
        </p:txBody>
      </p:sp>
    </p:spTree>
    <p:extLst>
      <p:ext uri="{BB962C8B-B14F-4D97-AF65-F5344CB8AC3E}">
        <p14:creationId xmlns:p14="http://schemas.microsoft.com/office/powerpoint/2010/main" val="2453266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7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7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CBE90EF1-35B7-47E6-A9A8-A0B9B31A98CA}" type="datetime1">
              <a:rPr lang="ja-JP" altLang="en-US" smtClean="0"/>
              <a:pPr>
                <a:defRPr/>
              </a:pPr>
              <a:t>2023/5/11</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C2D0E92-9384-403E-BF76-683F9CC7D9C2}" type="slidenum">
              <a:rPr lang="ja-JP" altLang="en-US"/>
              <a:pPr>
                <a:defRPr/>
              </a:pPr>
              <a:t>‹#›</a:t>
            </a:fld>
            <a:endParaRPr lang="ja-JP" altLang="en-US" dirty="0"/>
          </a:p>
        </p:txBody>
      </p:sp>
    </p:spTree>
    <p:extLst>
      <p:ext uri="{BB962C8B-B14F-4D97-AF65-F5344CB8AC3E}">
        <p14:creationId xmlns:p14="http://schemas.microsoft.com/office/powerpoint/2010/main" val="286089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6FAE08E-6674-4DC6-B785-4C402020298F}" type="datetime1">
              <a:rPr lang="ja-JP" altLang="en-US" smtClean="0"/>
              <a:pPr>
                <a:defRPr/>
              </a:pPr>
              <a:t>2023/5/11</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xfrm>
            <a:off x="6902896" y="6376283"/>
            <a:ext cx="2133600" cy="365125"/>
          </a:xfrm>
        </p:spPr>
        <p:txBody>
          <a:bodyPr/>
          <a:lstStyle>
            <a:lvl1pPr>
              <a:defRPr/>
            </a:lvl1pPr>
          </a:lstStyle>
          <a:p>
            <a:pPr>
              <a:defRPr/>
            </a:pPr>
            <a:fld id="{B7F381B4-574F-4DBC-B136-D83CF05CC064}" type="slidenum">
              <a:rPr lang="ja-JP" altLang="en-US"/>
              <a:pPr>
                <a:defRPr/>
              </a:pPr>
              <a:t>‹#›</a:t>
            </a:fld>
            <a:endParaRPr lang="ja-JP" altLang="en-US" dirty="0"/>
          </a:p>
        </p:txBody>
      </p:sp>
    </p:spTree>
    <p:extLst>
      <p:ext uri="{BB962C8B-B14F-4D97-AF65-F5344CB8AC3E}">
        <p14:creationId xmlns:p14="http://schemas.microsoft.com/office/powerpoint/2010/main" val="3216941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FCDE3B73-DBD9-475A-9BBE-D38E885A7322}" type="datetime1">
              <a:rPr lang="ja-JP" altLang="en-US" smtClean="0"/>
              <a:pPr>
                <a:defRPr/>
              </a:pPr>
              <a:t>2023/5/11</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C291D5D-7648-4E4F-8821-8BFD0B8A9758}" type="slidenum">
              <a:rPr lang="ja-JP" altLang="en-US"/>
              <a:pPr>
                <a:defRPr/>
              </a:pPr>
              <a:t>‹#›</a:t>
            </a:fld>
            <a:endParaRPr lang="ja-JP" altLang="en-US" dirty="0"/>
          </a:p>
        </p:txBody>
      </p:sp>
    </p:spTree>
    <p:extLst>
      <p:ext uri="{BB962C8B-B14F-4D97-AF65-F5344CB8AC3E}">
        <p14:creationId xmlns:p14="http://schemas.microsoft.com/office/powerpoint/2010/main" val="94785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3A3D7B81-5F79-4229-A431-0CE60A22D450}" type="datetime1">
              <a:rPr lang="ja-JP" altLang="en-US" smtClean="0"/>
              <a:pPr>
                <a:defRPr/>
              </a:pPr>
              <a:t>2023/5/11</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D87590A4-4EF6-4040-972A-4A2674033135}" type="slidenum">
              <a:rPr lang="ja-JP" altLang="en-US"/>
              <a:pPr>
                <a:defRPr/>
              </a:pPr>
              <a:t>‹#›</a:t>
            </a:fld>
            <a:endParaRPr lang="ja-JP" altLang="en-US" dirty="0"/>
          </a:p>
        </p:txBody>
      </p:sp>
    </p:spTree>
    <p:extLst>
      <p:ext uri="{BB962C8B-B14F-4D97-AF65-F5344CB8AC3E}">
        <p14:creationId xmlns:p14="http://schemas.microsoft.com/office/powerpoint/2010/main" val="289935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C18E07E1-C176-4F44-979F-E9E540093C02}" type="datetime1">
              <a:rPr lang="ja-JP" altLang="en-US" smtClean="0"/>
              <a:pPr>
                <a:defRPr/>
              </a:pPr>
              <a:t>2023/5/11</a:t>
            </a:fld>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DE40507F-BAA3-4A69-BE81-6088A042E2B1}" type="slidenum">
              <a:rPr lang="ja-JP" altLang="en-US"/>
              <a:pPr>
                <a:defRPr/>
              </a:pPr>
              <a:t>‹#›</a:t>
            </a:fld>
            <a:endParaRPr lang="ja-JP" altLang="en-US" dirty="0"/>
          </a:p>
        </p:txBody>
      </p:sp>
    </p:spTree>
    <p:extLst>
      <p:ext uri="{BB962C8B-B14F-4D97-AF65-F5344CB8AC3E}">
        <p14:creationId xmlns:p14="http://schemas.microsoft.com/office/powerpoint/2010/main" val="4122254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EB9E9013-67B2-4193-9DF8-CA0D415BFE0E}" type="datetime1">
              <a:rPr lang="ja-JP" altLang="en-US" smtClean="0"/>
              <a:pPr>
                <a:defRPr/>
              </a:pPr>
              <a:t>2023/5/11</a:t>
            </a:fld>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26611A91-E66F-4C84-BA40-AAF161AA01BB}" type="slidenum">
              <a:rPr lang="ja-JP" altLang="en-US"/>
              <a:pPr>
                <a:defRPr/>
              </a:pPr>
              <a:t>‹#›</a:t>
            </a:fld>
            <a:endParaRPr lang="ja-JP" altLang="en-US" dirty="0"/>
          </a:p>
        </p:txBody>
      </p:sp>
    </p:spTree>
    <p:extLst>
      <p:ext uri="{BB962C8B-B14F-4D97-AF65-F5344CB8AC3E}">
        <p14:creationId xmlns:p14="http://schemas.microsoft.com/office/powerpoint/2010/main" val="1611260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17326167-733A-4F7A-968B-167D07800354}" type="datetime1">
              <a:rPr lang="ja-JP" altLang="en-US" smtClean="0"/>
              <a:pPr>
                <a:defRPr/>
              </a:pPr>
              <a:t>2023/5/11</a:t>
            </a:fld>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06993F4-9F15-4006-A39C-9087E02741BB}" type="slidenum">
              <a:rPr lang="ja-JP" altLang="en-US"/>
              <a:pPr>
                <a:defRPr/>
              </a:pPr>
              <a:t>‹#›</a:t>
            </a:fld>
            <a:endParaRPr lang="ja-JP" altLang="en-US" dirty="0"/>
          </a:p>
        </p:txBody>
      </p:sp>
    </p:spTree>
    <p:extLst>
      <p:ext uri="{BB962C8B-B14F-4D97-AF65-F5344CB8AC3E}">
        <p14:creationId xmlns:p14="http://schemas.microsoft.com/office/powerpoint/2010/main" val="2297932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2" y="273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825CB64-D7FD-4B0C-87EC-B65CE0F5BE82}" type="datetime1">
              <a:rPr lang="ja-JP" altLang="en-US" smtClean="0"/>
              <a:pPr>
                <a:defRPr/>
              </a:pPr>
              <a:t>2023/5/11</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42850E0-6104-49D3-A6C8-7805B5CB6794}" type="slidenum">
              <a:rPr lang="ja-JP" altLang="en-US"/>
              <a:pPr>
                <a:defRPr/>
              </a:pPr>
              <a:t>‹#›</a:t>
            </a:fld>
            <a:endParaRPr lang="ja-JP" altLang="en-US" dirty="0"/>
          </a:p>
        </p:txBody>
      </p:sp>
    </p:spTree>
    <p:extLst>
      <p:ext uri="{BB962C8B-B14F-4D97-AF65-F5344CB8AC3E}">
        <p14:creationId xmlns:p14="http://schemas.microsoft.com/office/powerpoint/2010/main" val="49985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FEEF697-4B79-4801-972C-AC0DDF17AC22}" type="datetime1">
              <a:rPr lang="ja-JP" altLang="en-US" smtClean="0"/>
              <a:pPr>
                <a:defRPr/>
              </a:pPr>
              <a:t>2023/5/11</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7114964-875B-4213-A773-C29BD0EA2585}" type="slidenum">
              <a:rPr lang="ja-JP" altLang="en-US"/>
              <a:pPr>
                <a:defRPr/>
              </a:pPr>
              <a:t>‹#›</a:t>
            </a:fld>
            <a:endParaRPr lang="ja-JP" altLang="en-US" dirty="0"/>
          </a:p>
        </p:txBody>
      </p:sp>
    </p:spTree>
    <p:extLst>
      <p:ext uri="{BB962C8B-B14F-4D97-AF65-F5344CB8AC3E}">
        <p14:creationId xmlns:p14="http://schemas.microsoft.com/office/powerpoint/2010/main" val="1583786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9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6392654B-1441-42FA-BFB5-D99F34F43877}" type="datetime1">
              <a:rPr lang="ja-JP" altLang="en-US" smtClean="0"/>
              <a:pPr>
                <a:defRPr/>
              </a:pPr>
              <a:t>2023/5/11</a:t>
            </a:fld>
            <a:endParaRPr lang="ja-JP" altLang="en-US" dirty="0"/>
          </a:p>
        </p:txBody>
      </p:sp>
      <p:sp>
        <p:nvSpPr>
          <p:cNvPr id="5" name="フッター プレースホルダ 4"/>
          <p:cNvSpPr>
            <a:spLocks noGrp="1"/>
          </p:cNvSpPr>
          <p:nvPr>
            <p:ph type="ftr" sz="quarter" idx="3"/>
          </p:nvPr>
        </p:nvSpPr>
        <p:spPr>
          <a:xfrm>
            <a:off x="3124200" y="635639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9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defRPr>
            </a:lvl1pPr>
          </a:lstStyle>
          <a:p>
            <a:pPr>
              <a:defRPr/>
            </a:pPr>
            <a:fld id="{8728BF0B-EFCD-4A35-9022-C8C0B7586597}" type="slidenum">
              <a:rPr lang="ja-JP" altLang="en-US"/>
              <a:pPr>
                <a:defRPr/>
              </a:pPr>
              <a:t>‹#›</a:t>
            </a:fld>
            <a:endParaRPr lang="ja-JP" altLang="en-US" dirty="0"/>
          </a:p>
        </p:txBody>
      </p:sp>
    </p:spTree>
    <p:extLst>
      <p:ext uri="{BB962C8B-B14F-4D97-AF65-F5344CB8AC3E}">
        <p14:creationId xmlns:p14="http://schemas.microsoft.com/office/powerpoint/2010/main" val="26428037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 3"/>
          <p:cNvSpPr>
            <a:spLocks noGrp="1"/>
          </p:cNvSpPr>
          <p:nvPr>
            <p:ph type="sldNum" sz="quarter" idx="12"/>
          </p:nvPr>
        </p:nvSpPr>
        <p:spPr bwMode="auto">
          <a:xfrm>
            <a:off x="6975475" y="6534150"/>
            <a:ext cx="2133600" cy="279400"/>
          </a:xfrm>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C35B40-ACE3-4AD5-BF79-7D5B5AB9F2D4}" type="slidenum">
              <a:rPr kumimoji="1" lang="en-US" altLang="ja-JP" sz="1200" b="0" i="0" u="none" strike="noStrike" kern="1200" cap="none" spc="0" normalizeH="0" baseline="0" noProof="0" smtClean="0">
                <a:ln>
                  <a:noFill/>
                </a:ln>
                <a:solidFill>
                  <a:srgbClr val="000000"/>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en-US" altLang="ja-JP" sz="12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2" name="タイトル 1"/>
          <p:cNvSpPr>
            <a:spLocks noGrp="1"/>
          </p:cNvSpPr>
          <p:nvPr>
            <p:ph type="title"/>
          </p:nvPr>
        </p:nvSpPr>
        <p:spPr>
          <a:xfrm>
            <a:off x="0" y="-5251"/>
            <a:ext cx="9144000" cy="720000"/>
          </a:xfrm>
          <a:solidFill>
            <a:schemeClr val="tx2">
              <a:lumMod val="20000"/>
              <a:lumOff val="80000"/>
            </a:schemeClr>
          </a:solidFill>
        </p:spPr>
        <p:txBody>
          <a:bodyPr/>
          <a:lstStyle/>
          <a:p>
            <a:r>
              <a:rPr lang="en-US" altLang="ja-JP" sz="3000" b="1" dirty="0"/>
              <a:t>Recovered soils from disaster debris</a:t>
            </a:r>
            <a:endParaRPr lang="ja-JP" altLang="en-US" sz="3000" b="1" dirty="0"/>
          </a:p>
        </p:txBody>
      </p:sp>
      <p:sp>
        <p:nvSpPr>
          <p:cNvPr id="5" name="コンテンツ プレースホルダー 4">
            <a:extLst>
              <a:ext uri="{FF2B5EF4-FFF2-40B4-BE49-F238E27FC236}">
                <a16:creationId xmlns:a16="http://schemas.microsoft.com/office/drawing/2014/main" id="{886A5357-E73F-EE15-812B-40FE3828E4FA}"/>
              </a:ext>
            </a:extLst>
          </p:cNvPr>
          <p:cNvSpPr>
            <a:spLocks noGrp="1"/>
          </p:cNvSpPr>
          <p:nvPr>
            <p:ph idx="1"/>
          </p:nvPr>
        </p:nvSpPr>
        <p:spPr>
          <a:xfrm>
            <a:off x="4723585" y="971338"/>
            <a:ext cx="4095469" cy="2008729"/>
          </a:xfrm>
        </p:spPr>
        <p:txBody>
          <a:bodyPr>
            <a:normAutofit fontScale="92500" lnSpcReduction="20000"/>
          </a:bodyPr>
          <a:lstStyle/>
          <a:p>
            <a:pPr marL="0" indent="0">
              <a:buNone/>
            </a:pPr>
            <a:r>
              <a:rPr lang="en-US" altLang="ja-JP" sz="2000" b="1" dirty="0">
                <a:solidFill>
                  <a:srgbClr val="0000CC"/>
                </a:solidFill>
              </a:rPr>
              <a:t>~30,000,000 tons of disaster wastes with large fraction of the soils were generated</a:t>
            </a:r>
            <a:r>
              <a:rPr lang="ja-JP" altLang="en-US" sz="2000" b="1" dirty="0">
                <a:solidFill>
                  <a:srgbClr val="0000CC"/>
                </a:solidFill>
              </a:rPr>
              <a:t> </a:t>
            </a:r>
            <a:r>
              <a:rPr lang="en-US" altLang="ja-JP" sz="2000" b="1" dirty="0">
                <a:solidFill>
                  <a:srgbClr val="0000CC"/>
                </a:solidFill>
              </a:rPr>
              <a:t>at</a:t>
            </a:r>
            <a:r>
              <a:rPr lang="ja-JP" altLang="en-US" sz="2000" b="1" dirty="0">
                <a:solidFill>
                  <a:srgbClr val="0000CC"/>
                </a:solidFill>
              </a:rPr>
              <a:t> </a:t>
            </a:r>
            <a:r>
              <a:rPr lang="en-US" altLang="ja-JP" sz="2000" b="1" dirty="0">
                <a:solidFill>
                  <a:srgbClr val="0000CC"/>
                </a:solidFill>
              </a:rPr>
              <a:t>2011</a:t>
            </a:r>
            <a:r>
              <a:rPr lang="ja-JP" altLang="en-US" sz="2000" b="1" dirty="0">
                <a:solidFill>
                  <a:srgbClr val="0000CC"/>
                </a:solidFill>
              </a:rPr>
              <a:t> </a:t>
            </a:r>
            <a:r>
              <a:rPr lang="en-US" altLang="ja-JP" sz="2000" b="1" dirty="0">
                <a:solidFill>
                  <a:srgbClr val="0000CC"/>
                </a:solidFill>
              </a:rPr>
              <a:t>East</a:t>
            </a:r>
            <a:r>
              <a:rPr lang="ja-JP" altLang="en-US" sz="2000" b="1" dirty="0">
                <a:solidFill>
                  <a:srgbClr val="0000CC"/>
                </a:solidFill>
              </a:rPr>
              <a:t> </a:t>
            </a:r>
            <a:r>
              <a:rPr lang="en-US" altLang="ja-JP" sz="2000" b="1" dirty="0">
                <a:solidFill>
                  <a:srgbClr val="0000CC"/>
                </a:solidFill>
              </a:rPr>
              <a:t>Japan</a:t>
            </a:r>
            <a:r>
              <a:rPr lang="ja-JP" altLang="en-US" sz="2000" b="1" dirty="0">
                <a:solidFill>
                  <a:srgbClr val="0000CC"/>
                </a:solidFill>
              </a:rPr>
              <a:t> </a:t>
            </a:r>
            <a:r>
              <a:rPr lang="en-US" altLang="ja-JP" sz="2000" b="1" dirty="0">
                <a:solidFill>
                  <a:srgbClr val="0000CC"/>
                </a:solidFill>
              </a:rPr>
              <a:t>disaster. </a:t>
            </a:r>
          </a:p>
          <a:p>
            <a:pPr marL="269875" indent="-269875">
              <a:buFontTx/>
              <a:buChar char="-"/>
            </a:pPr>
            <a:r>
              <a:rPr lang="en-US" altLang="ja-JP" sz="2000" dirty="0"/>
              <a:t>Recovered soils were utilized, but research was necessary to determine efficient treatment capable </a:t>
            </a:r>
            <a:r>
              <a:rPr lang="en-US" altLang="ja-JP" sz="2000"/>
              <a:t>of  achieving </a:t>
            </a:r>
            <a:r>
              <a:rPr lang="en-US" altLang="ja-JP" sz="2000" dirty="0"/>
              <a:t>better soil recovery &amp; better soil quality. </a:t>
            </a:r>
          </a:p>
        </p:txBody>
      </p:sp>
      <p:pic>
        <p:nvPicPr>
          <p:cNvPr id="4" name="Picture 2" descr="I:\2006年以降・諏訪\2006-7年業務\52原稿／講演\00東日本大震災\図面類\名取市の津波と液状化.jpg">
            <a:extLst>
              <a:ext uri="{FF2B5EF4-FFF2-40B4-BE49-F238E27FC236}">
                <a16:creationId xmlns:a16="http://schemas.microsoft.com/office/drawing/2014/main" id="{45D6C030-26D3-D9C7-C309-7F71E77EBC8A}"/>
              </a:ext>
            </a:extLst>
          </p:cNvPr>
          <p:cNvPicPr>
            <a:picLocks noChangeAspect="1" noChangeArrowheads="1"/>
          </p:cNvPicPr>
          <p:nvPr/>
        </p:nvPicPr>
        <p:blipFill>
          <a:blip r:embed="rId3" cstate="print"/>
          <a:srcRect/>
          <a:stretch>
            <a:fillRect/>
          </a:stretch>
        </p:blipFill>
        <p:spPr bwMode="auto">
          <a:xfrm>
            <a:off x="347663" y="881192"/>
            <a:ext cx="3604581" cy="2287017"/>
          </a:xfrm>
          <a:prstGeom prst="rect">
            <a:avLst/>
          </a:prstGeom>
          <a:noFill/>
          <a:ln w="9525">
            <a:noFill/>
            <a:miter lim="800000"/>
            <a:headEnd/>
            <a:tailEnd/>
          </a:ln>
        </p:spPr>
      </p:pic>
      <p:sp>
        <p:nvSpPr>
          <p:cNvPr id="7" name="テキスト ボックス 6">
            <a:extLst>
              <a:ext uri="{FF2B5EF4-FFF2-40B4-BE49-F238E27FC236}">
                <a16:creationId xmlns:a16="http://schemas.microsoft.com/office/drawing/2014/main" id="{C6723530-7252-7CDE-77AB-E06D2907B9CB}"/>
              </a:ext>
            </a:extLst>
          </p:cNvPr>
          <p:cNvSpPr txBox="1"/>
          <p:nvPr/>
        </p:nvSpPr>
        <p:spPr>
          <a:xfrm>
            <a:off x="312312" y="3184389"/>
            <a:ext cx="3604581"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Tsunami at 2011 East Japan earthquake (Photograph by K. </a:t>
            </a:r>
            <a:r>
              <a:rPr kumimoji="0" lang="en-US" altLang="ja-JP" sz="12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Tezuka</a:t>
            </a:r>
            <a:r>
              <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写真：毎日新聞社 手塚耕一郎氏）</a:t>
            </a:r>
          </a:p>
        </p:txBody>
      </p:sp>
      <p:grpSp>
        <p:nvGrpSpPr>
          <p:cNvPr id="28" name="グループ化 27">
            <a:extLst>
              <a:ext uri="{FF2B5EF4-FFF2-40B4-BE49-F238E27FC236}">
                <a16:creationId xmlns:a16="http://schemas.microsoft.com/office/drawing/2014/main" id="{ED9C6B41-1E03-E30C-7EE0-78805E99D971}"/>
              </a:ext>
            </a:extLst>
          </p:cNvPr>
          <p:cNvGrpSpPr/>
          <p:nvPr/>
        </p:nvGrpSpPr>
        <p:grpSpPr>
          <a:xfrm>
            <a:off x="167863" y="3694060"/>
            <a:ext cx="4398190" cy="3143085"/>
            <a:chOff x="-24292" y="812666"/>
            <a:chExt cx="4398190" cy="3143085"/>
          </a:xfrm>
        </p:grpSpPr>
        <p:pic>
          <p:nvPicPr>
            <p:cNvPr id="29" name="Picture 2">
              <a:extLst>
                <a:ext uri="{FF2B5EF4-FFF2-40B4-BE49-F238E27FC236}">
                  <a16:creationId xmlns:a16="http://schemas.microsoft.com/office/drawing/2014/main" id="{448250A1-EAEA-4799-6F77-0FD1912C3E48}"/>
                </a:ext>
              </a:extLst>
            </p:cNvPr>
            <p:cNvPicPr>
              <a:picLocks noChangeAspect="1" noChangeArrowheads="1"/>
            </p:cNvPicPr>
            <p:nvPr/>
          </p:nvPicPr>
          <p:blipFill rotWithShape="1">
            <a:blip r:embed="rId4" cstate="print"/>
            <a:srcRect l="46663" t="74335" r="37238"/>
            <a:stretch/>
          </p:blipFill>
          <p:spPr bwMode="auto">
            <a:xfrm flipH="1">
              <a:off x="2785710" y="3080341"/>
              <a:ext cx="971550" cy="875410"/>
            </a:xfrm>
            <a:prstGeom prst="rect">
              <a:avLst/>
            </a:prstGeom>
            <a:noFill/>
            <a:ln w="9525">
              <a:noFill/>
              <a:miter lim="800000"/>
              <a:headEnd/>
              <a:tailEnd/>
            </a:ln>
          </p:spPr>
        </p:pic>
        <p:sp>
          <p:nvSpPr>
            <p:cNvPr id="30" name="テキスト ボックス 29">
              <a:extLst>
                <a:ext uri="{FF2B5EF4-FFF2-40B4-BE49-F238E27FC236}">
                  <a16:creationId xmlns:a16="http://schemas.microsoft.com/office/drawing/2014/main" id="{75CC60E3-BF85-33DA-08BB-9C56FEB86C6C}"/>
                </a:ext>
              </a:extLst>
            </p:cNvPr>
            <p:cNvSpPr txBox="1"/>
            <p:nvPr/>
          </p:nvSpPr>
          <p:spPr>
            <a:xfrm>
              <a:off x="110550" y="3158407"/>
              <a:ext cx="2066054" cy="557204"/>
            </a:xfrm>
            <a:prstGeom prst="rect">
              <a:avLst/>
            </a:prstGeom>
            <a:solidFill>
              <a:schemeClr val="bg1"/>
            </a:solidFill>
          </p:spPr>
          <p:txBody>
            <a:bodyPr wrap="square" rtlCol="0">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Crushing</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&amp; Separation using </a:t>
              </a:r>
              <a:r>
                <a:rPr kumimoji="1" lang="en-US" altLang="ja-JP" sz="14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equipments</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1" name="テキスト ボックス 30">
              <a:extLst>
                <a:ext uri="{FF2B5EF4-FFF2-40B4-BE49-F238E27FC236}">
                  <a16:creationId xmlns:a16="http://schemas.microsoft.com/office/drawing/2014/main" id="{7126A604-5DDC-2301-87CC-6E42C952500A}"/>
                </a:ext>
              </a:extLst>
            </p:cNvPr>
            <p:cNvSpPr txBox="1"/>
            <p:nvPr/>
          </p:nvSpPr>
          <p:spPr>
            <a:xfrm>
              <a:off x="2588688" y="3609933"/>
              <a:ext cx="1608271" cy="312843"/>
            </a:xfrm>
            <a:prstGeom prst="rect">
              <a:avLst/>
            </a:prstGeom>
            <a:solidFill>
              <a:schemeClr val="bg1"/>
            </a:solidFill>
          </p:spPr>
          <p:txBody>
            <a:bodyPr wrap="square" rtlCol="0">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Waste fraction</a:t>
              </a:r>
            </a:p>
          </p:txBody>
        </p:sp>
        <p:sp>
          <p:nvSpPr>
            <p:cNvPr id="32" name="テキスト ボックス 31">
              <a:extLst>
                <a:ext uri="{FF2B5EF4-FFF2-40B4-BE49-F238E27FC236}">
                  <a16:creationId xmlns:a16="http://schemas.microsoft.com/office/drawing/2014/main" id="{E481FC59-5030-1CBA-18CD-05645475472C}"/>
                </a:ext>
              </a:extLst>
            </p:cNvPr>
            <p:cNvSpPr txBox="1"/>
            <p:nvPr/>
          </p:nvSpPr>
          <p:spPr>
            <a:xfrm>
              <a:off x="2545911" y="1546947"/>
              <a:ext cx="1674453" cy="309380"/>
            </a:xfrm>
            <a:prstGeom prst="rect">
              <a:avLst/>
            </a:prstGeom>
            <a:solidFill>
              <a:schemeClr val="bg1"/>
            </a:solidFill>
          </p:spPr>
          <p:txBody>
            <a:bodyPr wrap="square" rtlCol="0">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Use</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in</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embankment</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33" name="Picture 2">
              <a:extLst>
                <a:ext uri="{FF2B5EF4-FFF2-40B4-BE49-F238E27FC236}">
                  <a16:creationId xmlns:a16="http://schemas.microsoft.com/office/drawing/2014/main" id="{55819E95-EDB0-98A2-07E8-9E9F92966260}"/>
                </a:ext>
              </a:extLst>
            </p:cNvPr>
            <p:cNvPicPr>
              <a:picLocks noChangeAspect="1" noChangeArrowheads="1"/>
            </p:cNvPicPr>
            <p:nvPr/>
          </p:nvPicPr>
          <p:blipFill rotWithShape="1">
            <a:blip r:embed="rId4" cstate="print"/>
            <a:srcRect l="59615" b="64320"/>
            <a:stretch/>
          </p:blipFill>
          <p:spPr bwMode="auto">
            <a:xfrm flipH="1">
              <a:off x="-24292" y="812666"/>
              <a:ext cx="2279929" cy="1138484"/>
            </a:xfrm>
            <a:prstGeom prst="rect">
              <a:avLst/>
            </a:prstGeom>
            <a:noFill/>
            <a:ln w="9525">
              <a:noFill/>
              <a:miter lim="800000"/>
              <a:headEnd/>
              <a:tailEnd/>
            </a:ln>
          </p:spPr>
        </p:pic>
        <p:pic>
          <p:nvPicPr>
            <p:cNvPr id="34" name="Picture 2">
              <a:extLst>
                <a:ext uri="{FF2B5EF4-FFF2-40B4-BE49-F238E27FC236}">
                  <a16:creationId xmlns:a16="http://schemas.microsoft.com/office/drawing/2014/main" id="{49EA50CE-DF31-E0F5-161D-366D84FBEA6C}"/>
                </a:ext>
              </a:extLst>
            </p:cNvPr>
            <p:cNvPicPr>
              <a:picLocks noChangeAspect="1" noChangeArrowheads="1"/>
            </p:cNvPicPr>
            <p:nvPr/>
          </p:nvPicPr>
          <p:blipFill rotWithShape="1">
            <a:blip r:embed="rId4" cstate="print"/>
            <a:srcRect l="66234" t="52001" r="7723" b="27124"/>
            <a:stretch/>
          </p:blipFill>
          <p:spPr bwMode="auto">
            <a:xfrm flipH="1">
              <a:off x="113392" y="2518778"/>
              <a:ext cx="1571625" cy="712032"/>
            </a:xfrm>
            <a:prstGeom prst="rect">
              <a:avLst/>
            </a:prstGeom>
            <a:noFill/>
            <a:ln w="9525">
              <a:noFill/>
              <a:miter lim="800000"/>
              <a:headEnd/>
              <a:tailEnd/>
            </a:ln>
          </p:spPr>
        </p:pic>
        <p:pic>
          <p:nvPicPr>
            <p:cNvPr id="35" name="Picture 2">
              <a:extLst>
                <a:ext uri="{FF2B5EF4-FFF2-40B4-BE49-F238E27FC236}">
                  <a16:creationId xmlns:a16="http://schemas.microsoft.com/office/drawing/2014/main" id="{52D94840-E79E-FF56-7A9B-5AF3B043D25D}"/>
                </a:ext>
              </a:extLst>
            </p:cNvPr>
            <p:cNvPicPr>
              <a:picLocks noChangeAspect="1" noChangeArrowheads="1"/>
            </p:cNvPicPr>
            <p:nvPr/>
          </p:nvPicPr>
          <p:blipFill rotWithShape="1">
            <a:blip r:embed="rId4" cstate="print"/>
            <a:srcRect l="39639" t="41653" r="39892" b="29572"/>
            <a:stretch/>
          </p:blipFill>
          <p:spPr bwMode="auto">
            <a:xfrm flipH="1">
              <a:off x="2765513" y="2173687"/>
              <a:ext cx="1235248" cy="981482"/>
            </a:xfrm>
            <a:prstGeom prst="rect">
              <a:avLst/>
            </a:prstGeom>
            <a:noFill/>
            <a:ln w="9525">
              <a:noFill/>
              <a:miter lim="800000"/>
              <a:headEnd/>
              <a:tailEnd/>
            </a:ln>
          </p:spPr>
        </p:pic>
        <p:sp>
          <p:nvSpPr>
            <p:cNvPr id="36" name="テキスト ボックス 35">
              <a:extLst>
                <a:ext uri="{FF2B5EF4-FFF2-40B4-BE49-F238E27FC236}">
                  <a16:creationId xmlns:a16="http://schemas.microsoft.com/office/drawing/2014/main" id="{7DE9CCF3-CD05-08D0-F7FA-0FDECC59A3DF}"/>
                </a:ext>
              </a:extLst>
            </p:cNvPr>
            <p:cNvSpPr txBox="1"/>
            <p:nvPr/>
          </p:nvSpPr>
          <p:spPr>
            <a:xfrm>
              <a:off x="2977826" y="2364282"/>
              <a:ext cx="684719" cy="512320"/>
            </a:xfrm>
            <a:prstGeom prst="rect">
              <a:avLst/>
            </a:prstGeom>
            <a:solidFill>
              <a:srgbClr val="FFCC66"/>
            </a:solidFill>
          </p:spPr>
          <p:txBody>
            <a:bodyPr wrap="square" rtlCol="0">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CC"/>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CC"/>
                </a:solidFill>
                <a:effectLst/>
                <a:uLnTx/>
                <a:uFillTx/>
                <a:latin typeface="Calibri"/>
                <a:ea typeface="ＭＳ Ｐゴシック" panose="020B0600070205080204" pitchFamily="50" charset="-128"/>
                <a:cs typeface="+mn-cs"/>
              </a:endParaRPr>
            </a:p>
          </p:txBody>
        </p:sp>
        <p:pic>
          <p:nvPicPr>
            <p:cNvPr id="37" name="Picture 2">
              <a:extLst>
                <a:ext uri="{FF2B5EF4-FFF2-40B4-BE49-F238E27FC236}">
                  <a16:creationId xmlns:a16="http://schemas.microsoft.com/office/drawing/2014/main" id="{C04E7DEC-002A-B9CD-440A-023273489074}"/>
                </a:ext>
              </a:extLst>
            </p:cNvPr>
            <p:cNvPicPr>
              <a:picLocks noChangeAspect="1" noChangeArrowheads="1"/>
            </p:cNvPicPr>
            <p:nvPr/>
          </p:nvPicPr>
          <p:blipFill rotWithShape="1">
            <a:blip r:embed="rId4" cstate="print"/>
            <a:srcRect t="61217" r="70082" b="16197"/>
            <a:stretch/>
          </p:blipFill>
          <p:spPr bwMode="auto">
            <a:xfrm flipH="1">
              <a:off x="2568409" y="835582"/>
              <a:ext cx="1805489" cy="770350"/>
            </a:xfrm>
            <a:prstGeom prst="rect">
              <a:avLst/>
            </a:prstGeom>
            <a:noFill/>
            <a:ln w="9525">
              <a:noFill/>
              <a:miter lim="800000"/>
              <a:headEnd/>
              <a:tailEnd/>
            </a:ln>
          </p:spPr>
        </p:pic>
        <p:sp>
          <p:nvSpPr>
            <p:cNvPr id="38" name="正方形/長方形 37">
              <a:extLst>
                <a:ext uri="{FF2B5EF4-FFF2-40B4-BE49-F238E27FC236}">
                  <a16:creationId xmlns:a16="http://schemas.microsoft.com/office/drawing/2014/main" id="{573399B9-8EE9-C2F0-E676-CF85DA4846E2}"/>
                </a:ext>
              </a:extLst>
            </p:cNvPr>
            <p:cNvSpPr/>
            <p:nvPr/>
          </p:nvSpPr>
          <p:spPr>
            <a:xfrm>
              <a:off x="278745" y="833961"/>
              <a:ext cx="989901" cy="333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9" name="正方形/長方形 38">
              <a:extLst>
                <a:ext uri="{FF2B5EF4-FFF2-40B4-BE49-F238E27FC236}">
                  <a16:creationId xmlns:a16="http://schemas.microsoft.com/office/drawing/2014/main" id="{31F212FF-2F87-4DA0-7680-6952D497156A}"/>
                </a:ext>
              </a:extLst>
            </p:cNvPr>
            <p:cNvSpPr/>
            <p:nvPr/>
          </p:nvSpPr>
          <p:spPr>
            <a:xfrm>
              <a:off x="1401201" y="986361"/>
              <a:ext cx="989901" cy="333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40" name="直線矢印コネクタ 39">
              <a:extLst>
                <a:ext uri="{FF2B5EF4-FFF2-40B4-BE49-F238E27FC236}">
                  <a16:creationId xmlns:a16="http://schemas.microsoft.com/office/drawing/2014/main" id="{39456D6A-8748-0C38-0676-3CAC86FA33D1}"/>
                </a:ext>
              </a:extLst>
            </p:cNvPr>
            <p:cNvCxnSpPr>
              <a:cxnSpLocks/>
            </p:cNvCxnSpPr>
            <p:nvPr/>
          </p:nvCxnSpPr>
          <p:spPr>
            <a:xfrm>
              <a:off x="1184856" y="2011859"/>
              <a:ext cx="0" cy="47478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9BDCD6B9-9A65-453D-8C90-23C10BE181A9}"/>
                </a:ext>
              </a:extLst>
            </p:cNvPr>
            <p:cNvCxnSpPr>
              <a:cxnSpLocks/>
            </p:cNvCxnSpPr>
            <p:nvPr/>
          </p:nvCxnSpPr>
          <p:spPr>
            <a:xfrm flipV="1">
              <a:off x="3305316" y="1893039"/>
              <a:ext cx="0" cy="35621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B941950F-4263-0772-580E-652B78C4E95C}"/>
                </a:ext>
              </a:extLst>
            </p:cNvPr>
            <p:cNvCxnSpPr>
              <a:cxnSpLocks/>
            </p:cNvCxnSpPr>
            <p:nvPr/>
          </p:nvCxnSpPr>
          <p:spPr>
            <a:xfrm>
              <a:off x="2142545" y="3113946"/>
              <a:ext cx="485632" cy="39084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92BE7E67-C3D9-877F-6F00-712ADC1D8FF4}"/>
                </a:ext>
              </a:extLst>
            </p:cNvPr>
            <p:cNvCxnSpPr>
              <a:cxnSpLocks/>
            </p:cNvCxnSpPr>
            <p:nvPr/>
          </p:nvCxnSpPr>
          <p:spPr>
            <a:xfrm flipV="1">
              <a:off x="2174218" y="2834019"/>
              <a:ext cx="494950" cy="30865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4B7B2561-D4D9-4FB0-D0A2-850B6B957A7C}"/>
                </a:ext>
              </a:extLst>
            </p:cNvPr>
            <p:cNvSpPr txBox="1"/>
            <p:nvPr/>
          </p:nvSpPr>
          <p:spPr>
            <a:xfrm>
              <a:off x="434319" y="857652"/>
              <a:ext cx="1634871" cy="312843"/>
            </a:xfrm>
            <a:prstGeom prst="rect">
              <a:avLst/>
            </a:prstGeom>
            <a:noFill/>
          </p:spPr>
          <p:txBody>
            <a:bodyPr wrap="square" rtlCol="0">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Waste-soil mixtures</a:t>
              </a:r>
            </a:p>
          </p:txBody>
        </p:sp>
        <p:sp>
          <p:nvSpPr>
            <p:cNvPr id="45" name="テキスト ボックス 44">
              <a:extLst>
                <a:ext uri="{FF2B5EF4-FFF2-40B4-BE49-F238E27FC236}">
                  <a16:creationId xmlns:a16="http://schemas.microsoft.com/office/drawing/2014/main" id="{C68349C2-FDA5-B66E-4687-42A388CA704F}"/>
                </a:ext>
              </a:extLst>
            </p:cNvPr>
            <p:cNvSpPr txBox="1"/>
            <p:nvPr/>
          </p:nvSpPr>
          <p:spPr>
            <a:xfrm>
              <a:off x="3046807" y="2330480"/>
              <a:ext cx="1300767" cy="557204"/>
            </a:xfrm>
            <a:prstGeom prst="rect">
              <a:avLst/>
            </a:prstGeom>
            <a:noFill/>
          </p:spPr>
          <p:txBody>
            <a:bodyPr wrap="square">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800" b="0" i="1" u="none" strike="noStrike" kern="1200" cap="none" spc="0" normalizeH="0" baseline="0" noProof="0" dirty="0">
                  <a:ln>
                    <a:noFill/>
                  </a:ln>
                  <a:solidFill>
                    <a:srgbClr val="0000CC"/>
                  </a:solidFill>
                  <a:effectLst/>
                  <a:uLnTx/>
                  <a:uFillTx/>
                  <a:latin typeface="Calibri"/>
                  <a:ea typeface="ＭＳ Ｐゴシック" panose="020B0600070205080204" pitchFamily="50" charset="-128"/>
                  <a:cs typeface="+mn-cs"/>
                </a:rPr>
                <a:t>Recovered</a:t>
              </a:r>
              <a:r>
                <a:rPr kumimoji="1" lang="en-US" altLang="ja-JP" sz="1800" b="0" i="0" u="none" strike="noStrike" kern="1200" cap="none" spc="0" normalizeH="0" baseline="0" noProof="0" dirty="0">
                  <a:ln>
                    <a:noFill/>
                  </a:ln>
                  <a:solidFill>
                    <a:srgbClr val="0000CC"/>
                  </a:solidFill>
                  <a:effectLst/>
                  <a:uLnTx/>
                  <a:uFillTx/>
                  <a:latin typeface="Calibri"/>
                  <a:ea typeface="ＭＳ Ｐゴシック" panose="020B0600070205080204" pitchFamily="50" charset="-128"/>
                  <a:cs typeface="+mn-cs"/>
                </a:rPr>
                <a:t> </a:t>
              </a:r>
              <a:r>
                <a:rPr kumimoji="1" lang="en-US" altLang="ja-JP" sz="1800" b="0" i="1" u="none" strike="noStrike" kern="1200" cap="none" spc="0" normalizeH="0" baseline="0" noProof="0" dirty="0">
                  <a:ln>
                    <a:noFill/>
                  </a:ln>
                  <a:solidFill>
                    <a:srgbClr val="0000CC"/>
                  </a:solidFill>
                  <a:effectLst/>
                  <a:uLnTx/>
                  <a:uFillTx/>
                  <a:latin typeface="Calibri"/>
                  <a:ea typeface="ＭＳ Ｐゴシック" panose="020B0600070205080204" pitchFamily="50" charset="-128"/>
                  <a:cs typeface="+mn-cs"/>
                </a:rPr>
                <a:t>Soils</a:t>
              </a:r>
              <a:endParaRPr kumimoji="1" lang="en-US" altLang="ja-JP" sz="2800" b="0" i="1" u="none" strike="noStrike" kern="1200" cap="none" spc="0" normalizeH="0" baseline="0" noProof="0" dirty="0">
                <a:ln>
                  <a:noFill/>
                </a:ln>
                <a:solidFill>
                  <a:srgbClr val="0000CC"/>
                </a:solidFill>
                <a:effectLst/>
                <a:uLnTx/>
                <a:uFillTx/>
                <a:latin typeface="Calibri"/>
                <a:ea typeface="ＭＳ Ｐゴシック" panose="020B0600070205080204" pitchFamily="50" charset="-128"/>
                <a:cs typeface="+mn-cs"/>
              </a:endParaRPr>
            </a:p>
          </p:txBody>
        </p:sp>
        <p:sp>
          <p:nvSpPr>
            <p:cNvPr id="46" name="正方形/長方形 45">
              <a:extLst>
                <a:ext uri="{FF2B5EF4-FFF2-40B4-BE49-F238E27FC236}">
                  <a16:creationId xmlns:a16="http://schemas.microsoft.com/office/drawing/2014/main" id="{8093A3B9-63F6-5698-158F-C24F78E76FAA}"/>
                </a:ext>
              </a:extLst>
            </p:cNvPr>
            <p:cNvSpPr/>
            <p:nvPr/>
          </p:nvSpPr>
          <p:spPr>
            <a:xfrm>
              <a:off x="2698746" y="3090348"/>
              <a:ext cx="485633" cy="333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pic>
        <p:nvPicPr>
          <p:cNvPr id="3" name="図 2">
            <a:extLst>
              <a:ext uri="{FF2B5EF4-FFF2-40B4-BE49-F238E27FC236}">
                <a16:creationId xmlns:a16="http://schemas.microsoft.com/office/drawing/2014/main" id="{01941D30-43D9-C04B-98A5-C95F9E6EEC34}"/>
              </a:ext>
            </a:extLst>
          </p:cNvPr>
          <p:cNvPicPr>
            <a:picLocks noChangeAspect="1"/>
          </p:cNvPicPr>
          <p:nvPr/>
        </p:nvPicPr>
        <p:blipFill>
          <a:blip r:embed="rId5"/>
          <a:stretch>
            <a:fillRect/>
          </a:stretch>
        </p:blipFill>
        <p:spPr>
          <a:xfrm>
            <a:off x="4693813" y="3085951"/>
            <a:ext cx="4078926" cy="2471441"/>
          </a:xfrm>
          <a:prstGeom prst="rect">
            <a:avLst/>
          </a:prstGeom>
        </p:spPr>
      </p:pic>
      <p:sp>
        <p:nvSpPr>
          <p:cNvPr id="8" name="テキスト ボックス 7">
            <a:extLst>
              <a:ext uri="{FF2B5EF4-FFF2-40B4-BE49-F238E27FC236}">
                <a16:creationId xmlns:a16="http://schemas.microsoft.com/office/drawing/2014/main" id="{5A5EEB69-E0DF-0222-972D-34C5CF85150A}"/>
              </a:ext>
            </a:extLst>
          </p:cNvPr>
          <p:cNvSpPr txBox="1"/>
          <p:nvPr/>
        </p:nvSpPr>
        <p:spPr>
          <a:xfrm>
            <a:off x="4754888" y="5573233"/>
            <a:ext cx="4095469" cy="1200329"/>
          </a:xfrm>
          <a:prstGeom prst="rect">
            <a:avLst/>
          </a:prstGeom>
          <a:noFill/>
        </p:spPr>
        <p:txBody>
          <a:bodyPr wrap="square">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Excavated cross section of test embankment of recovered soils – Black color portion of anaerobic condition possibly due to the waste wood fraction remained in the recovered soil (courtesy of Dr. K. Endo)</a:t>
            </a:r>
          </a:p>
        </p:txBody>
      </p:sp>
    </p:spTree>
    <p:extLst>
      <p:ext uri="{BB962C8B-B14F-4D97-AF65-F5344CB8AC3E}">
        <p14:creationId xmlns:p14="http://schemas.microsoft.com/office/powerpoint/2010/main" val="39432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TotalTime>
  <Words>176</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游ゴシック</vt:lpstr>
      <vt:lpstr>Arial</vt:lpstr>
      <vt:lpstr>Calibri</vt:lpstr>
      <vt:lpstr>1_Office テーマ</vt:lpstr>
      <vt:lpstr>Recovered soils from disaster debris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Recovered soils from disaster debris</dc:title>
  <dc:creator>勝見　武</dc:creator>
  <cp:lastModifiedBy>勝見　武</cp:lastModifiedBy>
  <cp:revision>1</cp:revision>
  <dcterms:created xsi:type="dcterms:W3CDTF">2023-05-11T05:23:09Z</dcterms:created>
  <dcterms:modified xsi:type="dcterms:W3CDTF">2023-05-11T05:27:34Z</dcterms:modified>
</cp:coreProperties>
</file>