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2" d="100"/>
          <a:sy n="102" d="100"/>
        </p:scale>
        <p:origin x="14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bas El-Zein" userId="d930dadc-381f-4aa9-a662-d4de79802932" providerId="ADAL" clId="{84FE4854-C318-40D6-B4A9-D0EB9F7333F5}"/>
    <pc:docChg chg="delSld modSld">
      <pc:chgData name="Abbas El-Zein" userId="d930dadc-381f-4aa9-a662-d4de79802932" providerId="ADAL" clId="{84FE4854-C318-40D6-B4A9-D0EB9F7333F5}" dt="2023-06-06T20:20:04.857" v="2" actId="1076"/>
      <pc:docMkLst>
        <pc:docMk/>
      </pc:docMkLst>
      <pc:sldChg chg="del">
        <pc:chgData name="Abbas El-Zein" userId="d930dadc-381f-4aa9-a662-d4de79802932" providerId="ADAL" clId="{84FE4854-C318-40D6-B4A9-D0EB9F7333F5}" dt="2023-06-06T20:19:52.890" v="0" actId="47"/>
        <pc:sldMkLst>
          <pc:docMk/>
          <pc:sldMk cId="454677660" sldId="256"/>
        </pc:sldMkLst>
      </pc:sldChg>
      <pc:sldChg chg="modSp mod">
        <pc:chgData name="Abbas El-Zein" userId="d930dadc-381f-4aa9-a662-d4de79802932" providerId="ADAL" clId="{84FE4854-C318-40D6-B4A9-D0EB9F7333F5}" dt="2023-06-06T20:20:04.857" v="2" actId="1076"/>
        <pc:sldMkLst>
          <pc:docMk/>
          <pc:sldMk cId="1114071901" sldId="257"/>
        </pc:sldMkLst>
        <pc:graphicFrameChg chg="mod">
          <ac:chgData name="Abbas El-Zein" userId="d930dadc-381f-4aa9-a662-d4de79802932" providerId="ADAL" clId="{84FE4854-C318-40D6-B4A9-D0EB9F7333F5}" dt="2023-06-06T20:20:04.857" v="2" actId="1076"/>
          <ac:graphicFrameMkLst>
            <pc:docMk/>
            <pc:sldMk cId="1114071901" sldId="257"/>
            <ac:graphicFrameMk id="6" creationId="{A968D5CB-E62B-C2F8-A587-9CD65EE28487}"/>
          </ac:graphicFrameMkLst>
        </pc:graphicFrameChg>
      </pc:sldChg>
      <pc:sldChg chg="del">
        <pc:chgData name="Abbas El-Zein" userId="d930dadc-381f-4aa9-a662-d4de79802932" providerId="ADAL" clId="{84FE4854-C318-40D6-B4A9-D0EB9F7333F5}" dt="2023-06-06T20:19:54.003" v="1" actId="47"/>
        <pc:sldMkLst>
          <pc:docMk/>
          <pc:sldMk cId="1223859367" sldId="258"/>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74D4A-69AE-2A44-3439-0BA05459F7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4B37A880-DEC4-D1C6-B869-C65829D033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6F985305-F36F-7B7E-28B4-9F49D0258F7F}"/>
              </a:ext>
            </a:extLst>
          </p:cNvPr>
          <p:cNvSpPr>
            <a:spLocks noGrp="1"/>
          </p:cNvSpPr>
          <p:nvPr>
            <p:ph type="dt" sz="half" idx="10"/>
          </p:nvPr>
        </p:nvSpPr>
        <p:spPr/>
        <p:txBody>
          <a:bodyPr/>
          <a:lstStyle/>
          <a:p>
            <a:fld id="{9032ACD5-3048-4BEC-B05B-CE2D4FFEB617}" type="datetimeFigureOut">
              <a:rPr lang="en-AU" smtClean="0"/>
              <a:t>7/06/2023</a:t>
            </a:fld>
            <a:endParaRPr lang="en-AU"/>
          </a:p>
        </p:txBody>
      </p:sp>
      <p:sp>
        <p:nvSpPr>
          <p:cNvPr id="5" name="Footer Placeholder 4">
            <a:extLst>
              <a:ext uri="{FF2B5EF4-FFF2-40B4-BE49-F238E27FC236}">
                <a16:creationId xmlns:a16="http://schemas.microsoft.com/office/drawing/2014/main" id="{9178898F-60F8-235B-AD40-F5C79405863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90C110D-0AC0-79DB-D967-4691585A6B63}"/>
              </a:ext>
            </a:extLst>
          </p:cNvPr>
          <p:cNvSpPr>
            <a:spLocks noGrp="1"/>
          </p:cNvSpPr>
          <p:nvPr>
            <p:ph type="sldNum" sz="quarter" idx="12"/>
          </p:nvPr>
        </p:nvSpPr>
        <p:spPr/>
        <p:txBody>
          <a:bodyPr/>
          <a:lstStyle/>
          <a:p>
            <a:fld id="{EA40833A-384B-471A-8DC9-55C0CC2A2511}" type="slidenum">
              <a:rPr lang="en-AU" smtClean="0"/>
              <a:t>‹#›</a:t>
            </a:fld>
            <a:endParaRPr lang="en-AU"/>
          </a:p>
        </p:txBody>
      </p:sp>
    </p:spTree>
    <p:extLst>
      <p:ext uri="{BB962C8B-B14F-4D97-AF65-F5344CB8AC3E}">
        <p14:creationId xmlns:p14="http://schemas.microsoft.com/office/powerpoint/2010/main" val="2918672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33191-5C68-F139-1983-E88EF97CEBE9}"/>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12C474F4-4AB1-FF69-12A5-45013233CC4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9EBCD99B-E0D9-1AE8-AB16-3E731FCD280E}"/>
              </a:ext>
            </a:extLst>
          </p:cNvPr>
          <p:cNvSpPr>
            <a:spLocks noGrp="1"/>
          </p:cNvSpPr>
          <p:nvPr>
            <p:ph type="dt" sz="half" idx="10"/>
          </p:nvPr>
        </p:nvSpPr>
        <p:spPr/>
        <p:txBody>
          <a:bodyPr/>
          <a:lstStyle/>
          <a:p>
            <a:fld id="{9032ACD5-3048-4BEC-B05B-CE2D4FFEB617}" type="datetimeFigureOut">
              <a:rPr lang="en-AU" smtClean="0"/>
              <a:t>7/06/2023</a:t>
            </a:fld>
            <a:endParaRPr lang="en-AU"/>
          </a:p>
        </p:txBody>
      </p:sp>
      <p:sp>
        <p:nvSpPr>
          <p:cNvPr id="5" name="Footer Placeholder 4">
            <a:extLst>
              <a:ext uri="{FF2B5EF4-FFF2-40B4-BE49-F238E27FC236}">
                <a16:creationId xmlns:a16="http://schemas.microsoft.com/office/drawing/2014/main" id="{C7BD2229-3467-0BFB-DD9C-D5B2926E2B1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6F521B4C-23AE-FE12-39FA-D5315AF4095A}"/>
              </a:ext>
            </a:extLst>
          </p:cNvPr>
          <p:cNvSpPr>
            <a:spLocks noGrp="1"/>
          </p:cNvSpPr>
          <p:nvPr>
            <p:ph type="sldNum" sz="quarter" idx="12"/>
          </p:nvPr>
        </p:nvSpPr>
        <p:spPr/>
        <p:txBody>
          <a:bodyPr/>
          <a:lstStyle/>
          <a:p>
            <a:fld id="{EA40833A-384B-471A-8DC9-55C0CC2A2511}" type="slidenum">
              <a:rPr lang="en-AU" smtClean="0"/>
              <a:t>‹#›</a:t>
            </a:fld>
            <a:endParaRPr lang="en-AU"/>
          </a:p>
        </p:txBody>
      </p:sp>
    </p:spTree>
    <p:extLst>
      <p:ext uri="{BB962C8B-B14F-4D97-AF65-F5344CB8AC3E}">
        <p14:creationId xmlns:p14="http://schemas.microsoft.com/office/powerpoint/2010/main" val="2285917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7B1AD2-6B0F-6D33-D85F-C5A4834D958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E0981BF1-6CC7-5D1A-6762-15882B35B8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8A7B8F74-F6A9-4BF1-0622-FC5475197F8D}"/>
              </a:ext>
            </a:extLst>
          </p:cNvPr>
          <p:cNvSpPr>
            <a:spLocks noGrp="1"/>
          </p:cNvSpPr>
          <p:nvPr>
            <p:ph type="dt" sz="half" idx="10"/>
          </p:nvPr>
        </p:nvSpPr>
        <p:spPr/>
        <p:txBody>
          <a:bodyPr/>
          <a:lstStyle/>
          <a:p>
            <a:fld id="{9032ACD5-3048-4BEC-B05B-CE2D4FFEB617}" type="datetimeFigureOut">
              <a:rPr lang="en-AU" smtClean="0"/>
              <a:t>7/06/2023</a:t>
            </a:fld>
            <a:endParaRPr lang="en-AU"/>
          </a:p>
        </p:txBody>
      </p:sp>
      <p:sp>
        <p:nvSpPr>
          <p:cNvPr id="5" name="Footer Placeholder 4">
            <a:extLst>
              <a:ext uri="{FF2B5EF4-FFF2-40B4-BE49-F238E27FC236}">
                <a16:creationId xmlns:a16="http://schemas.microsoft.com/office/drawing/2014/main" id="{4FC06B82-CFCD-25B8-E48B-3D906998BCD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E8C9224-5BE8-F962-BA0B-67BCEA826B71}"/>
              </a:ext>
            </a:extLst>
          </p:cNvPr>
          <p:cNvSpPr>
            <a:spLocks noGrp="1"/>
          </p:cNvSpPr>
          <p:nvPr>
            <p:ph type="sldNum" sz="quarter" idx="12"/>
          </p:nvPr>
        </p:nvSpPr>
        <p:spPr/>
        <p:txBody>
          <a:bodyPr/>
          <a:lstStyle/>
          <a:p>
            <a:fld id="{EA40833A-384B-471A-8DC9-55C0CC2A2511}" type="slidenum">
              <a:rPr lang="en-AU" smtClean="0"/>
              <a:t>‹#›</a:t>
            </a:fld>
            <a:endParaRPr lang="en-AU"/>
          </a:p>
        </p:txBody>
      </p:sp>
    </p:spTree>
    <p:extLst>
      <p:ext uri="{BB962C8B-B14F-4D97-AF65-F5344CB8AC3E}">
        <p14:creationId xmlns:p14="http://schemas.microsoft.com/office/powerpoint/2010/main" val="3203874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E20D9-199E-9F1D-1EEF-3E5C9FFFF583}"/>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6D3170D2-041A-5852-D1D3-335A3A10DB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80FF085C-D1E6-80C7-DE2B-00680983FFA4}"/>
              </a:ext>
            </a:extLst>
          </p:cNvPr>
          <p:cNvSpPr>
            <a:spLocks noGrp="1"/>
          </p:cNvSpPr>
          <p:nvPr>
            <p:ph type="dt" sz="half" idx="10"/>
          </p:nvPr>
        </p:nvSpPr>
        <p:spPr/>
        <p:txBody>
          <a:bodyPr/>
          <a:lstStyle/>
          <a:p>
            <a:fld id="{9032ACD5-3048-4BEC-B05B-CE2D4FFEB617}" type="datetimeFigureOut">
              <a:rPr lang="en-AU" smtClean="0"/>
              <a:t>7/06/2023</a:t>
            </a:fld>
            <a:endParaRPr lang="en-AU"/>
          </a:p>
        </p:txBody>
      </p:sp>
      <p:sp>
        <p:nvSpPr>
          <p:cNvPr id="5" name="Footer Placeholder 4">
            <a:extLst>
              <a:ext uri="{FF2B5EF4-FFF2-40B4-BE49-F238E27FC236}">
                <a16:creationId xmlns:a16="http://schemas.microsoft.com/office/drawing/2014/main" id="{7A84D45A-D710-34D6-2F3E-8EE9B53FFA8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F8F3404-DB7D-3B06-2127-C0FDA66ECCAD}"/>
              </a:ext>
            </a:extLst>
          </p:cNvPr>
          <p:cNvSpPr>
            <a:spLocks noGrp="1"/>
          </p:cNvSpPr>
          <p:nvPr>
            <p:ph type="sldNum" sz="quarter" idx="12"/>
          </p:nvPr>
        </p:nvSpPr>
        <p:spPr/>
        <p:txBody>
          <a:bodyPr/>
          <a:lstStyle/>
          <a:p>
            <a:fld id="{EA40833A-384B-471A-8DC9-55C0CC2A2511}" type="slidenum">
              <a:rPr lang="en-AU" smtClean="0"/>
              <a:t>‹#›</a:t>
            </a:fld>
            <a:endParaRPr lang="en-AU"/>
          </a:p>
        </p:txBody>
      </p:sp>
    </p:spTree>
    <p:extLst>
      <p:ext uri="{BB962C8B-B14F-4D97-AF65-F5344CB8AC3E}">
        <p14:creationId xmlns:p14="http://schemas.microsoft.com/office/powerpoint/2010/main" val="512419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89083-41C9-A145-3A70-469CB8AF9B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38064D9D-38FA-CF1D-5F62-F0B5DCA5B94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311653-4C25-7290-6FE3-E77395D90D93}"/>
              </a:ext>
            </a:extLst>
          </p:cNvPr>
          <p:cNvSpPr>
            <a:spLocks noGrp="1"/>
          </p:cNvSpPr>
          <p:nvPr>
            <p:ph type="dt" sz="half" idx="10"/>
          </p:nvPr>
        </p:nvSpPr>
        <p:spPr/>
        <p:txBody>
          <a:bodyPr/>
          <a:lstStyle/>
          <a:p>
            <a:fld id="{9032ACD5-3048-4BEC-B05B-CE2D4FFEB617}" type="datetimeFigureOut">
              <a:rPr lang="en-AU" smtClean="0"/>
              <a:t>7/06/2023</a:t>
            </a:fld>
            <a:endParaRPr lang="en-AU"/>
          </a:p>
        </p:txBody>
      </p:sp>
      <p:sp>
        <p:nvSpPr>
          <p:cNvPr id="5" name="Footer Placeholder 4">
            <a:extLst>
              <a:ext uri="{FF2B5EF4-FFF2-40B4-BE49-F238E27FC236}">
                <a16:creationId xmlns:a16="http://schemas.microsoft.com/office/drawing/2014/main" id="{416E2D49-8776-4818-BCBD-FEBEC9D191B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219296A9-138B-7CC2-E3D2-6D26E333B016}"/>
              </a:ext>
            </a:extLst>
          </p:cNvPr>
          <p:cNvSpPr>
            <a:spLocks noGrp="1"/>
          </p:cNvSpPr>
          <p:nvPr>
            <p:ph type="sldNum" sz="quarter" idx="12"/>
          </p:nvPr>
        </p:nvSpPr>
        <p:spPr/>
        <p:txBody>
          <a:bodyPr/>
          <a:lstStyle/>
          <a:p>
            <a:fld id="{EA40833A-384B-471A-8DC9-55C0CC2A2511}" type="slidenum">
              <a:rPr lang="en-AU" smtClean="0"/>
              <a:t>‹#›</a:t>
            </a:fld>
            <a:endParaRPr lang="en-AU"/>
          </a:p>
        </p:txBody>
      </p:sp>
    </p:spTree>
    <p:extLst>
      <p:ext uri="{BB962C8B-B14F-4D97-AF65-F5344CB8AC3E}">
        <p14:creationId xmlns:p14="http://schemas.microsoft.com/office/powerpoint/2010/main" val="50868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2478A-3905-5478-D4B8-EB9BB6264E7A}"/>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61692BCE-EEAE-BA84-7DD0-3093677FF90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16D33B2D-C945-456B-03B3-645C23CCF91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E8EB6633-6CAA-BA73-515E-AD51A0DC4740}"/>
              </a:ext>
            </a:extLst>
          </p:cNvPr>
          <p:cNvSpPr>
            <a:spLocks noGrp="1"/>
          </p:cNvSpPr>
          <p:nvPr>
            <p:ph type="dt" sz="half" idx="10"/>
          </p:nvPr>
        </p:nvSpPr>
        <p:spPr/>
        <p:txBody>
          <a:bodyPr/>
          <a:lstStyle/>
          <a:p>
            <a:fld id="{9032ACD5-3048-4BEC-B05B-CE2D4FFEB617}" type="datetimeFigureOut">
              <a:rPr lang="en-AU" smtClean="0"/>
              <a:t>7/06/2023</a:t>
            </a:fld>
            <a:endParaRPr lang="en-AU"/>
          </a:p>
        </p:txBody>
      </p:sp>
      <p:sp>
        <p:nvSpPr>
          <p:cNvPr id="6" name="Footer Placeholder 5">
            <a:extLst>
              <a:ext uri="{FF2B5EF4-FFF2-40B4-BE49-F238E27FC236}">
                <a16:creationId xmlns:a16="http://schemas.microsoft.com/office/drawing/2014/main" id="{DC3C8B4A-0AEE-F6B0-AE40-D882ABC7EDD8}"/>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B88068AA-9423-34E8-2D73-493384DF3794}"/>
              </a:ext>
            </a:extLst>
          </p:cNvPr>
          <p:cNvSpPr>
            <a:spLocks noGrp="1"/>
          </p:cNvSpPr>
          <p:nvPr>
            <p:ph type="sldNum" sz="quarter" idx="12"/>
          </p:nvPr>
        </p:nvSpPr>
        <p:spPr/>
        <p:txBody>
          <a:bodyPr/>
          <a:lstStyle/>
          <a:p>
            <a:fld id="{EA40833A-384B-471A-8DC9-55C0CC2A2511}" type="slidenum">
              <a:rPr lang="en-AU" smtClean="0"/>
              <a:t>‹#›</a:t>
            </a:fld>
            <a:endParaRPr lang="en-AU"/>
          </a:p>
        </p:txBody>
      </p:sp>
    </p:spTree>
    <p:extLst>
      <p:ext uri="{BB962C8B-B14F-4D97-AF65-F5344CB8AC3E}">
        <p14:creationId xmlns:p14="http://schemas.microsoft.com/office/powerpoint/2010/main" val="1545926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A700D-0CB2-B646-4DFE-C4ED7210F2C7}"/>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89C0B1BA-6653-CCB5-CB27-D3D037999B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368F37D-113F-A962-9342-2FA994E6363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7A7F5F6F-C019-3503-3E9D-AD57C40B04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B54839-0360-C620-CD96-B60C113028E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D693911D-46CE-9625-3635-105E4AD07C55}"/>
              </a:ext>
            </a:extLst>
          </p:cNvPr>
          <p:cNvSpPr>
            <a:spLocks noGrp="1"/>
          </p:cNvSpPr>
          <p:nvPr>
            <p:ph type="dt" sz="half" idx="10"/>
          </p:nvPr>
        </p:nvSpPr>
        <p:spPr/>
        <p:txBody>
          <a:bodyPr/>
          <a:lstStyle/>
          <a:p>
            <a:fld id="{9032ACD5-3048-4BEC-B05B-CE2D4FFEB617}" type="datetimeFigureOut">
              <a:rPr lang="en-AU" smtClean="0"/>
              <a:t>7/06/2023</a:t>
            </a:fld>
            <a:endParaRPr lang="en-AU"/>
          </a:p>
        </p:txBody>
      </p:sp>
      <p:sp>
        <p:nvSpPr>
          <p:cNvPr id="8" name="Footer Placeholder 7">
            <a:extLst>
              <a:ext uri="{FF2B5EF4-FFF2-40B4-BE49-F238E27FC236}">
                <a16:creationId xmlns:a16="http://schemas.microsoft.com/office/drawing/2014/main" id="{3B26A256-2A29-8344-E076-FAB9AE8D876B}"/>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8AECF58F-DBFD-6280-C7BA-8CF1836942B8}"/>
              </a:ext>
            </a:extLst>
          </p:cNvPr>
          <p:cNvSpPr>
            <a:spLocks noGrp="1"/>
          </p:cNvSpPr>
          <p:nvPr>
            <p:ph type="sldNum" sz="quarter" idx="12"/>
          </p:nvPr>
        </p:nvSpPr>
        <p:spPr/>
        <p:txBody>
          <a:bodyPr/>
          <a:lstStyle/>
          <a:p>
            <a:fld id="{EA40833A-384B-471A-8DC9-55C0CC2A2511}" type="slidenum">
              <a:rPr lang="en-AU" smtClean="0"/>
              <a:t>‹#›</a:t>
            </a:fld>
            <a:endParaRPr lang="en-AU"/>
          </a:p>
        </p:txBody>
      </p:sp>
    </p:spTree>
    <p:extLst>
      <p:ext uri="{BB962C8B-B14F-4D97-AF65-F5344CB8AC3E}">
        <p14:creationId xmlns:p14="http://schemas.microsoft.com/office/powerpoint/2010/main" val="1687766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C95AC-8695-D5D0-E32F-A417EB299185}"/>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65BF582A-D30F-C5EB-1E22-94A027DEF17C}"/>
              </a:ext>
            </a:extLst>
          </p:cNvPr>
          <p:cNvSpPr>
            <a:spLocks noGrp="1"/>
          </p:cNvSpPr>
          <p:nvPr>
            <p:ph type="dt" sz="half" idx="10"/>
          </p:nvPr>
        </p:nvSpPr>
        <p:spPr/>
        <p:txBody>
          <a:bodyPr/>
          <a:lstStyle/>
          <a:p>
            <a:fld id="{9032ACD5-3048-4BEC-B05B-CE2D4FFEB617}" type="datetimeFigureOut">
              <a:rPr lang="en-AU" smtClean="0"/>
              <a:t>7/06/2023</a:t>
            </a:fld>
            <a:endParaRPr lang="en-AU"/>
          </a:p>
        </p:txBody>
      </p:sp>
      <p:sp>
        <p:nvSpPr>
          <p:cNvPr id="4" name="Footer Placeholder 3">
            <a:extLst>
              <a:ext uri="{FF2B5EF4-FFF2-40B4-BE49-F238E27FC236}">
                <a16:creationId xmlns:a16="http://schemas.microsoft.com/office/drawing/2014/main" id="{E95D1117-1001-6D77-5569-68173DEEB49E}"/>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B3D11237-9036-BAF0-C841-0E364E2DCB4C}"/>
              </a:ext>
            </a:extLst>
          </p:cNvPr>
          <p:cNvSpPr>
            <a:spLocks noGrp="1"/>
          </p:cNvSpPr>
          <p:nvPr>
            <p:ph type="sldNum" sz="quarter" idx="12"/>
          </p:nvPr>
        </p:nvSpPr>
        <p:spPr/>
        <p:txBody>
          <a:bodyPr/>
          <a:lstStyle/>
          <a:p>
            <a:fld id="{EA40833A-384B-471A-8DC9-55C0CC2A2511}" type="slidenum">
              <a:rPr lang="en-AU" smtClean="0"/>
              <a:t>‹#›</a:t>
            </a:fld>
            <a:endParaRPr lang="en-AU"/>
          </a:p>
        </p:txBody>
      </p:sp>
    </p:spTree>
    <p:extLst>
      <p:ext uri="{BB962C8B-B14F-4D97-AF65-F5344CB8AC3E}">
        <p14:creationId xmlns:p14="http://schemas.microsoft.com/office/powerpoint/2010/main" val="421598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0267F2F-C70D-A369-15FF-A784940EDEFF}"/>
              </a:ext>
            </a:extLst>
          </p:cNvPr>
          <p:cNvSpPr>
            <a:spLocks noGrp="1"/>
          </p:cNvSpPr>
          <p:nvPr>
            <p:ph type="dt" sz="half" idx="10"/>
          </p:nvPr>
        </p:nvSpPr>
        <p:spPr/>
        <p:txBody>
          <a:bodyPr/>
          <a:lstStyle/>
          <a:p>
            <a:fld id="{9032ACD5-3048-4BEC-B05B-CE2D4FFEB617}" type="datetimeFigureOut">
              <a:rPr lang="en-AU" smtClean="0"/>
              <a:t>7/06/2023</a:t>
            </a:fld>
            <a:endParaRPr lang="en-AU"/>
          </a:p>
        </p:txBody>
      </p:sp>
      <p:sp>
        <p:nvSpPr>
          <p:cNvPr id="3" name="Footer Placeholder 2">
            <a:extLst>
              <a:ext uri="{FF2B5EF4-FFF2-40B4-BE49-F238E27FC236}">
                <a16:creationId xmlns:a16="http://schemas.microsoft.com/office/drawing/2014/main" id="{548B32F0-AC57-8F76-E2D5-3951C6F1A195}"/>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4CC5C15F-F314-8417-605C-49B6212C2FEF}"/>
              </a:ext>
            </a:extLst>
          </p:cNvPr>
          <p:cNvSpPr>
            <a:spLocks noGrp="1"/>
          </p:cNvSpPr>
          <p:nvPr>
            <p:ph type="sldNum" sz="quarter" idx="12"/>
          </p:nvPr>
        </p:nvSpPr>
        <p:spPr/>
        <p:txBody>
          <a:bodyPr/>
          <a:lstStyle/>
          <a:p>
            <a:fld id="{EA40833A-384B-471A-8DC9-55C0CC2A2511}" type="slidenum">
              <a:rPr lang="en-AU" smtClean="0"/>
              <a:t>‹#›</a:t>
            </a:fld>
            <a:endParaRPr lang="en-AU"/>
          </a:p>
        </p:txBody>
      </p:sp>
    </p:spTree>
    <p:extLst>
      <p:ext uri="{BB962C8B-B14F-4D97-AF65-F5344CB8AC3E}">
        <p14:creationId xmlns:p14="http://schemas.microsoft.com/office/powerpoint/2010/main" val="2447289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02C53-FAD5-FD9E-FE42-ECC7A06C99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E895336D-288E-4526-EC96-5381B4DA55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00282659-CD2E-A61C-D5F7-D2DD31430B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371163-6584-E373-4FCB-F3FB22A4CEB5}"/>
              </a:ext>
            </a:extLst>
          </p:cNvPr>
          <p:cNvSpPr>
            <a:spLocks noGrp="1"/>
          </p:cNvSpPr>
          <p:nvPr>
            <p:ph type="dt" sz="half" idx="10"/>
          </p:nvPr>
        </p:nvSpPr>
        <p:spPr/>
        <p:txBody>
          <a:bodyPr/>
          <a:lstStyle/>
          <a:p>
            <a:fld id="{9032ACD5-3048-4BEC-B05B-CE2D4FFEB617}" type="datetimeFigureOut">
              <a:rPr lang="en-AU" smtClean="0"/>
              <a:t>7/06/2023</a:t>
            </a:fld>
            <a:endParaRPr lang="en-AU"/>
          </a:p>
        </p:txBody>
      </p:sp>
      <p:sp>
        <p:nvSpPr>
          <p:cNvPr id="6" name="Footer Placeholder 5">
            <a:extLst>
              <a:ext uri="{FF2B5EF4-FFF2-40B4-BE49-F238E27FC236}">
                <a16:creationId xmlns:a16="http://schemas.microsoft.com/office/drawing/2014/main" id="{CE33DEAD-7140-5037-B395-ABB2CF9CC823}"/>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61C9B3C-B5AA-734D-D531-23D496E8F90B}"/>
              </a:ext>
            </a:extLst>
          </p:cNvPr>
          <p:cNvSpPr>
            <a:spLocks noGrp="1"/>
          </p:cNvSpPr>
          <p:nvPr>
            <p:ph type="sldNum" sz="quarter" idx="12"/>
          </p:nvPr>
        </p:nvSpPr>
        <p:spPr/>
        <p:txBody>
          <a:bodyPr/>
          <a:lstStyle/>
          <a:p>
            <a:fld id="{EA40833A-384B-471A-8DC9-55C0CC2A2511}" type="slidenum">
              <a:rPr lang="en-AU" smtClean="0"/>
              <a:t>‹#›</a:t>
            </a:fld>
            <a:endParaRPr lang="en-AU"/>
          </a:p>
        </p:txBody>
      </p:sp>
    </p:spTree>
    <p:extLst>
      <p:ext uri="{BB962C8B-B14F-4D97-AF65-F5344CB8AC3E}">
        <p14:creationId xmlns:p14="http://schemas.microsoft.com/office/powerpoint/2010/main" val="2412204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907C1-31E8-5F0C-7C7C-A82FDF52EA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8D06927D-8D81-A2E2-489B-8977AA2CEF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A2E70EDD-316D-57A7-0F35-489322DC8B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5E9514-BC4C-A150-6155-9DB29365A73E}"/>
              </a:ext>
            </a:extLst>
          </p:cNvPr>
          <p:cNvSpPr>
            <a:spLocks noGrp="1"/>
          </p:cNvSpPr>
          <p:nvPr>
            <p:ph type="dt" sz="half" idx="10"/>
          </p:nvPr>
        </p:nvSpPr>
        <p:spPr/>
        <p:txBody>
          <a:bodyPr/>
          <a:lstStyle/>
          <a:p>
            <a:fld id="{9032ACD5-3048-4BEC-B05B-CE2D4FFEB617}" type="datetimeFigureOut">
              <a:rPr lang="en-AU" smtClean="0"/>
              <a:t>7/06/2023</a:t>
            </a:fld>
            <a:endParaRPr lang="en-AU"/>
          </a:p>
        </p:txBody>
      </p:sp>
      <p:sp>
        <p:nvSpPr>
          <p:cNvPr id="6" name="Footer Placeholder 5">
            <a:extLst>
              <a:ext uri="{FF2B5EF4-FFF2-40B4-BE49-F238E27FC236}">
                <a16:creationId xmlns:a16="http://schemas.microsoft.com/office/drawing/2014/main" id="{06D5C788-5FE3-EF90-EC9B-CDD9EE4BD736}"/>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442F4B06-D03E-C97F-8977-8FD85EE4DD92}"/>
              </a:ext>
            </a:extLst>
          </p:cNvPr>
          <p:cNvSpPr>
            <a:spLocks noGrp="1"/>
          </p:cNvSpPr>
          <p:nvPr>
            <p:ph type="sldNum" sz="quarter" idx="12"/>
          </p:nvPr>
        </p:nvSpPr>
        <p:spPr/>
        <p:txBody>
          <a:bodyPr/>
          <a:lstStyle/>
          <a:p>
            <a:fld id="{EA40833A-384B-471A-8DC9-55C0CC2A2511}" type="slidenum">
              <a:rPr lang="en-AU" smtClean="0"/>
              <a:t>‹#›</a:t>
            </a:fld>
            <a:endParaRPr lang="en-AU"/>
          </a:p>
        </p:txBody>
      </p:sp>
    </p:spTree>
    <p:extLst>
      <p:ext uri="{BB962C8B-B14F-4D97-AF65-F5344CB8AC3E}">
        <p14:creationId xmlns:p14="http://schemas.microsoft.com/office/powerpoint/2010/main" val="3154735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2EF997-7315-4071-8C69-BD24AD4EEC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763FA06F-3CF2-9891-6C8B-50ACD898A1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8E83FDAE-976C-225E-5D8F-DACDACDC91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32ACD5-3048-4BEC-B05B-CE2D4FFEB617}" type="datetimeFigureOut">
              <a:rPr lang="en-AU" smtClean="0"/>
              <a:t>7/06/2023</a:t>
            </a:fld>
            <a:endParaRPr lang="en-AU"/>
          </a:p>
        </p:txBody>
      </p:sp>
      <p:sp>
        <p:nvSpPr>
          <p:cNvPr id="5" name="Footer Placeholder 4">
            <a:extLst>
              <a:ext uri="{FF2B5EF4-FFF2-40B4-BE49-F238E27FC236}">
                <a16:creationId xmlns:a16="http://schemas.microsoft.com/office/drawing/2014/main" id="{2B894FA6-7F7F-94D7-1A73-E6DA4E2871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E33D1092-4993-140C-B881-92CBD4981F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40833A-384B-471A-8DC9-55C0CC2A2511}" type="slidenum">
              <a:rPr lang="en-AU" smtClean="0"/>
              <a:t>‹#›</a:t>
            </a:fld>
            <a:endParaRPr lang="en-AU"/>
          </a:p>
        </p:txBody>
      </p:sp>
    </p:spTree>
    <p:extLst>
      <p:ext uri="{BB962C8B-B14F-4D97-AF65-F5344CB8AC3E}">
        <p14:creationId xmlns:p14="http://schemas.microsoft.com/office/powerpoint/2010/main" val="37811849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3662887-2567-4370-39E3-B78A41C5316B}"/>
              </a:ext>
            </a:extLst>
          </p:cNvPr>
          <p:cNvSpPr txBox="1"/>
          <p:nvPr/>
        </p:nvSpPr>
        <p:spPr>
          <a:xfrm>
            <a:off x="365289" y="152819"/>
            <a:ext cx="11241464" cy="2015936"/>
          </a:xfrm>
          <a:prstGeom prst="rect">
            <a:avLst/>
          </a:prstGeom>
          <a:noFill/>
        </p:spPr>
        <p:txBody>
          <a:bodyPr wrap="square">
            <a:spAutoFit/>
          </a:bodyPr>
          <a:lstStyle/>
          <a:p>
            <a:pPr algn="just">
              <a:spcBef>
                <a:spcPts val="600"/>
              </a:spcBef>
            </a:pPr>
            <a:r>
              <a:rPr lang="en-US" sz="1600" b="1" dirty="0">
                <a:effectLst/>
                <a:latin typeface="Times New Roman" panose="02020603050405020304" pitchFamily="18" charset="0"/>
                <a:ea typeface="Times New Roman" panose="02020603050405020304" pitchFamily="18" charset="0"/>
              </a:rPr>
              <a:t>TRAIN ANALOGY FOR CONTAMINANT PROCESSES IN SOILS</a:t>
            </a:r>
            <a:endParaRPr lang="en-AU" sz="1600" dirty="0">
              <a:effectLst/>
              <a:latin typeface="Times New Roman" panose="02020603050405020304" pitchFamily="18" charset="0"/>
              <a:ea typeface="Times New Roman" panose="02020603050405020304" pitchFamily="18" charset="0"/>
            </a:endParaRPr>
          </a:p>
          <a:p>
            <a:pPr algn="just">
              <a:spcBef>
                <a:spcPts val="600"/>
              </a:spcBef>
            </a:pPr>
            <a:r>
              <a:rPr lang="en-US" sz="1300" dirty="0">
                <a:effectLst/>
                <a:latin typeface="Times New Roman" panose="02020603050405020304" pitchFamily="18" charset="0"/>
                <a:ea typeface="Times New Roman" panose="02020603050405020304" pitchFamily="18" charset="0"/>
              </a:rPr>
              <a:t>In a geoenvironmental engineering subject that I teach at the University of Sydney, I use an analogy with a passenger train to convey key transport, partitioning and decay concepts (see table below). Solutes in soil’s water are analogous to passengers travelling on a train which represents the water body. The different ways in which the passengers move in space (with, and within, the train) serve to illustrate key concepts (e.g., concentration, flux, advection, molecular diffusion). The analogy has proven to be a powerful teaching tool, appreciated by students, especially when used with striking photos of trains and passengers from around the world. The analogy also has a rather unexpected advantage. While the analogy works well for diffusion and advection, by the time we reach mechanical dispersion, decay and sorption, the absurdity of the parallel – which now requires “passenger shaking”, “spontaneous combustion” and the ability to leave or enter a train in motion – invariably draws a few laughs in the classroom! The table also includes key limitations of the analogy which I sometimes ask the students to elicit, once they have a good understanding of the processes, and then to further refine the analogy to overcome these limitations.</a:t>
            </a:r>
            <a:endParaRPr lang="en-AU" sz="1300" dirty="0">
              <a:effectLst/>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A968D5CB-E62B-C2F8-A587-9CD65EE28487}"/>
              </a:ext>
            </a:extLst>
          </p:cNvPr>
          <p:cNvGraphicFramePr>
            <a:graphicFrameLocks noGrp="1"/>
          </p:cNvGraphicFramePr>
          <p:nvPr>
            <p:extLst>
              <p:ext uri="{D42A27DB-BD31-4B8C-83A1-F6EECF244321}">
                <p14:modId xmlns:p14="http://schemas.microsoft.com/office/powerpoint/2010/main" val="4132281753"/>
              </p:ext>
            </p:extLst>
          </p:nvPr>
        </p:nvGraphicFramePr>
        <p:xfrm>
          <a:off x="480767" y="2173347"/>
          <a:ext cx="11444140" cy="4684653"/>
        </p:xfrm>
        <a:graphic>
          <a:graphicData uri="http://schemas.openxmlformats.org/drawingml/2006/table">
            <a:tbl>
              <a:tblPr firstRow="1" firstCol="1" lastRow="1" lastCol="1" bandRow="1" bandCol="1">
                <a:tableStyleId>{5C22544A-7EE6-4342-B048-85BDC9FD1C3A}</a:tableStyleId>
              </a:tblPr>
              <a:tblGrid>
                <a:gridCol w="1677971">
                  <a:extLst>
                    <a:ext uri="{9D8B030D-6E8A-4147-A177-3AD203B41FA5}">
                      <a16:colId xmlns:a16="http://schemas.microsoft.com/office/drawing/2014/main" val="1360274210"/>
                    </a:ext>
                  </a:extLst>
                </a:gridCol>
                <a:gridCol w="4637987">
                  <a:extLst>
                    <a:ext uri="{9D8B030D-6E8A-4147-A177-3AD203B41FA5}">
                      <a16:colId xmlns:a16="http://schemas.microsoft.com/office/drawing/2014/main" val="1476406651"/>
                    </a:ext>
                  </a:extLst>
                </a:gridCol>
                <a:gridCol w="5128182">
                  <a:extLst>
                    <a:ext uri="{9D8B030D-6E8A-4147-A177-3AD203B41FA5}">
                      <a16:colId xmlns:a16="http://schemas.microsoft.com/office/drawing/2014/main" val="3933377033"/>
                    </a:ext>
                  </a:extLst>
                </a:gridCol>
              </a:tblGrid>
              <a:tr h="435817">
                <a:tc>
                  <a:txBody>
                    <a:bodyPr/>
                    <a:lstStyle/>
                    <a:p>
                      <a:pPr>
                        <a:lnSpc>
                          <a:spcPct val="107000"/>
                        </a:lnSpc>
                      </a:pPr>
                      <a:r>
                        <a:rPr lang="en-US" sz="1400" kern="100" dirty="0">
                          <a:effectLst/>
                        </a:rPr>
                        <a:t>Hydro-Chemical Entity or Process</a:t>
                      </a:r>
                      <a:endParaRPr lang="en-AU" sz="110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400" kern="100" dirty="0">
                          <a:effectLst/>
                        </a:rPr>
                        <a:t>Train Analogy</a:t>
                      </a:r>
                      <a:endParaRPr lang="en-AU" sz="110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400" kern="100" dirty="0">
                          <a:effectLst/>
                        </a:rPr>
                        <a:t>Key Limitations of the Analogy</a:t>
                      </a:r>
                      <a:endParaRPr lang="en-AU" sz="110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extLst>
                  <a:ext uri="{0D108BD9-81ED-4DB2-BD59-A6C34878D82A}">
                    <a16:rowId xmlns:a16="http://schemas.microsoft.com/office/drawing/2014/main" val="2671452692"/>
                  </a:ext>
                </a:extLst>
              </a:tr>
              <a:tr h="182145">
                <a:tc>
                  <a:txBody>
                    <a:bodyPr/>
                    <a:lstStyle/>
                    <a:p>
                      <a:pPr>
                        <a:lnSpc>
                          <a:spcPct val="107000"/>
                        </a:lnSpc>
                      </a:pPr>
                      <a:r>
                        <a:rPr lang="en-US" sz="1200" kern="100" dirty="0">
                          <a:effectLst/>
                        </a:rPr>
                        <a:t>Solvent (soil water)</a:t>
                      </a:r>
                      <a:endParaRPr lang="en-AU" sz="105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100" kern="100" dirty="0">
                          <a:effectLst/>
                        </a:rPr>
                        <a:t>Train made of a very large number of carriages</a:t>
                      </a:r>
                      <a:endParaRPr lang="en-AU" sz="110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100" kern="100" dirty="0">
                          <a:effectLst/>
                        </a:rPr>
                        <a:t>“Carriage” is a discrete concept while soil water is seen as a continuum.</a:t>
                      </a:r>
                      <a:endParaRPr lang="en-AU" sz="110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extLst>
                  <a:ext uri="{0D108BD9-81ED-4DB2-BD59-A6C34878D82A}">
                    <a16:rowId xmlns:a16="http://schemas.microsoft.com/office/drawing/2014/main" val="4263303172"/>
                  </a:ext>
                </a:extLst>
              </a:tr>
              <a:tr h="182145">
                <a:tc>
                  <a:txBody>
                    <a:bodyPr/>
                    <a:lstStyle/>
                    <a:p>
                      <a:pPr>
                        <a:lnSpc>
                          <a:spcPct val="107000"/>
                        </a:lnSpc>
                      </a:pPr>
                      <a:r>
                        <a:rPr lang="en-US" sz="1200" kern="100" dirty="0">
                          <a:effectLst/>
                        </a:rPr>
                        <a:t>Solute</a:t>
                      </a:r>
                      <a:endParaRPr lang="en-AU" sz="105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100" kern="100" dirty="0">
                          <a:effectLst/>
                        </a:rPr>
                        <a:t>Passengers on the train</a:t>
                      </a:r>
                      <a:endParaRPr lang="en-AU" sz="110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100" kern="100">
                          <a:effectLst/>
                        </a:rPr>
                        <a:t>Passengers number is an integer, whereas mass of “solute” is a real number.</a:t>
                      </a:r>
                      <a:endParaRPr lang="en-AU" sz="1100" kern="10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extLst>
                  <a:ext uri="{0D108BD9-81ED-4DB2-BD59-A6C34878D82A}">
                    <a16:rowId xmlns:a16="http://schemas.microsoft.com/office/drawing/2014/main" val="1924250876"/>
                  </a:ext>
                </a:extLst>
              </a:tr>
              <a:tr h="518033">
                <a:tc>
                  <a:txBody>
                    <a:bodyPr/>
                    <a:lstStyle/>
                    <a:p>
                      <a:pPr>
                        <a:lnSpc>
                          <a:spcPct val="107000"/>
                        </a:lnSpc>
                      </a:pPr>
                      <a:r>
                        <a:rPr lang="en-US" sz="1200" kern="100" dirty="0">
                          <a:effectLst/>
                        </a:rPr>
                        <a:t>Solute Concentration</a:t>
                      </a:r>
                      <a:endParaRPr lang="en-AU" sz="105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100" kern="100" dirty="0">
                          <a:effectLst/>
                        </a:rPr>
                        <a:t>Number of passengers in each carriage at a given point in time divided by the volume of the carriage (the idea can be refined spatially from a carriage to a small section of the carriage)</a:t>
                      </a:r>
                      <a:endParaRPr lang="en-AU" sz="110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100" kern="100">
                          <a:effectLst/>
                        </a:rPr>
                        <a:t> </a:t>
                      </a:r>
                      <a:endParaRPr lang="en-AU" sz="1100" kern="10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extLst>
                  <a:ext uri="{0D108BD9-81ED-4DB2-BD59-A6C34878D82A}">
                    <a16:rowId xmlns:a16="http://schemas.microsoft.com/office/drawing/2014/main" val="4001732622"/>
                  </a:ext>
                </a:extLst>
              </a:tr>
              <a:tr h="342476">
                <a:tc>
                  <a:txBody>
                    <a:bodyPr/>
                    <a:lstStyle/>
                    <a:p>
                      <a:pPr>
                        <a:lnSpc>
                          <a:spcPct val="107000"/>
                        </a:lnSpc>
                      </a:pPr>
                      <a:r>
                        <a:rPr lang="en-US" sz="1200" kern="100" dirty="0">
                          <a:effectLst/>
                        </a:rPr>
                        <a:t>Seepage velocity</a:t>
                      </a:r>
                      <a:endParaRPr lang="en-AU" sz="105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100" kern="100" dirty="0">
                          <a:effectLst/>
                        </a:rPr>
                        <a:t>Speed at which the train is travelling</a:t>
                      </a:r>
                      <a:endParaRPr lang="en-AU" sz="110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100" kern="100">
                          <a:effectLst/>
                        </a:rPr>
                        <a:t>The analogy does not account for the porous structure of the soil and hence does not distinguish between Darcy and seepage velocities.</a:t>
                      </a:r>
                      <a:endParaRPr lang="en-AU" sz="1100" kern="10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extLst>
                  <a:ext uri="{0D108BD9-81ED-4DB2-BD59-A6C34878D82A}">
                    <a16:rowId xmlns:a16="http://schemas.microsoft.com/office/drawing/2014/main" val="851099565"/>
                  </a:ext>
                </a:extLst>
              </a:tr>
              <a:tr h="342476">
                <a:tc>
                  <a:txBody>
                    <a:bodyPr/>
                    <a:lstStyle/>
                    <a:p>
                      <a:pPr>
                        <a:lnSpc>
                          <a:spcPct val="107000"/>
                        </a:lnSpc>
                      </a:pPr>
                      <a:r>
                        <a:rPr lang="en-US" sz="1200" kern="100" dirty="0">
                          <a:effectLst/>
                        </a:rPr>
                        <a:t>Contaminant flux</a:t>
                      </a:r>
                      <a:endParaRPr lang="en-AU" sz="105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100" kern="100" dirty="0">
                          <a:effectLst/>
                        </a:rPr>
                        <a:t>Number of passengers entering a station per unit time divided by the cross-sectional area of the train normal to its direction of travel </a:t>
                      </a:r>
                      <a:endParaRPr lang="en-AU" sz="110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100" kern="100">
                          <a:effectLst/>
                        </a:rPr>
                        <a:t> </a:t>
                      </a:r>
                      <a:endParaRPr lang="en-AU" sz="1100" kern="10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extLst>
                  <a:ext uri="{0D108BD9-81ED-4DB2-BD59-A6C34878D82A}">
                    <a16:rowId xmlns:a16="http://schemas.microsoft.com/office/drawing/2014/main" val="123519939"/>
                  </a:ext>
                </a:extLst>
              </a:tr>
              <a:tr h="342476">
                <a:tc>
                  <a:txBody>
                    <a:bodyPr/>
                    <a:lstStyle/>
                    <a:p>
                      <a:pPr>
                        <a:lnSpc>
                          <a:spcPct val="107000"/>
                        </a:lnSpc>
                      </a:pPr>
                      <a:r>
                        <a:rPr lang="en-US" sz="1200" kern="100" dirty="0">
                          <a:effectLst/>
                        </a:rPr>
                        <a:t>Advection</a:t>
                      </a:r>
                      <a:endParaRPr lang="en-AU" sz="105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100" kern="100" dirty="0">
                          <a:effectLst/>
                        </a:rPr>
                        <a:t>Movement of passengers only by virtue of being on the train (i.e., not including the effect of their own movements inside the train)</a:t>
                      </a:r>
                      <a:endParaRPr lang="en-AU" sz="110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100" kern="100" dirty="0">
                          <a:effectLst/>
                        </a:rPr>
                        <a:t> </a:t>
                      </a:r>
                      <a:endParaRPr lang="en-AU" sz="110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extLst>
                  <a:ext uri="{0D108BD9-81ED-4DB2-BD59-A6C34878D82A}">
                    <a16:rowId xmlns:a16="http://schemas.microsoft.com/office/drawing/2014/main" val="626980174"/>
                  </a:ext>
                </a:extLst>
              </a:tr>
              <a:tr h="518033">
                <a:tc>
                  <a:txBody>
                    <a:bodyPr/>
                    <a:lstStyle/>
                    <a:p>
                      <a:pPr>
                        <a:lnSpc>
                          <a:spcPct val="107000"/>
                        </a:lnSpc>
                      </a:pPr>
                      <a:r>
                        <a:rPr lang="en-US" sz="1200" kern="100" dirty="0">
                          <a:effectLst/>
                        </a:rPr>
                        <a:t>Molecular diffusion</a:t>
                      </a:r>
                      <a:endParaRPr lang="en-AU" sz="105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100" kern="100" dirty="0">
                          <a:effectLst/>
                        </a:rPr>
                        <a:t>Process through which passengers instinctively seek personal space and move away from each other on the train (even if the train is stationary)</a:t>
                      </a:r>
                      <a:endParaRPr lang="en-AU" sz="110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100" kern="100" dirty="0">
                          <a:effectLst/>
                        </a:rPr>
                        <a:t>The analogy does not capture the temperature dependence of molecular diffusion although the instructor can play with the idea that the “hotter” the carriage, the more desperate passengers are to move away from each other.</a:t>
                      </a:r>
                      <a:endParaRPr lang="en-AU" sz="110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extLst>
                  <a:ext uri="{0D108BD9-81ED-4DB2-BD59-A6C34878D82A}">
                    <a16:rowId xmlns:a16="http://schemas.microsoft.com/office/drawing/2014/main" val="1535916"/>
                  </a:ext>
                </a:extLst>
              </a:tr>
              <a:tr h="693590">
                <a:tc>
                  <a:txBody>
                    <a:bodyPr/>
                    <a:lstStyle/>
                    <a:p>
                      <a:pPr>
                        <a:lnSpc>
                          <a:spcPct val="107000"/>
                        </a:lnSpc>
                      </a:pPr>
                      <a:r>
                        <a:rPr lang="en-US" sz="1200" kern="100" dirty="0">
                          <a:effectLst/>
                        </a:rPr>
                        <a:t>Mechanical dispersion</a:t>
                      </a:r>
                      <a:endParaRPr lang="en-AU" sz="105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100" kern="100" dirty="0">
                          <a:effectLst/>
                        </a:rPr>
                        <a:t>The train generates vibration as it travels, “shaking” passengers loose from each other, and spreading them around more equally</a:t>
                      </a:r>
                      <a:endParaRPr lang="en-AU" sz="110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100" kern="100" dirty="0">
                          <a:effectLst/>
                        </a:rPr>
                        <a:t>- Absurdity of the shaking idea.</a:t>
                      </a:r>
                      <a:endParaRPr lang="en-AU" sz="1100" kern="100" dirty="0">
                        <a:effectLst/>
                      </a:endParaRPr>
                    </a:p>
                    <a:p>
                      <a:pPr>
                        <a:lnSpc>
                          <a:spcPct val="107000"/>
                        </a:lnSpc>
                      </a:pPr>
                      <a:r>
                        <a:rPr lang="en-US" sz="1100" kern="100" dirty="0">
                          <a:effectLst/>
                        </a:rPr>
                        <a:t>- The analogy does not capture the multi-scale nature of mechanical dispersion and the fact that it is a consequence of the limitations of the continuum assumption of soil mechanics.</a:t>
                      </a:r>
                      <a:endParaRPr lang="en-AU" sz="110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extLst>
                  <a:ext uri="{0D108BD9-81ED-4DB2-BD59-A6C34878D82A}">
                    <a16:rowId xmlns:a16="http://schemas.microsoft.com/office/drawing/2014/main" val="1844400013"/>
                  </a:ext>
                </a:extLst>
              </a:tr>
              <a:tr h="518033">
                <a:tc>
                  <a:txBody>
                    <a:bodyPr/>
                    <a:lstStyle/>
                    <a:p>
                      <a:pPr>
                        <a:lnSpc>
                          <a:spcPct val="107000"/>
                        </a:lnSpc>
                      </a:pPr>
                      <a:r>
                        <a:rPr lang="en-US" sz="1200" kern="100" dirty="0">
                          <a:effectLst/>
                        </a:rPr>
                        <a:t>Sorption/desorption</a:t>
                      </a:r>
                      <a:endParaRPr lang="en-AU" sz="105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100" kern="100" dirty="0">
                          <a:effectLst/>
                        </a:rPr>
                        <a:t>Process by which a fixed percentage of passengers must fall out of the train (sorption) or enter the train (desorption) during travel</a:t>
                      </a:r>
                      <a:endParaRPr lang="en-AU" sz="110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100" kern="100" dirty="0">
                          <a:effectLst/>
                        </a:rPr>
                        <a:t>- Absurdity of leaving or entering the train while it’s moving.</a:t>
                      </a:r>
                      <a:endParaRPr lang="en-AU" sz="1100" kern="100" dirty="0">
                        <a:effectLst/>
                      </a:endParaRPr>
                    </a:p>
                    <a:p>
                      <a:pPr>
                        <a:lnSpc>
                          <a:spcPct val="107000"/>
                        </a:lnSpc>
                      </a:pPr>
                      <a:r>
                        <a:rPr lang="en-US" sz="1100" kern="100" dirty="0">
                          <a:effectLst/>
                        </a:rPr>
                        <a:t>- A key aspect not captured here is that sorption is an ‘equilibrium’ process which depends on sorbed and dissolved concentrations.</a:t>
                      </a:r>
                      <a:endParaRPr lang="en-AU" sz="110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extLst>
                  <a:ext uri="{0D108BD9-81ED-4DB2-BD59-A6C34878D82A}">
                    <a16:rowId xmlns:a16="http://schemas.microsoft.com/office/drawing/2014/main" val="3655233851"/>
                  </a:ext>
                </a:extLst>
              </a:tr>
              <a:tr h="342476">
                <a:tc>
                  <a:txBody>
                    <a:bodyPr/>
                    <a:lstStyle/>
                    <a:p>
                      <a:pPr>
                        <a:lnSpc>
                          <a:spcPct val="107000"/>
                        </a:lnSpc>
                      </a:pPr>
                      <a:r>
                        <a:rPr lang="en-US" sz="1200" kern="100" dirty="0">
                          <a:effectLst/>
                        </a:rPr>
                        <a:t>First-order decay</a:t>
                      </a:r>
                      <a:endParaRPr lang="en-AU" sz="105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100" kern="100" dirty="0">
                          <a:effectLst/>
                        </a:rPr>
                        <a:t>Process by which a fixed percentage of train passengers “spontaneously combust” (assumed to occur at a constant rate)</a:t>
                      </a:r>
                      <a:endParaRPr lang="en-AU" sz="110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100" kern="100" dirty="0">
                          <a:effectLst/>
                        </a:rPr>
                        <a:t>Absurdity of “spontaneous combustion”.</a:t>
                      </a:r>
                      <a:endParaRPr lang="en-AU" sz="110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extLst>
                  <a:ext uri="{0D108BD9-81ED-4DB2-BD59-A6C34878D82A}">
                    <a16:rowId xmlns:a16="http://schemas.microsoft.com/office/drawing/2014/main" val="2144749225"/>
                  </a:ext>
                </a:extLst>
              </a:tr>
              <a:tr h="59340">
                <a:tc>
                  <a:txBody>
                    <a:bodyPr/>
                    <a:lstStyle/>
                    <a:p>
                      <a:pPr>
                        <a:lnSpc>
                          <a:spcPct val="107000"/>
                        </a:lnSpc>
                      </a:pPr>
                      <a:r>
                        <a:rPr lang="en-US" sz="1100" kern="100" dirty="0">
                          <a:effectLst/>
                        </a:rPr>
                        <a:t> </a:t>
                      </a:r>
                      <a:endParaRPr lang="en-AU" sz="100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100" kern="100">
                          <a:effectLst/>
                        </a:rPr>
                        <a:t> </a:t>
                      </a:r>
                      <a:endParaRPr lang="en-AU" sz="1000" kern="10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tc>
                  <a:txBody>
                    <a:bodyPr/>
                    <a:lstStyle/>
                    <a:p>
                      <a:pPr>
                        <a:lnSpc>
                          <a:spcPct val="107000"/>
                        </a:lnSpc>
                      </a:pPr>
                      <a:r>
                        <a:rPr lang="en-US" sz="1100" kern="100" dirty="0">
                          <a:effectLst/>
                        </a:rPr>
                        <a:t> </a:t>
                      </a:r>
                      <a:endParaRPr lang="en-AU" sz="1000" kern="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6031" marR="66031" marT="0" marB="0" anchor="ctr"/>
                </a:tc>
                <a:extLst>
                  <a:ext uri="{0D108BD9-81ED-4DB2-BD59-A6C34878D82A}">
                    <a16:rowId xmlns:a16="http://schemas.microsoft.com/office/drawing/2014/main" val="4006965772"/>
                  </a:ext>
                </a:extLst>
              </a:tr>
            </a:tbl>
          </a:graphicData>
        </a:graphic>
      </p:graphicFrame>
      <p:sp>
        <p:nvSpPr>
          <p:cNvPr id="7" name="Rectangle 6">
            <a:extLst>
              <a:ext uri="{FF2B5EF4-FFF2-40B4-BE49-F238E27FC236}">
                <a16:creationId xmlns:a16="http://schemas.microsoft.com/office/drawing/2014/main" id="{1976C6CF-5310-8653-F525-1A1284BDA2E9}"/>
              </a:ext>
            </a:extLst>
          </p:cNvPr>
          <p:cNvSpPr/>
          <p:nvPr/>
        </p:nvSpPr>
        <p:spPr>
          <a:xfrm>
            <a:off x="235670" y="6674178"/>
            <a:ext cx="11689237" cy="1791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1140719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82b3e37e-8171-485d-b10b-38dae7ed14a8}" enabled="0" method="" siteId="{82b3e37e-8171-485d-b10b-38dae7ed14a8}" removed="1"/>
</clbl:labelList>
</file>

<file path=docProps/app.xml><?xml version="1.0" encoding="utf-8"?>
<Properties xmlns="http://schemas.openxmlformats.org/officeDocument/2006/extended-properties" xmlns:vt="http://schemas.openxmlformats.org/officeDocument/2006/docPropsVTypes">
  <TotalTime>10</TotalTime>
  <Words>656</Words>
  <Application>Microsoft Office PowerPoint</Application>
  <PresentationFormat>Widescreen</PresentationFormat>
  <Paragraphs>40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Abbas El-Zein</dc:creator>
  <cp:lastModifiedBy>Abbas El-Zein</cp:lastModifiedBy>
  <cp:revision>1</cp:revision>
  <dcterms:created xsi:type="dcterms:W3CDTF">2023-06-06T20:09:23Z</dcterms:created>
  <dcterms:modified xsi:type="dcterms:W3CDTF">2023-06-06T20:20:09Z</dcterms:modified>
</cp:coreProperties>
</file>