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4" r:id="rId4"/>
  </p:sldMasterIdLst>
  <p:notesMasterIdLst>
    <p:notesMasterId r:id="rId6"/>
  </p:notesMasterIdLst>
  <p:handoutMasterIdLst>
    <p:handoutMasterId r:id="rId7"/>
  </p:handoutMasterIdLst>
  <p:sldIdLst>
    <p:sldId id="26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033" autoAdjust="0"/>
  </p:normalViewPr>
  <p:slideViewPr>
    <p:cSldViewPr snapToGrid="0" snapToObjects="1">
      <p:cViewPr varScale="1">
        <p:scale>
          <a:sx n="59" d="100"/>
          <a:sy n="59" d="100"/>
        </p:scale>
        <p:origin x="964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328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37F2D40-DF92-4ADE-A761-CBF896599C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4F42E9-55BA-437C-85B3-324B4E2BF2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6D81A9-CFC2-4640-899E-DD3E177BE50A}" type="datetimeFigureOut">
              <a:rPr lang="en-US" smtClean="0"/>
              <a:t>4/15/2025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7DF0FD-84A5-462F-A0AC-B2CEF6020C4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85C710-014C-4C89-9B64-843B9863CEB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C605DA-80A8-4B7B-B889-6C5700BB4C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5392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1E50F4-C55A-473A-A70B-4B042EF011A9}" type="datetimeFigureOut">
              <a:rPr lang="en-US" smtClean="0"/>
              <a:t>4/15/2025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544625-0ADF-4414-89A2-9E135F0C84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228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544625-0ADF-4414-89A2-9E135F0C849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4031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87DE6118-2437-4B30-8E3C-4D2BE6020583}" type="datetimeFigureOut">
              <a:rPr lang="en-US" smtClean="0"/>
              <a:pPr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250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4/15/2025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312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008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05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5693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1876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9608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1260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542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546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580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104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299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550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073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4/15/2025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976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4/15/2025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080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7DE6118-2437-4B30-8E3C-4D2BE6020583}" type="datetimeFigureOut">
              <a:rPr lang="en-US" smtClean="0"/>
              <a:pPr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0657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htc.issmge.org/discovery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8652B-B439-4AB5-8773-417F1E051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en-US" sz="2800" b="1" dirty="0"/>
            </a:br>
            <a:endParaRPr lang="en-US" sz="2800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FE0CD1-7068-89F5-FB01-08FA22003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8201" y="1179871"/>
            <a:ext cx="6169026" cy="4611330"/>
          </a:xfrm>
          <a:noFill/>
        </p:spPr>
        <p:txBody>
          <a:bodyPr>
            <a:normAutofit fontScale="85000" lnSpcReduction="20000"/>
          </a:bodyPr>
          <a:lstStyle/>
          <a:p>
            <a:pPr marL="0" indent="0" algn="ctr">
              <a:spcAft>
                <a:spcPts val="750"/>
              </a:spcAft>
              <a:buNone/>
            </a:pPr>
            <a:r>
              <a:rPr lang="en-US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Heritage Time Capsule (HTC) Project</a:t>
            </a:r>
          </a:p>
          <a:p>
            <a:pPr marL="0" indent="0" algn="ctr">
              <a:spcAft>
                <a:spcPts val="750"/>
              </a:spcAft>
              <a:buNone/>
            </a:pPr>
            <a:r>
              <a:rPr lang="en-US" sz="2800" b="1" dirty="0">
                <a:solidFill>
                  <a:srgbClr val="FFC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Discoverer Report Competition, 2025</a:t>
            </a:r>
          </a:p>
          <a:p>
            <a:pPr marL="0" indent="0" algn="ctr">
              <a:spcAft>
                <a:spcPts val="750"/>
              </a:spcAft>
              <a:buNone/>
            </a:pPr>
            <a:r>
              <a:rPr lang="en-US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br>
              <a:rPr lang="en-US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35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Build the future leadership </a:t>
            </a:r>
          </a:p>
          <a:p>
            <a:pPr marL="0" indent="0" algn="ctr">
              <a:spcAft>
                <a:spcPts val="750"/>
              </a:spcAft>
              <a:buNone/>
            </a:pPr>
            <a:endParaRPr lang="en-US" sz="3200" b="1" i="0" dirty="0">
              <a:solidFill>
                <a:srgbClr val="FFC000"/>
              </a:solidFill>
              <a:effectLst/>
              <a:latin typeface="Open Sans" panose="020B0606030504020204" pitchFamily="34" charset="0"/>
            </a:endParaRPr>
          </a:p>
          <a:p>
            <a:pPr marL="0" indent="0" algn="ctr">
              <a:spcAft>
                <a:spcPts val="750"/>
              </a:spcAft>
              <a:buNone/>
            </a:pPr>
            <a:r>
              <a:rPr lang="en-US" sz="2600" b="1" i="0" dirty="0">
                <a:solidFill>
                  <a:srgbClr val="FFC000"/>
                </a:solidFill>
                <a:effectLst/>
                <a:latin typeface="Open Sans" panose="020B0606030504020204" pitchFamily="34" charset="0"/>
              </a:rPr>
              <a:t>1 x </a:t>
            </a:r>
            <a:r>
              <a:rPr lang="en-US" sz="2600" b="1" dirty="0">
                <a:solidFill>
                  <a:srgbClr val="FFC000"/>
                </a:solidFill>
                <a:latin typeface="Open Sans" panose="020B0606030504020204" pitchFamily="34" charset="0"/>
              </a:rPr>
              <a:t>F</a:t>
            </a:r>
            <a:r>
              <a:rPr lang="en-US" sz="2600" b="1" i="0" dirty="0">
                <a:solidFill>
                  <a:srgbClr val="FFC000"/>
                </a:solidFill>
                <a:effectLst/>
                <a:latin typeface="Open Sans" panose="020B0606030504020204" pitchFamily="34" charset="0"/>
              </a:rPr>
              <a:t>irst prize award: £1,000</a:t>
            </a:r>
            <a:endParaRPr lang="en-US" sz="2600" b="0" i="0" dirty="0">
              <a:solidFill>
                <a:srgbClr val="FFC000"/>
              </a:solidFill>
              <a:effectLst/>
              <a:latin typeface="Open Sans" panose="020B0606030504020204" pitchFamily="34" charset="0"/>
            </a:endParaRPr>
          </a:p>
          <a:p>
            <a:pPr marL="0" indent="0" algn="ctr">
              <a:spcAft>
                <a:spcPts val="750"/>
              </a:spcAft>
              <a:buNone/>
            </a:pPr>
            <a:r>
              <a:rPr lang="en-US" sz="2600" b="1" i="0" dirty="0">
                <a:solidFill>
                  <a:srgbClr val="FFC000"/>
                </a:solidFill>
                <a:effectLst/>
                <a:latin typeface="Open Sans" panose="020B0606030504020204" pitchFamily="34" charset="0"/>
              </a:rPr>
              <a:t>2 x</a:t>
            </a:r>
            <a:r>
              <a:rPr lang="en-US" sz="2600" b="1" dirty="0">
                <a:solidFill>
                  <a:srgbClr val="FFC000"/>
                </a:solidFill>
                <a:latin typeface="Open Sans" panose="020B0606030504020204" pitchFamily="34" charset="0"/>
              </a:rPr>
              <a:t> S</a:t>
            </a:r>
            <a:r>
              <a:rPr lang="en-US" sz="2600" b="1" i="0" dirty="0">
                <a:solidFill>
                  <a:srgbClr val="FFC000"/>
                </a:solidFill>
                <a:effectLst/>
                <a:latin typeface="Open Sans" panose="020B0606030504020204" pitchFamily="34" charset="0"/>
              </a:rPr>
              <a:t>econd prize awards: £500 </a:t>
            </a:r>
          </a:p>
          <a:p>
            <a:pPr marL="0" indent="0" algn="ctr">
              <a:spcAft>
                <a:spcPts val="750"/>
              </a:spcAft>
              <a:buNone/>
            </a:pPr>
            <a:r>
              <a:rPr lang="en-US" sz="2600" b="1" i="0" dirty="0">
                <a:solidFill>
                  <a:srgbClr val="FFC000"/>
                </a:solidFill>
                <a:effectLst/>
                <a:latin typeface="Open Sans" panose="020B0606030504020204" pitchFamily="34" charset="0"/>
              </a:rPr>
              <a:t>5 x Third prize awards: £200</a:t>
            </a:r>
          </a:p>
          <a:p>
            <a:pPr marL="0" indent="0" algn="ctr">
              <a:spcAft>
                <a:spcPts val="750"/>
              </a:spcAft>
              <a:buNone/>
            </a:pPr>
            <a:endParaRPr lang="en-US" sz="2600" b="1" dirty="0">
              <a:solidFill>
                <a:srgbClr val="FFC000"/>
              </a:solidFill>
              <a:latin typeface="Open Sans" panose="020B0606030504020204" pitchFamily="34" charset="0"/>
            </a:endParaRPr>
          </a:p>
          <a:p>
            <a:pPr marL="0" indent="0" algn="ctr">
              <a:spcAft>
                <a:spcPts val="750"/>
              </a:spcAft>
              <a:buNone/>
            </a:pPr>
            <a:r>
              <a:rPr lang="en-US" sz="2800" b="1" i="0" dirty="0">
                <a:solidFill>
                  <a:schemeClr val="accent1"/>
                </a:solidFill>
                <a:effectLst/>
                <a:latin typeface="Open Sans" panose="020B0606030504020204" pitchFamily="34" charset="0"/>
              </a:rPr>
              <a:t>For further detail, see </a:t>
            </a:r>
            <a:r>
              <a:rPr lang="en-US" sz="2800" b="1" i="0" dirty="0">
                <a:solidFill>
                  <a:schemeClr val="accent1"/>
                </a:solidFill>
                <a:effectLst/>
                <a:latin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https://htc.issmge.org/discovery</a:t>
            </a:r>
            <a:r>
              <a:rPr lang="en-US" sz="2800" b="1" i="0" dirty="0">
                <a:solidFill>
                  <a:schemeClr val="accent1"/>
                </a:solidFill>
                <a:effectLst/>
                <a:latin typeface="Open Sans" panose="020B0606030504020204" pitchFamily="34" charset="0"/>
              </a:rPr>
              <a:t> </a:t>
            </a:r>
          </a:p>
          <a:p>
            <a:pPr marL="0" indent="0" algn="ctr">
              <a:spcAft>
                <a:spcPts val="750"/>
              </a:spcAft>
              <a:buNone/>
            </a:pPr>
            <a:endParaRPr lang="en-US" sz="2600" dirty="0">
              <a:solidFill>
                <a:srgbClr val="FFC000"/>
              </a:solidFill>
              <a:latin typeface="Open Sans" panose="020B0606030504020204" pitchFamily="34" charset="0"/>
            </a:endParaRPr>
          </a:p>
          <a:p>
            <a:pPr marL="0" indent="0" algn="ctr">
              <a:spcAft>
                <a:spcPts val="750"/>
              </a:spcAft>
              <a:buNone/>
            </a:pPr>
            <a:endParaRPr lang="en-US" dirty="0">
              <a:solidFill>
                <a:srgbClr val="FFC000"/>
              </a:solidFill>
              <a:latin typeface="Open Sans" panose="020B0606030504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986EFC7-A2AB-2E75-B23E-462806EF0E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5958" y="2924822"/>
            <a:ext cx="3380567" cy="270878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544AC4D-D11B-EE57-58E3-ACC9F0EAE571}"/>
              </a:ext>
            </a:extLst>
          </p:cNvPr>
          <p:cNvSpPr txBox="1"/>
          <p:nvPr/>
        </p:nvSpPr>
        <p:spPr>
          <a:xfrm>
            <a:off x="293054" y="439930"/>
            <a:ext cx="77219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International Society for Soil Mechanics and Geotechnical Engineering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56252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30000"/>
    </mc:Choice>
    <mc:Fallback xmlns="">
      <p:transition advClick="0" advTm="30000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93813dd7ca6ad654711aa0ab317e03a3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f11dc0ce689dd3925e84e4e35398c6e7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A0D51BCB-0419-432E-B7F1-25548446A62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E8D3305-1D9D-4BC8-A40F-6F8AE50BD7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F08B90B-70ED-4539-9C14-FB2728D9064F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Future design</Template>
  <TotalTime>0</TotalTime>
  <Words>66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</vt:lpstr>
      <vt:lpstr>Celestial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Sukumar Pathmanandavel</dc:creator>
  <cp:lastModifiedBy>Pinto, Joyce</cp:lastModifiedBy>
  <cp:revision>6</cp:revision>
  <dcterms:created xsi:type="dcterms:W3CDTF">2025-04-01T12:33:10Z</dcterms:created>
  <dcterms:modified xsi:type="dcterms:W3CDTF">2025-04-15T01:15:23Z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SIP_Label_06c24981-b6df-48f8-949b-0896357b9b03_Enabled">
    <vt:lpwstr>true</vt:lpwstr>
  </property>
  <property fmtid="{D5CDD505-2E9C-101B-9397-08002B2CF9AE}" pid="4" name="MSIP_Label_06c24981-b6df-48f8-949b-0896357b9b03_SetDate">
    <vt:lpwstr>2025-04-15T01:15:00Z</vt:lpwstr>
  </property>
  <property fmtid="{D5CDD505-2E9C-101B-9397-08002B2CF9AE}" pid="5" name="MSIP_Label_06c24981-b6df-48f8-949b-0896357b9b03_Method">
    <vt:lpwstr>Standard</vt:lpwstr>
  </property>
  <property fmtid="{D5CDD505-2E9C-101B-9397-08002B2CF9AE}" pid="6" name="MSIP_Label_06c24981-b6df-48f8-949b-0896357b9b03_Name">
    <vt:lpwstr>Official</vt:lpwstr>
  </property>
  <property fmtid="{D5CDD505-2E9C-101B-9397-08002B2CF9AE}" pid="7" name="MSIP_Label_06c24981-b6df-48f8-949b-0896357b9b03_SiteId">
    <vt:lpwstr>dd615949-5bd0-4da0-ac52-28ef8d336373</vt:lpwstr>
  </property>
  <property fmtid="{D5CDD505-2E9C-101B-9397-08002B2CF9AE}" pid="8" name="MSIP_Label_06c24981-b6df-48f8-949b-0896357b9b03_ActionId">
    <vt:lpwstr>5b723028-e20e-409f-8d57-67136a779ae8</vt:lpwstr>
  </property>
  <property fmtid="{D5CDD505-2E9C-101B-9397-08002B2CF9AE}" pid="9" name="MSIP_Label_06c24981-b6df-48f8-949b-0896357b9b03_ContentBits">
    <vt:lpwstr>0</vt:lpwstr>
  </property>
  <property fmtid="{D5CDD505-2E9C-101B-9397-08002B2CF9AE}" pid="10" name="MSIP_Label_06c24981-b6df-48f8-949b-0896357b9b03_Tag">
    <vt:lpwstr>10, 3, 0, 1</vt:lpwstr>
  </property>
</Properties>
</file>