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87" r:id="rId5"/>
    <p:sldMasterId id="2147483717" r:id="rId6"/>
    <p:sldMasterId id="2147483742" r:id="rId7"/>
  </p:sldMasterIdLst>
  <p:notesMasterIdLst>
    <p:notesMasterId r:id="rId13"/>
  </p:notesMasterIdLst>
  <p:handoutMasterIdLst>
    <p:handoutMasterId r:id="rId14"/>
  </p:handoutMasterIdLst>
  <p:sldIdLst>
    <p:sldId id="498" r:id="rId8"/>
    <p:sldId id="1098" r:id="rId9"/>
    <p:sldId id="276" r:id="rId10"/>
    <p:sldId id="1099" r:id="rId11"/>
    <p:sldId id="1043" r:id="rId12"/>
  </p:sldIdLst>
  <p:sldSz cx="12192000" cy="6858000"/>
  <p:notesSz cx="7099300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ddhima Indraratna" initials="BI" lastIdx="1" clrIdx="0">
    <p:extLst>
      <p:ext uri="{19B8F6BF-5375-455C-9EA6-DF929625EA0E}">
        <p15:presenceInfo xmlns:p15="http://schemas.microsoft.com/office/powerpoint/2012/main" userId="Buddhima Indrarat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2340"/>
    <a:srgbClr val="FF0600"/>
    <a:srgbClr val="FFCC99"/>
    <a:srgbClr val="FFC000"/>
    <a:srgbClr val="CBCDEC"/>
    <a:srgbClr val="1FA151"/>
    <a:srgbClr val="000000"/>
    <a:srgbClr val="D9D9D6"/>
    <a:srgbClr val="000066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6AB9D15-3CFF-49CD-B089-E64C5F7B33BB}" v="15" dt="2026-03-04T23:38:05.1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638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917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0725" y="0"/>
            <a:ext cx="3076917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A60C01F8-7A96-1A42-A5C1-A6293913991B}" type="datetime1">
              <a:rPr lang="en-AU" smtClean="0"/>
              <a:t>10/03/2026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243"/>
            <a:ext cx="3076917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0725" y="9721243"/>
            <a:ext cx="3076917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B03F6A53-947D-664F-86C6-7EA2E2AF7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866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917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0725" y="0"/>
            <a:ext cx="3076917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290F5882-1633-C84E-BDD4-8A584B4C4483}" type="datetime1">
              <a:rPr lang="en-AU" smtClean="0"/>
              <a:t>10/03/2026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06" tIns="47453" rIns="94906" bIns="4745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4906" tIns="47453" rIns="94906" bIns="47453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243"/>
            <a:ext cx="3076917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0725" y="9721243"/>
            <a:ext cx="3076917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4FDA4F87-D5C2-4945-AFCA-8B793D258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989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D944086E-68D3-4CF3-A257-C5CAC8EEC941}" type="slidenum">
              <a:rPr kumimoji="0" lang="en-AU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A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61822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8350"/>
            <a:ext cx="68230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55" name="Google Shape;1255;p21:notes"/>
          <p:cNvSpPr txBox="1">
            <a:spLocks noGrp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p16:notes"/>
          <p:cNvSpPr txBox="1">
            <a:spLocks noGrp="1"/>
          </p:cNvSpPr>
          <p:nvPr>
            <p:ph type="body" idx="1"/>
          </p:nvPr>
        </p:nvSpPr>
        <p:spPr>
          <a:xfrm>
            <a:off x="946150" y="4862513"/>
            <a:ext cx="5207000" cy="4603750"/>
          </a:xfrm>
          <a:prstGeom prst="rect">
            <a:avLst/>
          </a:prstGeom>
        </p:spPr>
        <p:txBody>
          <a:bodyPr spcFirstLastPara="1" wrap="square" lIns="96650" tIns="48325" rIns="96650" bIns="4832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5" name="Google Shape;118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8350"/>
            <a:ext cx="68230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02079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4565" y="3274280"/>
            <a:ext cx="8463767" cy="2148899"/>
          </a:xfrm>
        </p:spPr>
        <p:txBody>
          <a:bodyPr lIns="0" tIns="0" anchor="b">
            <a:noAutofit/>
          </a:bodyPr>
          <a:lstStyle>
            <a:lvl1pPr algn="l">
              <a:lnSpc>
                <a:spcPct val="80000"/>
              </a:lnSpc>
              <a:defRPr sz="660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4565" y="5653149"/>
            <a:ext cx="8463767" cy="565927"/>
          </a:xfrm>
        </p:spPr>
        <p:txBody>
          <a:bodyPr lIns="0" tIns="0" anchor="t"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849" y="5233479"/>
            <a:ext cx="1900371" cy="1172812"/>
          </a:xfrm>
          <a:prstGeom prst="rect">
            <a:avLst/>
          </a:prstGeom>
        </p:spPr>
      </p:pic>
      <p:pic>
        <p:nvPicPr>
          <p:cNvPr id="5" name="Picture 4" descr="UOW_PPT_4x3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52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ED5E2-462C-4F90-ABF0-F43BF6C15049}" type="slidenum">
              <a:rPr lang="en-A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53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74DD6-7CD4-4DAA-9C4C-1B8363E41017}" type="slidenum">
              <a:rPr lang="en-A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01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4920" y="1268413"/>
            <a:ext cx="5238749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6869" y="1268413"/>
            <a:ext cx="5240867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D26DE-0445-44FF-AE01-81C21A2331A9}" type="slidenum">
              <a:rPr lang="en-A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50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EFA68-8344-4DC9-815B-CCDC8DBB07F4}" type="slidenum">
              <a:rPr lang="en-A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5D9E6-D444-42E1-963E-A0F190C5923D}" type="slidenum">
              <a:rPr lang="en-A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16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46A76-EF91-4721-A11C-9ACB0DC0C6F0}" type="slidenum">
              <a:rPr lang="en-A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7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C73EF4-989A-491F-A787-6F7E0F935C60}" type="slidenum">
              <a:rPr lang="en-A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19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EF9EB0-D9FD-4869-A147-186D66343605}" type="slidenum">
              <a:rPr lang="en-A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3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DDBBF-7F71-4F8F-AB11-426E00036882}" type="slidenum">
              <a:rPr lang="en-A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65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28619" y="358775"/>
            <a:ext cx="2669116" cy="57102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4919" y="358775"/>
            <a:ext cx="7810500" cy="57102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7AFDC-D0D2-469B-8647-C0BD86ECA690}" type="slidenum">
              <a:rPr lang="en-A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48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462297" y="6417659"/>
            <a:ext cx="3396696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Document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09601" y="6417659"/>
            <a:ext cx="2698299" cy="365125"/>
          </a:xfrm>
          <a:prstGeom prst="rect">
            <a:avLst/>
          </a:prstGeom>
        </p:spPr>
        <p:txBody>
          <a:bodyPr/>
          <a:lstStyle/>
          <a:p>
            <a:fld id="{4956BB43-EB25-9C48-837D-98E6AF077A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390629" y="2375403"/>
            <a:ext cx="7588251" cy="2267483"/>
          </a:xfrm>
        </p:spPr>
        <p:txBody>
          <a:bodyPr lIns="0" tIns="0"/>
          <a:lstStyle>
            <a:lvl1pPr marL="0" indent="0">
              <a:lnSpc>
                <a:spcPct val="80000"/>
              </a:lnSpc>
              <a:buNone/>
              <a:defRPr sz="6000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 hasCustomPrompt="1"/>
          </p:nvPr>
        </p:nvSpPr>
        <p:spPr>
          <a:xfrm>
            <a:off x="390628" y="4642886"/>
            <a:ext cx="7498005" cy="1690507"/>
          </a:xfrm>
        </p:spPr>
        <p:txBody>
          <a:bodyPr lIns="0" tIns="0">
            <a:normAutofit/>
          </a:bodyPr>
          <a:lstStyle>
            <a:lvl1pPr marL="0" indent="0">
              <a:buNone/>
              <a:defRPr sz="1600" cap="all">
                <a:solidFill>
                  <a:srgbClr val="FFFFFF"/>
                </a:solidFill>
                <a:latin typeface="+mn-lt"/>
              </a:defRPr>
            </a:lvl1pPr>
          </a:lstStyle>
          <a:p>
            <a:pPr lvl="0"/>
            <a:r>
              <a:rPr lang="en-AU" dirty="0" err="1"/>
              <a:t>subheadinG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345" y="5244840"/>
            <a:ext cx="1900371" cy="117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91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439333" y="358775"/>
            <a:ext cx="9330267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14920" y="1268413"/>
            <a:ext cx="5238749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56869" y="1268413"/>
            <a:ext cx="5240867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14920" y="3744913"/>
            <a:ext cx="5238749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869" y="3744913"/>
            <a:ext cx="5240867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20623B-9B42-4668-B9F9-8891D88BA9B3}" type="slidenum">
              <a:rPr lang="en-A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4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333" y="358775"/>
            <a:ext cx="9330267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814917" y="1268413"/>
            <a:ext cx="10682816" cy="4800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247F2-8590-4260-BD1D-497C2C611A05}" type="slidenum">
              <a:rPr lang="en-A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66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333" y="358775"/>
            <a:ext cx="9330267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814917" y="1268413"/>
            <a:ext cx="10682816" cy="4800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54620E-6B35-4D99-ADEB-0A095629A922}" type="slidenum">
              <a:rPr lang="en-A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33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333" y="358775"/>
            <a:ext cx="9330267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4920" y="1268413"/>
            <a:ext cx="5238749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6869" y="1268413"/>
            <a:ext cx="5240867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FB20A2-BD83-4AD9-9793-2B925A24C940}" type="slidenum">
              <a:rPr lang="en-A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0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333" y="358775"/>
            <a:ext cx="9330267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4917" y="1268413"/>
            <a:ext cx="10682816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917" y="3744913"/>
            <a:ext cx="10682816" cy="232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7F5E1-1E05-492F-9342-326EC8AF0D0D}" type="slidenum">
              <a:rPr lang="en-A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06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941274-1E43-41C9-ACBC-C672AC050B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3797BC5-21F2-435C-9C00-3EEE537D1F3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26F515-1A21-4016-B94B-81F0FC99D1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2B303-9551-4CEE-B650-984CE4B025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415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2E3CD2-4BE1-40A4-9DD2-832DB82DEF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3877360-3B17-4AF2-AC3E-A119F83171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7F2E9DB-F76D-484E-B14B-12C381EED0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75AA1-1074-4B6A-8F4A-84ACF49E02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7775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4A3BA4-2C24-4D49-9953-C1E4B15186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FACF26-4E74-4294-93A9-B21D232405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725509-74B9-4298-8DFF-F5C66D81AB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3C52E-119A-49C0-9563-E495487E1D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08208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16411F-B3D5-4109-A2DC-FCD19C8BB8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48FD7D-193D-4253-8D1D-5D876D2A92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448E2B-5CB7-476A-81F0-080E5D45E2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6B566-17B8-4014-AA4D-5254714A01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9366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CBC717E-3D5D-4081-B29C-0760921C8E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6863A63-B6B7-4185-93EE-01E4B11C3CE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34E824B-9FF5-4D0C-8561-4F82DEC511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2F32DA-135B-4813-8167-F03BFDCBE9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8320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480838"/>
            <a:ext cx="9706632" cy="30855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700"/>
            </a:lvl2pPr>
            <a:lvl3pPr>
              <a:defRPr sz="1600"/>
            </a:lvl3pPr>
            <a:lvl4pPr>
              <a:defRPr sz="15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Document title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082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239190D-6355-480E-8B4E-22E5966B1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16C0872-89EB-4BF3-8EDB-74390116C7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D8BD4D6-5F38-478D-84BC-19EB20D2E7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A22E0-B08B-453D-96DC-B8DA464D52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2296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E5EA49E-B970-487F-AA71-6672B4E36F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C8A8195-C141-4E08-A2EB-FC34CEC295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72752DB-B5E5-4760-BAEA-BBE62B640B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7428B-568C-4AB5-8D2E-1033D14EC8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37876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7F3191-8958-4903-B28E-281211DC25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A5FB98-629D-41D9-B9B7-8D857A80CA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2478E8-472E-4365-A855-51621E7DA0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280438-2883-4470-A8FA-8999F6C309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5086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6F00969-0447-4A0A-B557-66C1F81D6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73590C-8408-4951-A472-B2C868082D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CC20C1-0907-4F0F-BB00-139396A5C3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97B2F-C982-4392-9475-F144E5569F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28126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229D6D-9EF9-46E0-A0D6-CE3C3D0267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456B40-44B9-4398-9674-F32B445E3E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A9C16DA-A519-46BB-ADCA-A6D3E39BCA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CFB2E-BD22-4FC5-B571-A7C388E722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5456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357A39F-E0D8-4BF6-A121-C3BF2E1E5F1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3EEB31-2C72-460F-A2E5-0B09D3C172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F87BF2-5582-4E45-91CF-DA034375FF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94148-9C70-4A15-8A27-93A2E27940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59387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58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58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8" name="Google Shape;98;p58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58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8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0379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0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9pPr>
          </a:lstStyle>
          <a:p>
            <a:endParaRPr/>
          </a:p>
        </p:txBody>
      </p:sp>
      <p:sp>
        <p:nvSpPr>
          <p:cNvPr id="119" name="Google Shape;119;p80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80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80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220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81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81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508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>
            <a:endParaRPr/>
          </a:p>
        </p:txBody>
      </p:sp>
      <p:sp>
        <p:nvSpPr>
          <p:cNvPr id="125" name="Google Shape;125;p81"/>
          <p:cNvSpPr txBox="1">
            <a:spLocks noGrp="1"/>
          </p:cNvSpPr>
          <p:nvPr>
            <p:ph type="body" idx="2"/>
          </p:nvPr>
        </p:nvSpPr>
        <p:spPr>
          <a:xfrm>
            <a:off x="6197600" y="1981200"/>
            <a:ext cx="508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>
            <a:endParaRPr/>
          </a:p>
        </p:txBody>
      </p:sp>
      <p:sp>
        <p:nvSpPr>
          <p:cNvPr id="126" name="Google Shape;126;p81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81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81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825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2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8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132" name="Google Shape;132;p8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>
            <a:endParaRPr/>
          </a:p>
        </p:txBody>
      </p:sp>
      <p:sp>
        <p:nvSpPr>
          <p:cNvPr id="133" name="Google Shape;133;p82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134" name="Google Shape;134;p82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>
            <a:endParaRPr/>
          </a:p>
        </p:txBody>
      </p:sp>
      <p:sp>
        <p:nvSpPr>
          <p:cNvPr id="135" name="Google Shape;135;p82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82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2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54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480838"/>
            <a:ext cx="4569845" cy="30855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700"/>
            </a:lvl2pPr>
            <a:lvl3pPr>
              <a:defRPr sz="1600"/>
            </a:lvl3pPr>
            <a:lvl4pPr>
              <a:defRPr sz="15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5455239" y="2480838"/>
            <a:ext cx="4860996" cy="30855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700"/>
            </a:lvl2pPr>
            <a:lvl3pPr>
              <a:defRPr sz="1600"/>
            </a:lvl3pPr>
            <a:lvl4pPr>
              <a:defRPr sz="15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/>
              <a:t>Document title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3555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3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83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83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3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3968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4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84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9pPr>
          </a:lstStyle>
          <a:p>
            <a:endParaRPr/>
          </a:p>
        </p:txBody>
      </p:sp>
      <p:sp>
        <p:nvSpPr>
          <p:cNvPr id="146" name="Google Shape;146;p84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147" name="Google Shape;147;p84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84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84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465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5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85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85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154" name="Google Shape;154;p85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85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85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719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6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86"/>
          <p:cNvSpPr txBox="1">
            <a:spLocks noGrp="1"/>
          </p:cNvSpPr>
          <p:nvPr>
            <p:ph type="body" idx="1"/>
          </p:nvPr>
        </p:nvSpPr>
        <p:spPr>
          <a:xfrm rot="5400000">
            <a:off x="4038600" y="-1143000"/>
            <a:ext cx="4114800" cy="103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60" name="Google Shape;160;p86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86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86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284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7"/>
          <p:cNvSpPr txBox="1">
            <a:spLocks noGrp="1"/>
          </p:cNvSpPr>
          <p:nvPr>
            <p:ph type="title"/>
          </p:nvPr>
        </p:nvSpPr>
        <p:spPr>
          <a:xfrm rot="5400000">
            <a:off x="7239000" y="2057400"/>
            <a:ext cx="5486400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87"/>
          <p:cNvSpPr txBox="1">
            <a:spLocks noGrp="1"/>
          </p:cNvSpPr>
          <p:nvPr>
            <p:ph type="body" idx="1"/>
          </p:nvPr>
        </p:nvSpPr>
        <p:spPr>
          <a:xfrm rot="5400000">
            <a:off x="1955800" y="-431800"/>
            <a:ext cx="5486400" cy="75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66" name="Google Shape;166;p87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87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87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1288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1B2986-99A5-458B-85C1-4A06F8B4A8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753903F-C6C8-4FA8-BA51-3D873B1351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C917FA-0EFD-4D60-B69D-834D5ED1FF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B91DB5-ECC1-46C7-A78C-7E02C70D25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3518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68689-6087-43AA-BF97-0269BFD53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DFB370-8CA3-4F58-99A4-A0EACDD4B6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E7783-C46A-441E-8023-0FF32524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1845B-3F28-4B19-8540-BD40A7FA9B5F}" type="datetimeFigureOut">
              <a:rPr lang="en-AU" smtClean="0"/>
              <a:t>10/03/2026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A7A47-7545-45A5-B6A3-876A8C1B0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1C254-43C5-428F-B5C8-14E731B7F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709C6-6F6C-4C05-BFF8-14DEBCEC5D7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4747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314293"/>
            <a:ext cx="4569845" cy="851523"/>
          </a:xfrm>
        </p:spPr>
        <p:txBody>
          <a:bodyPr anchor="t">
            <a:normAutofit/>
          </a:bodyPr>
          <a:lstStyle>
            <a:lvl1pPr marL="0" indent="0">
              <a:buNone/>
              <a:defRPr sz="1400" b="1">
                <a:solidFill>
                  <a:srgbClr val="E106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455239" y="1314293"/>
            <a:ext cx="4860996" cy="851523"/>
          </a:xfrm>
        </p:spPr>
        <p:txBody>
          <a:bodyPr anchor="t">
            <a:normAutofit/>
          </a:bodyPr>
          <a:lstStyle>
            <a:lvl1pPr marL="0" indent="0">
              <a:buNone/>
              <a:defRPr sz="1400" b="1">
                <a:solidFill>
                  <a:srgbClr val="E106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411003"/>
            <a:ext cx="9706632" cy="846793"/>
          </a:xfrm>
        </p:spPr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09600" y="2480838"/>
            <a:ext cx="4569845" cy="30855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700"/>
            </a:lvl2pPr>
            <a:lvl3pPr>
              <a:defRPr sz="1600"/>
            </a:lvl3pPr>
            <a:lvl4pPr>
              <a:defRPr sz="15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5455239" y="2480838"/>
            <a:ext cx="4860996" cy="308552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700"/>
            </a:lvl2pPr>
            <a:lvl3pPr>
              <a:defRPr sz="1600"/>
            </a:lvl3pPr>
            <a:lvl4pPr>
              <a:defRPr sz="15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Document title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87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Document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53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Document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05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7"/>
            <a:ext cx="7315200" cy="566739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436308"/>
            <a:ext cx="7315200" cy="655443"/>
          </a:xfrm>
        </p:spPr>
        <p:txBody>
          <a:bodyPr>
            <a:normAutofit/>
          </a:bodyPr>
          <a:lstStyle>
            <a:lvl1pPr marL="0" indent="0">
              <a:buNone/>
              <a:defRPr sz="12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dirty="0"/>
              <a:t>Click to edit Master text styles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Document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A7B4246-FDFA-7E4C-A54D-095A75DA82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173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94603-F6FD-4436-8331-2B5859123980}" type="slidenum">
              <a:rPr lang="en-A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A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836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66"/>
            </a:gs>
            <a:gs pos="50000">
              <a:srgbClr val="00002F"/>
            </a:gs>
            <a:gs pos="100000">
              <a:srgbClr val="000066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11003"/>
            <a:ext cx="9706632" cy="846793"/>
          </a:xfrm>
          <a:prstGeom prst="rect">
            <a:avLst/>
          </a:prstGeom>
        </p:spPr>
        <p:txBody>
          <a:bodyPr vert="horz" lIns="0" tIns="0" rIns="91440" bIns="45720" rtlCol="0" anchor="t">
            <a:normAutofit/>
          </a:bodyPr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464880"/>
            <a:ext cx="9706632" cy="3668409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09600" y="6421235"/>
            <a:ext cx="100481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 descr="UOW_Primary_RGB_Dark Blue.pdf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8601" y="6079160"/>
            <a:ext cx="866743" cy="554057"/>
          </a:xfrm>
          <a:prstGeom prst="rect">
            <a:avLst/>
          </a:prstGeom>
        </p:spPr>
      </p:pic>
      <p:sp>
        <p:nvSpPr>
          <p:cNvPr id="25" name="Footer Placeholder 24"/>
          <p:cNvSpPr>
            <a:spLocks noGrp="1"/>
          </p:cNvSpPr>
          <p:nvPr>
            <p:ph type="ftr" sz="quarter" idx="3"/>
          </p:nvPr>
        </p:nvSpPr>
        <p:spPr>
          <a:xfrm>
            <a:off x="1529907" y="6459548"/>
            <a:ext cx="3860800" cy="190440"/>
          </a:xfrm>
          <a:prstGeom prst="rect">
            <a:avLst/>
          </a:prstGeom>
        </p:spPr>
        <p:txBody>
          <a:bodyPr vert="horz" lIns="0" tIns="0" rIns="91440" bIns="45720" rtlCol="0" anchor="ctr"/>
          <a:lstStyle>
            <a:lvl1pPr algn="l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Document title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609603" y="6459548"/>
            <a:ext cx="486052" cy="190440"/>
          </a:xfrm>
          <a:prstGeom prst="rect">
            <a:avLst/>
          </a:prstGeom>
        </p:spPr>
        <p:txBody>
          <a:bodyPr vert="horz" lIns="0" tIns="0" rIns="91440" bIns="45720" rtlCol="0" anchor="ctr"/>
          <a:lstStyle>
            <a:lvl1pPr algn="l">
              <a:defRPr sz="6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B4246-FDFA-7E4C-A54D-095A75DA82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392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7" r:id="rId8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0C234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0C234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0C234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rgbClr val="0C234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rgbClr val="0C23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391477" y="188640"/>
            <a:ext cx="9330267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Click to edit Master title style</a:t>
            </a:r>
          </a:p>
        </p:txBody>
      </p:sp>
      <p:sp>
        <p:nvSpPr>
          <p:cNvPr id="4301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4917" y="1052739"/>
            <a:ext cx="10682816" cy="525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AU" dirty="0"/>
              <a:t> 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</p:txBody>
      </p:sp>
      <p:sp>
        <p:nvSpPr>
          <p:cNvPr id="113674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76320" y="6237312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SzTx/>
              <a:buFontTx/>
              <a:buNone/>
              <a:defRPr sz="1000">
                <a:solidFill>
                  <a:schemeClr val="bg1"/>
                </a:solidFill>
                <a:latin typeface="Times New Roman" pitchFamily="18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fld id="{3C3313DE-C328-F34F-AF10-260DD352BE92}" type="slidenum">
              <a:rPr lang="en-AU" smtClean="0">
                <a:solidFill>
                  <a:prstClr val="white"/>
                </a:solidFill>
                <a:cs typeface="Times New Roman" pitchFamily="18" charset="0"/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fld id="{59F031A8-767C-FD4E-8A76-BF4A28FA7034}" type="slidenum">
              <a:rPr lang="en-AU" smtClean="0">
                <a:solidFill>
                  <a:prstClr val="white"/>
                </a:solidFill>
                <a:cs typeface="Times New Roman" pitchFamily="18" charset="0"/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fld id="{5D65FBDC-6698-4113-A63C-969EEA354513}" type="slidenum">
              <a:rPr lang="en-AU" smtClean="0">
                <a:solidFill>
                  <a:prstClr val="white"/>
                </a:solidFill>
                <a:cs typeface="Times New Roman" pitchFamily="18" charset="0"/>
              </a:rPr>
              <a:pPr defTabSz="914400" fontAlgn="base">
                <a:spcAft>
                  <a:spcPct val="0"/>
                </a:spcAft>
                <a:defRPr/>
              </a:pPr>
              <a:t>‹#›</a:t>
            </a:fld>
            <a:endParaRPr lang="en-AU" dirty="0">
              <a:solidFill>
                <a:prstClr val="white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74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u="sng">
          <a:solidFill>
            <a:schemeClr val="tx1"/>
          </a:solidFill>
          <a:latin typeface="Arial Narrow"/>
          <a:ea typeface="+mj-ea"/>
          <a:cs typeface="Arial Narrow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Comic Sans MS" pitchFamily="6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Comic Sans MS" pitchFamily="6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Comic Sans MS" pitchFamily="6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Comic Sans MS" pitchFamily="6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Comic Sans MS" pitchFamily="6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Comic Sans MS" pitchFamily="6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Comic Sans MS" pitchFamily="6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FF00"/>
          </a:solidFill>
          <a:latin typeface="Comic Sans MS" pitchFamily="66" charset="0"/>
        </a:defRPr>
      </a:lvl9pPr>
    </p:titleStyle>
    <p:bodyStyle>
      <a:lvl1pPr marL="285750" indent="-285750" algn="l" rtl="0" eaLnBrk="0" fontAlgn="base" hangingPunct="0">
        <a:spcBef>
          <a:spcPct val="40000"/>
        </a:spcBef>
        <a:spcAft>
          <a:spcPct val="0"/>
        </a:spcAft>
        <a:buFont typeface="Wingdings" pitchFamily="2" charset="2"/>
        <a:buChar char="v"/>
        <a:defRPr sz="2400" b="1">
          <a:solidFill>
            <a:srgbClr val="000000"/>
          </a:solidFill>
          <a:latin typeface="Arial Narrow"/>
          <a:ea typeface="+mn-ea"/>
          <a:cs typeface="Arial Narrow"/>
        </a:defRPr>
      </a:lvl1pPr>
      <a:lvl2pPr marL="762000" indent="-285750" algn="l" rtl="0" eaLnBrk="0" fontAlgn="base" hangingPunct="0">
        <a:spcBef>
          <a:spcPct val="40000"/>
        </a:spcBef>
        <a:spcAft>
          <a:spcPct val="0"/>
        </a:spcAft>
        <a:buClrTx/>
        <a:buFont typeface="Times New Roman"/>
        <a:buChar char="–"/>
        <a:defRPr sz="1800">
          <a:solidFill>
            <a:srgbClr val="000000"/>
          </a:solidFill>
          <a:latin typeface="Arial Narrow"/>
          <a:cs typeface="Arial Narrow"/>
        </a:defRPr>
      </a:lvl2pPr>
      <a:lvl3pPr marL="1276350" indent="-228600" algn="l" rtl="0" eaLnBrk="0" fontAlgn="base" hangingPunct="0">
        <a:spcBef>
          <a:spcPct val="40000"/>
        </a:spcBef>
        <a:spcAft>
          <a:spcPct val="0"/>
        </a:spcAft>
        <a:buClrTx/>
        <a:buChar char="•"/>
        <a:defRPr sz="1400">
          <a:solidFill>
            <a:srgbClr val="000000"/>
          </a:solidFill>
          <a:latin typeface="Arial Narrow"/>
          <a:cs typeface="Arial Narrow"/>
        </a:defRPr>
      </a:lvl3pPr>
      <a:lvl4pPr marL="1695450" indent="-22860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¨"/>
        <a:defRPr sz="2000">
          <a:solidFill>
            <a:schemeClr val="tx1"/>
          </a:solidFill>
          <a:latin typeface="Arial Narrow" pitchFamily="34" charset="0"/>
        </a:defRPr>
      </a:lvl4pPr>
      <a:lvl5pPr marL="2114550" indent="-228600" algn="l" rtl="0" eaLnBrk="0" fontAlgn="base" hangingPunct="0">
        <a:spcBef>
          <a:spcPct val="4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¨"/>
        <a:defRPr sz="1600">
          <a:solidFill>
            <a:schemeClr val="tx1"/>
          </a:solidFill>
          <a:latin typeface="Arial Narrow" pitchFamily="34" charset="0"/>
        </a:defRPr>
      </a:lvl5pPr>
      <a:lvl6pPr marL="2571750" indent="-228600" algn="l" rtl="0" fontAlgn="base">
        <a:spcBef>
          <a:spcPct val="4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¨"/>
        <a:defRPr sz="1600">
          <a:solidFill>
            <a:schemeClr val="tx1"/>
          </a:solidFill>
          <a:latin typeface="Arial Narrow" pitchFamily="34" charset="0"/>
        </a:defRPr>
      </a:lvl6pPr>
      <a:lvl7pPr marL="3028950" indent="-228600" algn="l" rtl="0" fontAlgn="base">
        <a:spcBef>
          <a:spcPct val="4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¨"/>
        <a:defRPr sz="1600">
          <a:solidFill>
            <a:schemeClr val="tx1"/>
          </a:solidFill>
          <a:latin typeface="Arial Narrow" pitchFamily="34" charset="0"/>
        </a:defRPr>
      </a:lvl7pPr>
      <a:lvl8pPr marL="3486150" indent="-228600" algn="l" rtl="0" fontAlgn="base">
        <a:spcBef>
          <a:spcPct val="4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¨"/>
        <a:defRPr sz="1600">
          <a:solidFill>
            <a:schemeClr val="tx1"/>
          </a:solidFill>
          <a:latin typeface="Arial Narrow" pitchFamily="34" charset="0"/>
        </a:defRPr>
      </a:lvl8pPr>
      <a:lvl9pPr marL="3943350" indent="-228600" algn="l" rtl="0" fontAlgn="base">
        <a:spcBef>
          <a:spcPct val="40000"/>
        </a:spcBef>
        <a:spcAft>
          <a:spcPct val="0"/>
        </a:spcAft>
        <a:buClr>
          <a:schemeClr val="tx1"/>
        </a:buClr>
        <a:buSzPct val="85000"/>
        <a:buFont typeface="Wingdings" pitchFamily="2" charset="2"/>
        <a:buChar char="¨"/>
        <a:defRPr sz="1600">
          <a:solidFill>
            <a:schemeClr val="tx1"/>
          </a:solidFill>
          <a:latin typeface="Arial Narrow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50000">
              <a:srgbClr val="00002F"/>
            </a:gs>
            <a:gs pos="100000">
              <a:srgbClr val="000066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3BA5227-4FD7-425A-9E24-57DE9D8FA7E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F4E5A76-3125-41AE-A6D5-B8F881F195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42C31E7-9EDC-4CEC-8DAB-E4C6BF84B55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EECA6E0-65FA-475B-9E94-CBB619F9CD6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F0E59AC-582C-4713-82D9-50827C216B6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ECEAB779-6F2C-4559-AD1E-8EC73499A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179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655">
              <a:srgbClr val="000036">
                <a:lumMod val="100000"/>
              </a:srgbClr>
            </a:gs>
            <a:gs pos="47000">
              <a:schemeClr val="bg2"/>
            </a:gs>
            <a:gs pos="24000">
              <a:srgbClr val="000036"/>
            </a:gs>
            <a:gs pos="71000">
              <a:srgbClr val="00002F"/>
            </a:gs>
            <a:gs pos="94000">
              <a:srgbClr val="000066"/>
            </a:gs>
          </a:gsLst>
          <a:lin ang="2700000" scaled="1"/>
          <a:tileRect/>
        </a:gra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7"/>
          <p:cNvSpPr txBox="1"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1" name="Google Shape;91;p57"/>
          <p:cNvSpPr txBox="1">
            <a:spLocks noGrp="1"/>
          </p:cNvSpPr>
          <p:nvPr>
            <p:ph type="body" idx="1"/>
          </p:nvPr>
        </p:nvSpPr>
        <p:spPr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2" name="Google Shape;92;p57"/>
          <p:cNvSpPr txBox="1">
            <a:spLocks noGrp="1"/>
          </p:cNvSpPr>
          <p:nvPr>
            <p:ph type="dt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3" name="Google Shape;93;p57"/>
          <p:cNvSpPr txBox="1">
            <a:spLocks noGrp="1"/>
          </p:cNvSpPr>
          <p:nvPr>
            <p:ph type="ft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4" name="Google Shape;94;p57"/>
          <p:cNvSpPr txBox="1">
            <a:spLocks noGrp="1"/>
          </p:cNvSpPr>
          <p:nvPr>
            <p:ph type="sldNum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423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microsoft.com/office/2007/relationships/hdphoto" Target="../media/hdphoto1.wdp"/><Relationship Id="rId4" Type="http://schemas.openxmlformats.org/officeDocument/2006/relationships/image" Target="../media/image12.jp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63b435da-6ffe-427b-b223-6dc9f05e0ba9@ausprd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6" r="9468"/>
          <a:stretch>
            <a:fillRect/>
          </a:stretch>
        </p:blipFill>
        <p:spPr bwMode="auto">
          <a:xfrm>
            <a:off x="6349304" y="4533537"/>
            <a:ext cx="2026368" cy="2146558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74851" y="4567821"/>
            <a:ext cx="2167356" cy="2098427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5A4708-BB02-0744-D9E8-5A2B59253BA6}"/>
              </a:ext>
            </a:extLst>
          </p:cNvPr>
          <p:cNvSpPr txBox="1"/>
          <p:nvPr/>
        </p:nvSpPr>
        <p:spPr>
          <a:xfrm>
            <a:off x="4533176" y="193987"/>
            <a:ext cx="739325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FFC000"/>
                </a:solidFill>
                <a:cs typeface="Arial" panose="020B0604020202020204" pitchFamily="34" charset="0"/>
              </a:rPr>
              <a:t>Recycled-Rubber Energy Absorbing Layer (2REAL) for Heavy Haul Railways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cs typeface="Arial" panose="020B0604020202020204" pitchFamily="34" charset="0"/>
              </a:rPr>
              <a:t>Patent No. AU2018214448</a:t>
            </a:r>
            <a:endParaRPr lang="en-AU" sz="1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3" name="Picture 22" descr="A close up of a sign&#10;&#10;Description automatically generated">
            <a:extLst>
              <a:ext uri="{FF2B5EF4-FFF2-40B4-BE49-F238E27FC236}">
                <a16:creationId xmlns:a16="http://schemas.microsoft.com/office/drawing/2014/main" id="{FA0F39EB-06FF-34C9-59F4-CD710320F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60" y="111618"/>
            <a:ext cx="1339171" cy="578182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4B6B314-12EA-B45F-EC33-6335DEAFC050}"/>
              </a:ext>
            </a:extLst>
          </p:cNvPr>
          <p:cNvSpPr txBox="1"/>
          <p:nvPr/>
        </p:nvSpPr>
        <p:spPr>
          <a:xfrm>
            <a:off x="1853631" y="108599"/>
            <a:ext cx="1871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</a:p>
          <a:p>
            <a:r>
              <a:rPr lang="en-GB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Centre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8526311-452C-B367-2658-AA372AB4110C}"/>
              </a:ext>
            </a:extLst>
          </p:cNvPr>
          <p:cNvCxnSpPr/>
          <p:nvPr/>
        </p:nvCxnSpPr>
        <p:spPr>
          <a:xfrm>
            <a:off x="1853631" y="235469"/>
            <a:ext cx="0" cy="33048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sign in front of a building&#10;&#10;Description automatically generated">
            <a:extLst>
              <a:ext uri="{FF2B5EF4-FFF2-40B4-BE49-F238E27FC236}">
                <a16:creationId xmlns:a16="http://schemas.microsoft.com/office/drawing/2014/main" id="{E602FB64-29C0-9E44-E1FC-4F6D5A0729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7" y="749673"/>
            <a:ext cx="4330727" cy="292214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BECCA7-9DF2-7A72-67F7-64813635B1E7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2" y="3918297"/>
            <a:ext cx="3995746" cy="2745244"/>
          </a:xfrm>
          <a:prstGeom prst="rect">
            <a:avLst/>
          </a:prstGeom>
          <a:ln w="28575" cap="sq">
            <a:solidFill>
              <a:schemeClr val="accent3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8567CF-33A5-FDB0-FFDF-10751FE5F1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8291726" y="4685978"/>
            <a:ext cx="2146559" cy="184131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ADB607-1252-D372-5350-8C0E96E8C1D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0" r="19068"/>
          <a:stretch>
            <a:fillRect/>
          </a:stretch>
        </p:blipFill>
        <p:spPr>
          <a:xfrm>
            <a:off x="10327226" y="4533355"/>
            <a:ext cx="1795746" cy="2146739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2EF32C2-137E-46E4-5D1B-5178F9BBDE08}"/>
              </a:ext>
            </a:extLst>
          </p:cNvPr>
          <p:cNvSpPr txBox="1"/>
          <p:nvPr/>
        </p:nvSpPr>
        <p:spPr>
          <a:xfrm>
            <a:off x="4681094" y="1374866"/>
            <a:ext cx="6780281" cy="220778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spcBef>
                <a:spcPct val="20000"/>
              </a:spcBef>
              <a:spcAft>
                <a:spcPts val="450"/>
              </a:spcAft>
              <a:defRPr/>
            </a:pPr>
            <a:r>
              <a:rPr lang="en-US" sz="2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Distinguished Professor Buddhima Indraratna, </a:t>
            </a:r>
            <a:r>
              <a:rPr lang="en-US" sz="14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AM</a:t>
            </a:r>
          </a:p>
          <a:p>
            <a:pPr algn="ctr">
              <a:spcBef>
                <a:spcPct val="20000"/>
              </a:spcBef>
              <a:spcAft>
                <a:spcPts val="450"/>
              </a:spcAft>
              <a:defRPr/>
            </a:pP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PhD, FTSE, FRSN.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FIEAust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FASCE, </a:t>
            </a:r>
            <a:r>
              <a:rPr lang="en-US" sz="1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FAusIMM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FGS, FIESL, CEng, CPEng, DIC.</a:t>
            </a:r>
          </a:p>
          <a:p>
            <a:pPr algn="ctr">
              <a:spcBef>
                <a:spcPct val="20000"/>
              </a:spcBef>
              <a:spcAft>
                <a:spcPts val="450"/>
              </a:spcAft>
              <a:defRPr/>
            </a:pPr>
            <a:r>
              <a:rPr lang="en-US" sz="1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Member of the Order of Australia</a:t>
            </a:r>
          </a:p>
          <a:p>
            <a:pPr algn="ctr">
              <a:spcBef>
                <a:spcPct val="20000"/>
              </a:spcBef>
              <a:spcAft>
                <a:spcPts val="450"/>
              </a:spcAft>
              <a:defRPr/>
            </a:pPr>
            <a:r>
              <a:rPr lang="en-AU" sz="1800" i="1" dirty="0">
                <a:solidFill>
                  <a:schemeClr val="bg1"/>
                </a:solidFill>
                <a:latin typeface="Arial" charset="0"/>
              </a:rPr>
              <a:t>Director, UTS Transport Research Centre (UTS-TRC),</a:t>
            </a:r>
          </a:p>
          <a:p>
            <a:pPr algn="ctr">
              <a:spcBef>
                <a:spcPct val="20000"/>
              </a:spcBef>
              <a:defRPr/>
            </a:pPr>
            <a:r>
              <a:rPr lang="en-AU" sz="1800" i="1" dirty="0">
                <a:solidFill>
                  <a:schemeClr val="bg1"/>
                </a:solidFill>
                <a:latin typeface="Arial" charset="0"/>
              </a:rPr>
              <a:t>Faculty of Engineering and Information Technology,</a:t>
            </a:r>
          </a:p>
          <a:p>
            <a:pPr algn="ctr">
              <a:spcBef>
                <a:spcPct val="20000"/>
              </a:spcBef>
              <a:defRPr/>
            </a:pPr>
            <a:r>
              <a:rPr lang="en-AU" sz="2000" b="1" i="1" dirty="0">
                <a:solidFill>
                  <a:schemeClr val="bg1"/>
                </a:solidFill>
                <a:latin typeface="Arial" charset="0"/>
              </a:rPr>
              <a:t>University of Technology Sydney (UTS), Australia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41117D-0FFE-1563-20B7-AF8EA31ADD6D}"/>
              </a:ext>
            </a:extLst>
          </p:cNvPr>
          <p:cNvSpPr txBox="1"/>
          <p:nvPr/>
        </p:nvSpPr>
        <p:spPr>
          <a:xfrm>
            <a:off x="4533177" y="3748873"/>
            <a:ext cx="70761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spcAft>
                <a:spcPts val="450"/>
              </a:spcAft>
              <a:defRPr/>
            </a:pPr>
            <a:r>
              <a:rPr lang="en-AU" sz="1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Industry Partners: </a:t>
            </a:r>
            <a:r>
              <a:rPr lang="en-A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Ecoflex Australia, Sydney Trains (Transport for NSW)</a:t>
            </a:r>
            <a:endParaRPr lang="en-AU" sz="1600" b="1" i="1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32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counter, cooking, pan&#10;&#10;Description automatically generated">
            <a:extLst>
              <a:ext uri="{FF2B5EF4-FFF2-40B4-BE49-F238E27FC236}">
                <a16:creationId xmlns:a16="http://schemas.microsoft.com/office/drawing/2014/main" id="{A7E9137A-55E1-4AAF-AC8F-A9AF2F8BD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064" y="638742"/>
            <a:ext cx="3950800" cy="2502477"/>
          </a:xfrm>
          <a:prstGeom prst="rect">
            <a:avLst/>
          </a:prstGeom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-107576" y="163804"/>
            <a:ext cx="121949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AU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/>
                <a:sym typeface="Arial"/>
              </a:rPr>
              <a:t> 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/>
                <a:sym typeface="Arial"/>
              </a:rPr>
              <a:t>Beta-testing through 1:1 scale physical modelling </a:t>
            </a:r>
            <a:r>
              <a:rPr lang="en-AU" altLang="en-US" sz="2000" kern="0" dirty="0">
                <a:solidFill>
                  <a:srgbClr val="FFFF00"/>
                </a:solidFill>
                <a:latin typeface="Arial" panose="020B0604020202020204" pitchFamily="34" charset="0"/>
                <a:ea typeface="Tahoma" panose="020B0604030504040204" pitchFamily="34" charset="0"/>
                <a:cs typeface="Arial"/>
                <a:sym typeface="Arial"/>
              </a:rPr>
              <a:t>at</a:t>
            </a:r>
            <a:r>
              <a:rPr kumimoji="0" lang="en-AU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/>
                <a:sym typeface="Arial"/>
              </a:rPr>
              <a:t> National Facility for Dynamic High-speed Rail Testing</a:t>
            </a:r>
          </a:p>
        </p:txBody>
      </p:sp>
      <p:pic>
        <p:nvPicPr>
          <p:cNvPr id="4" name="Picture 3" descr="A picture containing ground, tool&#10;&#10;Description automatically generated">
            <a:extLst>
              <a:ext uri="{FF2B5EF4-FFF2-40B4-BE49-F238E27FC236}">
                <a16:creationId xmlns:a16="http://schemas.microsoft.com/office/drawing/2014/main" id="{03645034-03E1-48C7-89B0-32351DE4A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68" y="638745"/>
            <a:ext cx="3786289" cy="2524163"/>
          </a:xfrm>
          <a:prstGeom prst="rect">
            <a:avLst/>
          </a:prstGeom>
        </p:spPr>
      </p:pic>
      <p:sp>
        <p:nvSpPr>
          <p:cNvPr id="20" name="Text Box 10">
            <a:extLst>
              <a:ext uri="{FF2B5EF4-FFF2-40B4-BE49-F238E27FC236}">
                <a16:creationId xmlns:a16="http://schemas.microsoft.com/office/drawing/2014/main" id="{74E4D6EE-6C6E-4BEB-9D9A-BD3AF92485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648" y="2868419"/>
            <a:ext cx="2633888" cy="307777"/>
          </a:xfrm>
          <a:prstGeom prst="rect">
            <a:avLst/>
          </a:prstGeom>
          <a:solidFill>
            <a:srgbClr val="0C2340"/>
          </a:solidFill>
          <a:ln w="19050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ctr" defTabSz="914400">
              <a:spcBef>
                <a:spcPct val="50000"/>
              </a:spcBef>
              <a:buClr>
                <a:srgbClr val="000000"/>
              </a:buClr>
              <a:buNone/>
              <a:defRPr sz="1400" kern="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</a:defRPr>
            </a:lvl9pPr>
          </a:lstStyle>
          <a:p>
            <a:r>
              <a:rPr lang="en-AU" altLang="en-US" dirty="0">
                <a:solidFill>
                  <a:srgbClr val="FFFF00"/>
                </a:solidFill>
                <a:sym typeface="Arial"/>
              </a:rPr>
              <a:t>Instrumentation in Sub-ballast</a:t>
            </a:r>
            <a:endParaRPr lang="en-US" altLang="en-US" dirty="0">
              <a:solidFill>
                <a:srgbClr val="FFFF00"/>
              </a:solidFill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E699B3-74A4-45DB-AFAA-C1AA06BB4E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79"/>
          <a:stretch/>
        </p:blipFill>
        <p:spPr>
          <a:xfrm>
            <a:off x="6825688" y="677886"/>
            <a:ext cx="1318724" cy="874822"/>
          </a:xfrm>
          <a:prstGeom prst="rect">
            <a:avLst/>
          </a:prstGeom>
          <a:ln w="19050"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Text Box 10">
            <a:extLst>
              <a:ext uri="{FF2B5EF4-FFF2-40B4-BE49-F238E27FC236}">
                <a16:creationId xmlns:a16="http://schemas.microsoft.com/office/drawing/2014/main" id="{7761802A-A082-4EA8-B08F-3C9BAE299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1637" y="2872586"/>
            <a:ext cx="2453413" cy="307777"/>
          </a:xfrm>
          <a:prstGeom prst="rect">
            <a:avLst/>
          </a:prstGeom>
          <a:solidFill>
            <a:srgbClr val="0C2340"/>
          </a:solidFill>
          <a:ln w="19050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ctr" defTabSz="914400">
              <a:spcBef>
                <a:spcPct val="50000"/>
              </a:spcBef>
              <a:buClr>
                <a:srgbClr val="000000"/>
              </a:buClr>
              <a:buNone/>
              <a:defRPr sz="1400" kern="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</a:defRPr>
            </a:lvl9pPr>
          </a:lstStyle>
          <a:p>
            <a:r>
              <a:rPr lang="en-AU" altLang="en-US" dirty="0">
                <a:solidFill>
                  <a:srgbClr val="FFFF00"/>
                </a:solidFill>
                <a:sym typeface="Arial"/>
              </a:rPr>
              <a:t>Installation of Tyre Assembly</a:t>
            </a:r>
            <a:endParaRPr lang="en-US" altLang="en-US" dirty="0">
              <a:solidFill>
                <a:srgbClr val="FFFF00"/>
              </a:solidFill>
              <a:sym typeface="Arial"/>
            </a:endParaRPr>
          </a:p>
        </p:txBody>
      </p:sp>
      <p:sp>
        <p:nvSpPr>
          <p:cNvPr id="24" name="Slide Number Placeholder 3">
            <a:extLst>
              <a:ext uri="{FF2B5EF4-FFF2-40B4-BE49-F238E27FC236}">
                <a16:creationId xmlns:a16="http://schemas.microsoft.com/office/drawing/2014/main" id="{25C0B1E5-F663-4B81-B4FE-08A414AD1D3F}"/>
              </a:ext>
            </a:extLst>
          </p:cNvPr>
          <p:cNvSpPr>
            <a:spLocks/>
          </p:cNvSpPr>
          <p:nvPr/>
        </p:nvSpPr>
        <p:spPr bwMode="auto">
          <a:xfrm>
            <a:off x="11703757" y="6412326"/>
            <a:ext cx="383633" cy="400110"/>
          </a:xfrm>
          <a:prstGeom prst="ellipse">
            <a:avLst/>
          </a:prstGeom>
          <a:solidFill>
            <a:srgbClr val="E04E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 anchorCtr="1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BA31BFA-5D30-48E7-9622-3C4C113A64D4}" type="slidenum">
              <a:rPr kumimoji="0" lang="en-AU" alt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2</a:t>
            </a:fld>
            <a:endParaRPr kumimoji="0" lang="en-AU" altLang="en-US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B1B3A1-5D07-4655-B07C-FFF3A9333881}"/>
              </a:ext>
            </a:extLst>
          </p:cNvPr>
          <p:cNvGrpSpPr/>
          <p:nvPr/>
        </p:nvGrpSpPr>
        <p:grpSpPr>
          <a:xfrm>
            <a:off x="8141681" y="3506377"/>
            <a:ext cx="3943874" cy="3028368"/>
            <a:chOff x="6248400" y="3587508"/>
            <a:chExt cx="4539049" cy="2782937"/>
          </a:xfrm>
        </p:grpSpPr>
        <p:pic>
          <p:nvPicPr>
            <p:cNvPr id="12" name="Picture 11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C17667BE-8129-426B-B15E-EFED255032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7" t="5837" r="8619" b="4117"/>
            <a:stretch/>
          </p:blipFill>
          <p:spPr>
            <a:xfrm>
              <a:off x="6248400" y="3587508"/>
              <a:ext cx="4539049" cy="2782937"/>
            </a:xfrm>
            <a:prstGeom prst="rect">
              <a:avLst/>
            </a:prstGeom>
            <a:solidFill>
              <a:srgbClr val="0C2340"/>
            </a:solidFill>
            <a:ln w="19050">
              <a:noFill/>
              <a:miter lim="800000"/>
              <a:headEnd/>
              <a:tailEnd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86FE101-6927-49FE-9D13-B0E9EF038EA1}"/>
                </a:ext>
              </a:extLst>
            </p:cNvPr>
            <p:cNvSpPr txBox="1"/>
            <p:nvPr/>
          </p:nvSpPr>
          <p:spPr>
            <a:xfrm>
              <a:off x="7326408" y="6004534"/>
              <a:ext cx="3154382" cy="282834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 w="19050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marR="0" lvl="0" indent="0" defTabSz="914400" fontAlgn="auto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 kumimoji="0" sz="1400" b="0" i="0" u="none" strike="noStrike" kern="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Times New Roman" panose="02020603050405020304" pitchFamily="18" charset="0"/>
                </a:defRPr>
              </a:lvl9pPr>
            </a:lstStyle>
            <a:p>
              <a:r>
                <a:rPr lang="en-US" dirty="0">
                  <a:solidFill>
                    <a:srgbClr val="FFFF00"/>
                  </a:solidFill>
                  <a:sym typeface="Arial"/>
                </a:rPr>
                <a:t>Dynamic Loading of Tyre-Track</a:t>
              </a:r>
              <a:endParaRPr lang="en-AU" dirty="0">
                <a:solidFill>
                  <a:srgbClr val="FFFF00"/>
                </a:solidFill>
                <a:sym typeface="Arial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CA99BA5-769A-4E75-B53D-98421DD27A75}"/>
                </a:ext>
              </a:extLst>
            </p:cNvPr>
            <p:cNvSpPr txBox="1"/>
            <p:nvPr/>
          </p:nvSpPr>
          <p:spPr>
            <a:xfrm>
              <a:off x="7034883" y="5591917"/>
              <a:ext cx="2555020" cy="305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AU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101040"/>
                  </a:solidFill>
                  <a:effectLst/>
                  <a:highlight>
                    <a:srgbClr val="FFFF00"/>
                  </a:highlight>
                  <a:uLnTx/>
                  <a:uFillTx/>
                  <a:latin typeface="Arial"/>
                  <a:cs typeface="Arial"/>
                  <a:sym typeface="Arial"/>
                </a:rPr>
                <a:t>Dynamic Load Actuators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7C0BF591-6A5C-4603-9C04-D1178621C3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7317" y="4955523"/>
              <a:ext cx="233831" cy="642970"/>
            </a:xfrm>
            <a:prstGeom prst="straightConnector1">
              <a:avLst/>
            </a:prstGeom>
            <a:ln w="444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 Box 10">
            <a:extLst>
              <a:ext uri="{FF2B5EF4-FFF2-40B4-BE49-F238E27FC236}">
                <a16:creationId xmlns:a16="http://schemas.microsoft.com/office/drawing/2014/main" id="{96782B08-D182-4276-BDE1-B13042EEA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9881" y="639381"/>
            <a:ext cx="1289259" cy="430887"/>
          </a:xfrm>
          <a:prstGeom prst="rect">
            <a:avLst/>
          </a:prstGeom>
          <a:solidFill>
            <a:srgbClr val="0C2340"/>
          </a:solidFill>
          <a:ln w="19050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ctr" defTabSz="914400">
              <a:spcBef>
                <a:spcPct val="50000"/>
              </a:spcBef>
              <a:buClr>
                <a:srgbClr val="000000"/>
              </a:buClr>
              <a:buNone/>
              <a:defRPr sz="1400" kern="0">
                <a:solidFill>
                  <a:srgbClr val="FFFFFF"/>
                </a:solidFill>
                <a:latin typeface="Arial"/>
                <a:cs typeface="Arial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</a:defRPr>
            </a:lvl9pPr>
          </a:lstStyle>
          <a:p>
            <a:r>
              <a:rPr lang="en-AU" altLang="en-US" sz="1100" dirty="0">
                <a:solidFill>
                  <a:srgbClr val="FFFF00"/>
                </a:solidFill>
                <a:sym typeface="Arial"/>
              </a:rPr>
              <a:t>Strain gauges bonded in a Tyre</a:t>
            </a:r>
            <a:endParaRPr lang="en-US" altLang="en-US" sz="1100" dirty="0">
              <a:solidFill>
                <a:srgbClr val="FFFF00"/>
              </a:solidFill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311CE10-1374-E9A6-24E2-E078B9DCB082}"/>
              </a:ext>
            </a:extLst>
          </p:cNvPr>
          <p:cNvGrpSpPr/>
          <p:nvPr/>
        </p:nvGrpSpPr>
        <p:grpSpPr>
          <a:xfrm>
            <a:off x="104772" y="3497261"/>
            <a:ext cx="7966628" cy="3037484"/>
            <a:chOff x="226068" y="3110845"/>
            <a:chExt cx="8636418" cy="3141491"/>
          </a:xfrm>
        </p:grpSpPr>
        <p:pic>
          <p:nvPicPr>
            <p:cNvPr id="11" name="Picture 10" descr="E:\Work 2017\Papers 2017\Invitation to submit a manuscript to Special Edition on Rail Infrastructure, Australian Journal of Structural Engineering\Lateral displacement of reinforced ballast.jpg">
              <a:extLst>
                <a:ext uri="{FF2B5EF4-FFF2-40B4-BE49-F238E27FC236}">
                  <a16:creationId xmlns:a16="http://schemas.microsoft.com/office/drawing/2014/main" id="{DE017D09-C574-0753-600F-16D332640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68" y="3110845"/>
              <a:ext cx="4338121" cy="31320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 descr="E:\Work 2017\Papers 2017\Invitation to submit a manuscript to Special Edition on Rail Infrastructure, Australian Journal of Structural Engineering\resilient modulus of reinforced ballast.jpg">
              <a:extLst>
                <a:ext uri="{FF2B5EF4-FFF2-40B4-BE49-F238E27FC236}">
                  <a16:creationId xmlns:a16="http://schemas.microsoft.com/office/drawing/2014/main" id="{1D70CBEA-6391-E07B-FCDF-4BD09E4FD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0379" y="3120273"/>
              <a:ext cx="4222107" cy="31320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Down Arrow 7">
              <a:extLst>
                <a:ext uri="{FF2B5EF4-FFF2-40B4-BE49-F238E27FC236}">
                  <a16:creationId xmlns:a16="http://schemas.microsoft.com/office/drawing/2014/main" id="{8830C21A-AAD3-3F01-9608-C18969AA742C}"/>
                </a:ext>
              </a:extLst>
            </p:cNvPr>
            <p:cNvSpPr/>
            <p:nvPr/>
          </p:nvSpPr>
          <p:spPr>
            <a:xfrm>
              <a:off x="3781576" y="3642268"/>
              <a:ext cx="205789" cy="288718"/>
            </a:xfrm>
            <a:prstGeom prst="downArrow">
              <a:avLst>
                <a:gd name="adj1" fmla="val 50000"/>
                <a:gd name="adj2" fmla="val 61699"/>
              </a:avLst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Down Arrow 8">
              <a:extLst>
                <a:ext uri="{FF2B5EF4-FFF2-40B4-BE49-F238E27FC236}">
                  <a16:creationId xmlns:a16="http://schemas.microsoft.com/office/drawing/2014/main" id="{31C6E4CC-E4E6-46EF-6466-228650135950}"/>
                </a:ext>
              </a:extLst>
            </p:cNvPr>
            <p:cNvSpPr/>
            <p:nvPr/>
          </p:nvSpPr>
          <p:spPr>
            <a:xfrm flipV="1">
              <a:off x="7758769" y="3680276"/>
              <a:ext cx="205789" cy="288718"/>
            </a:xfrm>
            <a:prstGeom prst="downArrow">
              <a:avLst>
                <a:gd name="adj1" fmla="val 50000"/>
                <a:gd name="adj2" fmla="val 61699"/>
              </a:avLst>
            </a:prstGeom>
            <a:solidFill>
              <a:srgbClr val="C00000"/>
            </a:soli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>
                <a:solidFill>
                  <a:srgbClr val="C00000"/>
                </a:solidFill>
              </a:endParaRPr>
            </a:p>
          </p:txBody>
        </p:sp>
      </p:grpSp>
      <p:pic>
        <p:nvPicPr>
          <p:cNvPr id="16" name="Picture 15" descr="A close up of a logo&#10;&#10;Description generated with high confidence">
            <a:extLst>
              <a:ext uri="{FF2B5EF4-FFF2-40B4-BE49-F238E27FC236}">
                <a16:creationId xmlns:a16="http://schemas.microsoft.com/office/drawing/2014/main" id="{257AE5EF-D6D3-24CA-EE30-0D76F8DC02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85753" y="636234"/>
            <a:ext cx="3799803" cy="23501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8452A4E-1682-4164-E818-204686E7E344}"/>
              </a:ext>
            </a:extLst>
          </p:cNvPr>
          <p:cNvSpPr txBox="1"/>
          <p:nvPr/>
        </p:nvSpPr>
        <p:spPr>
          <a:xfrm>
            <a:off x="8285938" y="3004747"/>
            <a:ext cx="3747820" cy="307777"/>
          </a:xfrm>
          <a:prstGeom prst="rect">
            <a:avLst/>
          </a:prstGeom>
          <a:solidFill>
            <a:srgbClr val="0C2340"/>
          </a:solidFill>
          <a:ln w="19050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ctr" defTabSz="914400">
              <a:spcBef>
                <a:spcPct val="50000"/>
              </a:spcBef>
              <a:buClr>
                <a:srgbClr val="000000"/>
              </a:buClr>
              <a:buNone/>
              <a:defRPr sz="1400" kern="0">
                <a:solidFill>
                  <a:srgbClr val="FFFF00"/>
                </a:solidFill>
                <a:latin typeface="Arial"/>
                <a:cs typeface="Arial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Times New Roman" panose="02020603050405020304" pitchFamily="18" charset="0"/>
              </a:defRPr>
            </a:lvl9pPr>
          </a:lstStyle>
          <a:p>
            <a:r>
              <a:rPr lang="en-US" dirty="0">
                <a:sym typeface="Arial"/>
              </a:rPr>
              <a:t>Concept of Infilled Rubber Tyre Assembly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16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21"/>
          <p:cNvSpPr txBox="1"/>
          <p:nvPr/>
        </p:nvSpPr>
        <p:spPr>
          <a:xfrm>
            <a:off x="1633539" y="44450"/>
            <a:ext cx="8923337" cy="57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Finite Element Modelling of Recycled Tyre-reinforced Tracks</a:t>
            </a:r>
            <a:endParaRPr dirty="0"/>
          </a:p>
        </p:txBody>
      </p:sp>
      <p:grpSp>
        <p:nvGrpSpPr>
          <p:cNvPr id="1258" name="Google Shape;1258;p21"/>
          <p:cNvGrpSpPr/>
          <p:nvPr/>
        </p:nvGrpSpPr>
        <p:grpSpPr>
          <a:xfrm>
            <a:off x="12354" y="556230"/>
            <a:ext cx="12149404" cy="6131713"/>
            <a:chOff x="-1214024" y="672976"/>
            <a:chExt cx="12148766" cy="6131500"/>
          </a:xfrm>
        </p:grpSpPr>
        <p:pic>
          <p:nvPicPr>
            <p:cNvPr id="1259" name="Google Shape;1259;p21" descr="E:\Work 2017\Conference papers\ICGI 2017\Oral presentation-Qideng Sun\Figure 12.jp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062577" y="727743"/>
              <a:ext cx="3315370" cy="2331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0" name="Google Shape;1260;p21" descr="C:\Users\qideng\Desktop\Latest railway research in UoW\QQ图片20160411113943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69339" y="728719"/>
              <a:ext cx="4765403" cy="29335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1" name="Google Shape;1261;p21" descr="E:\REAL2016\Papers\Report 1\Figures\Paper figure\Figure 15.jpg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-1121136" y="3467561"/>
              <a:ext cx="5246653" cy="31365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62" name="Google Shape;1262;p21"/>
            <p:cNvSpPr/>
            <p:nvPr/>
          </p:nvSpPr>
          <p:spPr>
            <a:xfrm>
              <a:off x="4316445" y="6281314"/>
              <a:ext cx="5173592" cy="523162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1400" dirty="0">
                  <a:solidFill>
                    <a:srgbClr val="FFC000"/>
                  </a:solidFill>
                  <a:latin typeface="Arial"/>
                  <a:ea typeface="Arial"/>
                  <a:cs typeface="Arial"/>
                  <a:sym typeface="Arial"/>
                </a:rPr>
                <a:t>Indraratna, Sun &amp; Grant (2017)</a:t>
              </a:r>
              <a:endParaRPr sz="1400" dirty="0">
                <a:solidFill>
                  <a:srgbClr val="FFC000"/>
                </a:solidFill>
              </a:endParaRPr>
            </a:p>
            <a:p>
              <a:r>
                <a:rPr lang="en-US" sz="1400" dirty="0">
                  <a:solidFill>
                    <a:srgbClr val="FFC000"/>
                  </a:solidFill>
                  <a:latin typeface="Arial"/>
                  <a:ea typeface="Arial"/>
                  <a:cs typeface="Arial"/>
                  <a:sym typeface="Arial"/>
                </a:rPr>
                <a:t>Transportation Geotechnics, Vol. </a:t>
              </a:r>
              <a:r>
                <a:rPr lang="en-US" sz="1400" dirty="0">
                  <a:solidFill>
                    <a:srgbClr val="FFC000"/>
                  </a:solidFill>
                </a:rPr>
                <a:t>12, 26-36</a:t>
              </a:r>
              <a:r>
                <a:rPr lang="en-US" sz="1200" dirty="0">
                  <a:solidFill>
                    <a:srgbClr val="FFC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sz="1200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21"/>
            <p:cNvSpPr/>
            <p:nvPr/>
          </p:nvSpPr>
          <p:spPr>
            <a:xfrm>
              <a:off x="-1214024" y="3067169"/>
              <a:ext cx="3385959" cy="2920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1300" dirty="0">
                  <a:solidFill>
                    <a:srgbClr val="FFFF00"/>
                  </a:solidFill>
                  <a:latin typeface="Arial"/>
                  <a:ea typeface="Arial"/>
                  <a:cs typeface="Arial"/>
                  <a:sym typeface="Arial"/>
                </a:rPr>
                <a:t>Plan view of a typical track with waste tyres</a:t>
              </a:r>
              <a:endParaRPr sz="130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21"/>
            <p:cNvSpPr/>
            <p:nvPr/>
          </p:nvSpPr>
          <p:spPr>
            <a:xfrm>
              <a:off x="7950592" y="4182034"/>
              <a:ext cx="2983267" cy="14772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dirty="0">
                  <a:latin typeface="Arial"/>
                  <a:ea typeface="Arial"/>
                  <a:cs typeface="Arial"/>
                  <a:sym typeface="Arial"/>
                </a:rPr>
                <a:t>Almost </a:t>
              </a:r>
              <a:r>
                <a:rPr lang="en-US" dirty="0">
                  <a:solidFill>
                    <a:srgbClr val="FF0600"/>
                  </a:solidFill>
                  <a:latin typeface="Arial"/>
                  <a:ea typeface="Arial"/>
                  <a:cs typeface="Arial"/>
                  <a:sym typeface="Arial"/>
                </a:rPr>
                <a:t>50% reduction </a:t>
              </a:r>
              <a:r>
                <a:rPr lang="en-US" dirty="0">
                  <a:latin typeface="Arial"/>
                  <a:ea typeface="Arial"/>
                  <a:cs typeface="Arial"/>
                  <a:sym typeface="Arial"/>
                </a:rPr>
                <a:t>in lateral displacement of ballast due to additional confinement from rubber tyre assembly</a:t>
              </a:r>
              <a:endParaRPr dirty="0"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21"/>
            <p:cNvSpPr/>
            <p:nvPr/>
          </p:nvSpPr>
          <p:spPr>
            <a:xfrm>
              <a:off x="9981911" y="6505320"/>
              <a:ext cx="274639" cy="274638"/>
            </a:xfrm>
            <a:prstGeom prst="ellipse">
              <a:avLst/>
            </a:prstGeom>
            <a:solidFill>
              <a:srgbClr val="E04E20"/>
            </a:solidFill>
            <a:ln>
              <a:noFill/>
            </a:ln>
          </p:spPr>
          <p:txBody>
            <a:bodyPr spcFirstLastPara="1" wrap="square" lIns="0" tIns="0" rIns="0" bIns="0" anchor="ctr" anchorCtr="1">
              <a:noAutofit/>
            </a:bodyPr>
            <a:lstStyle/>
            <a:p>
              <a:pPr algn="r"/>
              <a:fld id="{00000000-1234-1234-1234-123412341234}" type="slidenum">
                <a:rPr lang="en-US" sz="1400" b="1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pPr algn="r"/>
                <a:t>3</a:t>
              </a:fld>
              <a:endParaRPr sz="1400" b="1" dirty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pic>
          <p:nvPicPr>
            <p:cNvPr id="1266" name="Google Shape;1266;p2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409512" y="672976"/>
              <a:ext cx="3538173" cy="2607162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267" name="Google Shape;1267;p21"/>
          <p:cNvCxnSpPr/>
          <p:nvPr/>
        </p:nvCxnSpPr>
        <p:spPr>
          <a:xfrm rot="10800000">
            <a:off x="1845700" y="5061862"/>
            <a:ext cx="781050" cy="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0C71BE6-A1F9-1013-9A62-776306D014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3113" y="3787784"/>
            <a:ext cx="3289070" cy="226357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4EA53E-9A4B-CA82-D3AC-E53F3FE96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9504" y="6190033"/>
            <a:ext cx="2540000" cy="457200"/>
          </a:xfrm>
        </p:spPr>
        <p:txBody>
          <a:bodyPr/>
          <a:lstStyle/>
          <a:p>
            <a:pPr>
              <a:defRPr/>
            </a:pPr>
            <a:fld id="{6077428B-568C-4AB5-8D2E-1033D14EC80D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D0179E-61F8-6904-9CFC-A050A8791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215" y="2665760"/>
            <a:ext cx="4585633" cy="15880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3C7B75-EAEE-06D8-48B0-5D05AE32D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1215" y="4350798"/>
            <a:ext cx="4585633" cy="2227144"/>
          </a:xfrm>
          <a:prstGeom prst="rect">
            <a:avLst/>
          </a:prstGeom>
        </p:spPr>
      </p:pic>
      <p:sp>
        <p:nvSpPr>
          <p:cNvPr id="11" name="Google Shape;1257;p21">
            <a:extLst>
              <a:ext uri="{FF2B5EF4-FFF2-40B4-BE49-F238E27FC236}">
                <a16:creationId xmlns:a16="http://schemas.microsoft.com/office/drawing/2014/main" id="{F3CA22D5-4E39-2B6D-EBF9-7E9D6CA5069F}"/>
              </a:ext>
            </a:extLst>
          </p:cNvPr>
          <p:cNvSpPr txBox="1"/>
          <p:nvPr/>
        </p:nvSpPr>
        <p:spPr>
          <a:xfrm>
            <a:off x="1633539" y="24573"/>
            <a:ext cx="8923337" cy="579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Field Implementation of 2-REAL in Western Sydney</a:t>
            </a:r>
            <a:endParaRPr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D8B28E-6C07-66CA-40E3-E0CB401DCE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590" b="25691"/>
          <a:stretch>
            <a:fillRect/>
          </a:stretch>
        </p:blipFill>
        <p:spPr>
          <a:xfrm>
            <a:off x="3940916" y="3202960"/>
            <a:ext cx="3309098" cy="3174060"/>
          </a:xfrm>
          <a:prstGeom prst="rect">
            <a:avLst/>
          </a:prstGeom>
        </p:spPr>
      </p:pic>
      <p:pic>
        <p:nvPicPr>
          <p:cNvPr id="15" name="Google Shape;1291;p23">
            <a:extLst>
              <a:ext uri="{FF2B5EF4-FFF2-40B4-BE49-F238E27FC236}">
                <a16:creationId xmlns:a16="http://schemas.microsoft.com/office/drawing/2014/main" id="{7C62919D-EF2C-F1B1-8569-6DDD661B480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4410" t="5086" r="2731" b="6685"/>
          <a:stretch/>
        </p:blipFill>
        <p:spPr>
          <a:xfrm>
            <a:off x="194554" y="480980"/>
            <a:ext cx="6896910" cy="24926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57988E-7F71-C809-7C7D-918E3B2AF4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21797"/>
          <a:stretch>
            <a:fillRect/>
          </a:stretch>
        </p:blipFill>
        <p:spPr>
          <a:xfrm>
            <a:off x="87056" y="3202960"/>
            <a:ext cx="3717185" cy="31570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F4321AC-EA20-EC1C-1F07-E72F11F80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51213" y="648216"/>
            <a:ext cx="4585634" cy="1927346"/>
          </a:xfrm>
          <a:prstGeom prst="rect">
            <a:avLst/>
          </a:prstGeom>
        </p:spPr>
      </p:pic>
      <p:sp>
        <p:nvSpPr>
          <p:cNvPr id="22" name="Text Box 10">
            <a:extLst>
              <a:ext uri="{FF2B5EF4-FFF2-40B4-BE49-F238E27FC236}">
                <a16:creationId xmlns:a16="http://schemas.microsoft.com/office/drawing/2014/main" id="{BDB45417-E7F3-AB2C-4D97-589088883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273743"/>
            <a:ext cx="1973643" cy="307777"/>
          </a:xfrm>
          <a:prstGeom prst="rect">
            <a:avLst/>
          </a:prstGeom>
          <a:solidFill>
            <a:srgbClr val="0C2340"/>
          </a:solidFill>
          <a:ln w="19050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>
              <a:spcBef>
                <a:spcPct val="50000"/>
              </a:spcBef>
              <a:buClr>
                <a:srgbClr val="000000"/>
              </a:buClr>
              <a:buNone/>
              <a:defRPr/>
            </a:pPr>
            <a:r>
              <a:rPr lang="en-AU" altLang="en-US" sz="1400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Placement of tyre cells</a:t>
            </a: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3" name="Text Box 10">
            <a:extLst>
              <a:ext uri="{FF2B5EF4-FFF2-40B4-BE49-F238E27FC236}">
                <a16:creationId xmlns:a16="http://schemas.microsoft.com/office/drawing/2014/main" id="{745FDCB3-B9CB-A67A-7E80-1FB1C00F18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0" y="6166021"/>
            <a:ext cx="2618429" cy="523220"/>
          </a:xfrm>
          <a:prstGeom prst="rect">
            <a:avLst/>
          </a:prstGeom>
          <a:solidFill>
            <a:srgbClr val="0C2340"/>
          </a:solidFill>
          <a:ln w="19050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>
              <a:spcBef>
                <a:spcPct val="50000"/>
              </a:spcBef>
              <a:buClr>
                <a:srgbClr val="000000"/>
              </a:buClr>
              <a:buNone/>
              <a:defRPr/>
            </a:pPr>
            <a:r>
              <a:rPr lang="en-AU" altLang="en-US" sz="1400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Filling tyre cells with waste materials before compaction</a:t>
            </a: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4" name="Text Box 10">
            <a:extLst>
              <a:ext uri="{FF2B5EF4-FFF2-40B4-BE49-F238E27FC236}">
                <a16:creationId xmlns:a16="http://schemas.microsoft.com/office/drawing/2014/main" id="{DFC98364-A95D-3DCB-8307-A006DE55C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4603" y="443041"/>
            <a:ext cx="2618429" cy="307777"/>
          </a:xfrm>
          <a:prstGeom prst="rect">
            <a:avLst/>
          </a:prstGeom>
          <a:solidFill>
            <a:srgbClr val="0C2340"/>
          </a:solidFill>
          <a:ln w="19050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>
              <a:spcBef>
                <a:spcPct val="50000"/>
              </a:spcBef>
              <a:buClr>
                <a:srgbClr val="000000"/>
              </a:buClr>
              <a:buNone/>
              <a:defRPr/>
            </a:pPr>
            <a:r>
              <a:rPr lang="en-AU" altLang="en-US" sz="1400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Track design with 2REAL</a:t>
            </a: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5" name="Text Box 10">
            <a:extLst>
              <a:ext uri="{FF2B5EF4-FFF2-40B4-BE49-F238E27FC236}">
                <a16:creationId xmlns:a16="http://schemas.microsoft.com/office/drawing/2014/main" id="{D65F0B3D-AA50-4325-1104-E9C701937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108" y="4169485"/>
            <a:ext cx="1584672" cy="307777"/>
          </a:xfrm>
          <a:prstGeom prst="rect">
            <a:avLst/>
          </a:prstGeom>
          <a:solidFill>
            <a:srgbClr val="0C2340"/>
          </a:solidFill>
          <a:ln w="19050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914400">
              <a:spcBef>
                <a:spcPct val="50000"/>
              </a:spcBef>
              <a:buClr>
                <a:srgbClr val="000000"/>
              </a:buClr>
              <a:buNone/>
              <a:defRPr/>
            </a:pPr>
            <a:r>
              <a:rPr lang="en-AU" altLang="en-US" sz="1400" kern="0" dirty="0">
                <a:solidFill>
                  <a:srgbClr val="FFFF00"/>
                </a:solidFill>
                <a:latin typeface="Arial"/>
                <a:cs typeface="Arial"/>
                <a:sym typeface="Arial"/>
              </a:rPr>
              <a:t>Instrumentation</a:t>
            </a:r>
            <a:endParaRPr kumimoji="0" lang="en-US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2879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452A985-9B15-4B82-989D-822608E7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088" y="28623"/>
            <a:ext cx="10824630" cy="877690"/>
          </a:xfr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 algn="ctr"/>
            <a:r>
              <a:rPr lang="en-AU" sz="2300" dirty="0">
                <a:solidFill>
                  <a:srgbClr val="FFFF00"/>
                </a:solidFill>
                <a:latin typeface="Arial"/>
                <a:cs typeface="Arial"/>
              </a:rPr>
              <a:t>Recycled-Rubber Energy Absorbing Layer (2REAL) as Track Foundation </a:t>
            </a:r>
            <a:br>
              <a:rPr lang="en-AU" sz="2300" dirty="0">
                <a:solidFill>
                  <a:srgbClr val="FFFF00"/>
                </a:solidFill>
                <a:latin typeface="Arial"/>
                <a:cs typeface="Arial"/>
              </a:rPr>
            </a:br>
            <a:r>
              <a:rPr lang="en-AU" sz="1800" dirty="0">
                <a:solidFill>
                  <a:srgbClr val="FFFF00"/>
                </a:solidFill>
                <a:latin typeface="Arial"/>
                <a:cs typeface="Arial"/>
              </a:rPr>
              <a:t>(Indraratna et al., 2022) </a:t>
            </a:r>
          </a:p>
        </p:txBody>
      </p:sp>
      <p:sp>
        <p:nvSpPr>
          <p:cNvPr id="7" name="Google Shape;1290;p23">
            <a:extLst>
              <a:ext uri="{FF2B5EF4-FFF2-40B4-BE49-F238E27FC236}">
                <a16:creationId xmlns:a16="http://schemas.microsoft.com/office/drawing/2014/main" id="{85E70634-3DE2-4814-B70B-20DB11E1BC6B}"/>
              </a:ext>
            </a:extLst>
          </p:cNvPr>
          <p:cNvSpPr/>
          <p:nvPr/>
        </p:nvSpPr>
        <p:spPr>
          <a:xfrm>
            <a:off x="11527437" y="6280018"/>
            <a:ext cx="429518" cy="382679"/>
          </a:xfrm>
          <a:prstGeom prst="ellipse">
            <a:avLst/>
          </a:prstGeom>
          <a:solidFill>
            <a:srgbClr val="E04E20"/>
          </a:solidFill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pPr algn="r"/>
              <a:t>5</a:t>
            </a:fld>
            <a:endParaRPr sz="1400" b="1" dirty="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A17380-020C-451A-A201-934DA55339FE}"/>
              </a:ext>
            </a:extLst>
          </p:cNvPr>
          <p:cNvSpPr txBox="1"/>
          <p:nvPr/>
        </p:nvSpPr>
        <p:spPr>
          <a:xfrm>
            <a:off x="1259928" y="797832"/>
            <a:ext cx="95122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FFFF00"/>
              </a:buClr>
            </a:pPr>
            <a:r>
              <a:rPr lang="en-AU" sz="2000" dirty="0"/>
              <a:t>Tyres can be infilled with waste materials (e.g., discarded stones and gravel, crushed glass, concrete aggregates from demolition yards)</a:t>
            </a:r>
          </a:p>
        </p:txBody>
      </p:sp>
      <p:pic>
        <p:nvPicPr>
          <p:cNvPr id="5" name="Ecoflex-video1_Trim">
            <a:hlinkClick r:id="" action="ppaction://media"/>
            <a:extLst>
              <a:ext uri="{FF2B5EF4-FFF2-40B4-BE49-F238E27FC236}">
                <a16:creationId xmlns:a16="http://schemas.microsoft.com/office/drawing/2014/main" id="{A3E2AA85-1D61-265F-73C1-2435D01BC6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0.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167" y="1604740"/>
            <a:ext cx="10608471" cy="50793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661512-40E0-B50E-29BF-D8DFFC1A5FAC}"/>
              </a:ext>
            </a:extLst>
          </p:cNvPr>
          <p:cNvSpPr txBox="1"/>
          <p:nvPr/>
        </p:nvSpPr>
        <p:spPr>
          <a:xfrm>
            <a:off x="5677154" y="1604740"/>
            <a:ext cx="627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  <a:highlight>
                  <a:srgbClr val="C0C0C0"/>
                </a:highlight>
              </a:rPr>
              <a:t>Drone video of Rubber Tyre Track Construction</a:t>
            </a:r>
            <a:endParaRPr lang="en-AU" dirty="0">
              <a:solidFill>
                <a:schemeClr val="bg2"/>
              </a:solidFill>
              <a:highlight>
                <a:srgbClr val="C0C0C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2351370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2016 UOW Brand">
      <a:dk1>
        <a:sysClr val="windowText" lastClr="000000"/>
      </a:dk1>
      <a:lt1>
        <a:sysClr val="window" lastClr="FFFFFF"/>
      </a:lt1>
      <a:dk2>
        <a:srgbClr val="0C2340"/>
      </a:dk2>
      <a:lt2>
        <a:srgbClr val="D9D9D6"/>
      </a:lt2>
      <a:accent1>
        <a:srgbClr val="0033CC"/>
      </a:accent1>
      <a:accent2>
        <a:srgbClr val="E10600"/>
      </a:accent2>
      <a:accent3>
        <a:srgbClr val="0C2340"/>
      </a:accent3>
      <a:accent4>
        <a:srgbClr val="FFFFFF"/>
      </a:accent4>
      <a:accent5>
        <a:srgbClr val="000000"/>
      </a:accent5>
      <a:accent6>
        <a:srgbClr val="FFFFFF"/>
      </a:accent6>
      <a:hlink>
        <a:srgbClr val="245397"/>
      </a:hlink>
      <a:folHlink>
        <a:srgbClr val="4195D3"/>
      </a:folHlink>
    </a:clrScheme>
    <a:fontScheme name="2016 UOW Brand">
      <a:majorFont>
        <a:latin typeface="Times New Roman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Swinburn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Swinburne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285750" marR="0" indent="-285750" algn="ctr" defTabSz="914400" rtl="0" eaLnBrk="0" fontAlgn="base" latinLnBrk="0" hangingPunct="0">
          <a:lnSpc>
            <a:spcPct val="100000"/>
          </a:lnSpc>
          <a:spcBef>
            <a:spcPct val="40000"/>
          </a:spcBef>
          <a:spcAft>
            <a:spcPct val="0"/>
          </a:spcAft>
          <a:buClrTx/>
          <a:buSzPct val="75000"/>
          <a:buFont typeface="Wingdings" pitchFamily="2" charset="2"/>
          <a:buNone/>
          <a:tabLst/>
          <a:defRPr kumimoji="0" lang="en-A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0" tIns="0" rIns="0" bIns="0" numCol="1" anchor="ctr" anchorCtr="0" compatLnSpc="1">
        <a:prstTxWarp prst="textNoShape">
          <a:avLst/>
        </a:prstTxWarp>
      </a:bodyPr>
      <a:lstStyle>
        <a:defPPr marL="285750" marR="0" indent="-285750" algn="ctr" defTabSz="914400" rtl="0" eaLnBrk="0" fontAlgn="base" latinLnBrk="0" hangingPunct="0">
          <a:lnSpc>
            <a:spcPct val="100000"/>
          </a:lnSpc>
          <a:spcBef>
            <a:spcPct val="40000"/>
          </a:spcBef>
          <a:spcAft>
            <a:spcPct val="0"/>
          </a:spcAft>
          <a:buClrTx/>
          <a:buSzPct val="75000"/>
          <a:buFont typeface="Wingdings" pitchFamily="2" charset="2"/>
          <a:buNone/>
          <a:tabLst/>
          <a:defRPr kumimoji="0" lang="en-A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  <a:cs typeface="Times New Roman" pitchFamily="18" charset="0"/>
          </a:defRPr>
        </a:defPPr>
      </a:lstStyle>
    </a:lnDef>
  </a:objectDefaults>
  <a:extraClrSchemeLst>
    <a:extraClrScheme>
      <a:clrScheme name="1_Swinburn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winburn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winburn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winburn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winburn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winburn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winburn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efault Desig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">
      <a:dk1>
        <a:srgbClr val="FFFFFF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DA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25701A305F7E4E8A206EF7473F226B" ma:contentTypeVersion="15" ma:contentTypeDescription="Create a new document." ma:contentTypeScope="" ma:versionID="39b6fa883832f37aa9ac4e06f1d61bc0">
  <xsd:schema xmlns:xsd="http://www.w3.org/2001/XMLSchema" xmlns:xs="http://www.w3.org/2001/XMLSchema" xmlns:p="http://schemas.microsoft.com/office/2006/metadata/properties" xmlns:ns3="1269a94a-d583-4a29-ad70-4f6c2d09d372" xmlns:ns4="46a15b1e-b55c-4247-bfd9-40859983b7a2" targetNamespace="http://schemas.microsoft.com/office/2006/metadata/properties" ma:root="true" ma:fieldsID="5d91b5dd46fc60af307338164d9c1a5e" ns3:_="" ns4:_="">
    <xsd:import namespace="1269a94a-d583-4a29-ad70-4f6c2d09d372"/>
    <xsd:import namespace="46a15b1e-b55c-4247-bfd9-40859983b7a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69a94a-d583-4a29-ad70-4f6c2d09d3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15b1e-b55c-4247-bfd9-40859983b7a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269a94a-d583-4a29-ad70-4f6c2d09d372" xsi:nil="true"/>
  </documentManagement>
</p:properties>
</file>

<file path=customXml/itemProps1.xml><?xml version="1.0" encoding="utf-8"?>
<ds:datastoreItem xmlns:ds="http://schemas.openxmlformats.org/officeDocument/2006/customXml" ds:itemID="{2934FB4F-5766-43D6-A034-37B1E1991B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69a94a-d583-4a29-ad70-4f6c2d09d372"/>
    <ds:schemaRef ds:uri="46a15b1e-b55c-4247-bfd9-40859983b7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82D9F7E-4003-42DC-9570-C4BED2420D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FF5144C-0085-44C4-8961-34D69000EFBD}">
  <ds:schemaRefs>
    <ds:schemaRef ds:uri="1269a94a-d583-4a29-ad70-4f6c2d09d372"/>
    <ds:schemaRef ds:uri="http://schemas.microsoft.com/office/2006/documentManagement/types"/>
    <ds:schemaRef ds:uri="46a15b1e-b55c-4247-bfd9-40859983b7a2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5979</TotalTime>
  <Words>260</Words>
  <Application>Microsoft Office PowerPoint</Application>
  <PresentationFormat>Widescreen</PresentationFormat>
  <Paragraphs>36</Paragraphs>
  <Slides>5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Office Theme</vt:lpstr>
      <vt:lpstr>1_Swinburne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Recycled-Rubber Energy Absorbing Layer (2REAL) as Track Foundation  (Indraratna et al., 2022) </vt:lpstr>
    </vt:vector>
  </TitlesOfParts>
  <Company>UOW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UOW 2016 template</dc:title>
  <dc:creator>Qideng Sun</dc:creator>
  <cp:lastModifiedBy>Rakesh Malisetty</cp:lastModifiedBy>
  <cp:revision>716</cp:revision>
  <cp:lastPrinted>2022-07-21T01:39:50Z</cp:lastPrinted>
  <dcterms:created xsi:type="dcterms:W3CDTF">2016-01-22T04:47:59Z</dcterms:created>
  <dcterms:modified xsi:type="dcterms:W3CDTF">2026-03-10T18:09:49Z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1a6c3db-1667-4f49-995a-8b9973972958_Enabled">
    <vt:lpwstr>true</vt:lpwstr>
  </property>
  <property fmtid="{D5CDD505-2E9C-101B-9397-08002B2CF9AE}" pid="3" name="MSIP_Label_51a6c3db-1667-4f49-995a-8b9973972958_SetDate">
    <vt:lpwstr>2021-01-04T07:42:17Z</vt:lpwstr>
  </property>
  <property fmtid="{D5CDD505-2E9C-101B-9397-08002B2CF9AE}" pid="4" name="MSIP_Label_51a6c3db-1667-4f49-995a-8b9973972958_Method">
    <vt:lpwstr>Standard</vt:lpwstr>
  </property>
  <property fmtid="{D5CDD505-2E9C-101B-9397-08002B2CF9AE}" pid="5" name="MSIP_Label_51a6c3db-1667-4f49-995a-8b9973972958_Name">
    <vt:lpwstr>UTS-Internal</vt:lpwstr>
  </property>
  <property fmtid="{D5CDD505-2E9C-101B-9397-08002B2CF9AE}" pid="6" name="MSIP_Label_51a6c3db-1667-4f49-995a-8b9973972958_SiteId">
    <vt:lpwstr>e8911c26-cf9f-4a9c-878e-527807be8791</vt:lpwstr>
  </property>
  <property fmtid="{D5CDD505-2E9C-101B-9397-08002B2CF9AE}" pid="7" name="MSIP_Label_51a6c3db-1667-4f49-995a-8b9973972958_ActionId">
    <vt:lpwstr>777e6b0f-dabd-489d-bc01-c0613c868a32</vt:lpwstr>
  </property>
  <property fmtid="{D5CDD505-2E9C-101B-9397-08002B2CF9AE}" pid="8" name="MSIP_Label_51a6c3db-1667-4f49-995a-8b9973972958_ContentBits">
    <vt:lpwstr>0</vt:lpwstr>
  </property>
  <property fmtid="{D5CDD505-2E9C-101B-9397-08002B2CF9AE}" pid="9" name="ContentTypeId">
    <vt:lpwstr>0x010100F725701A305F7E4E8A206EF7473F226B</vt:lpwstr>
  </property>
</Properties>
</file>