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94" r:id="rId2"/>
    <p:sldId id="3078" r:id="rId3"/>
    <p:sldId id="3105" r:id="rId4"/>
    <p:sldId id="3147" r:id="rId5"/>
    <p:sldId id="3148" r:id="rId6"/>
    <p:sldId id="3149" r:id="rId7"/>
    <p:sldId id="3150" r:id="rId8"/>
    <p:sldId id="3151" r:id="rId9"/>
    <p:sldId id="3152" r:id="rId10"/>
    <p:sldId id="3153" r:id="rId11"/>
    <p:sldId id="3154" r:id="rId12"/>
    <p:sldId id="3157" r:id="rId13"/>
    <p:sldId id="3158" r:id="rId14"/>
    <p:sldId id="3160" r:id="rId15"/>
    <p:sldId id="3162" r:id="rId16"/>
    <p:sldId id="3163" r:id="rId17"/>
    <p:sldId id="3164" r:id="rId18"/>
    <p:sldId id="3165" r:id="rId19"/>
    <p:sldId id="3166" r:id="rId20"/>
    <p:sldId id="568" r:id="rId2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gineleesiewcheng@gmail.com" initials="r" lastIdx="1" clrIdx="0">
    <p:extLst>
      <p:ext uri="{19B8F6BF-5375-455C-9EA6-DF929625EA0E}">
        <p15:presenceInfo xmlns:p15="http://schemas.microsoft.com/office/powerpoint/2012/main" userId="4b12b3a7d7f7ca8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9FF81"/>
    <a:srgbClr val="00FFFF"/>
    <a:srgbClr val="008000"/>
    <a:srgbClr val="D9FFFF"/>
    <a:srgbClr val="0033CC"/>
    <a:srgbClr val="FFFFFF"/>
    <a:srgbClr val="D9FFEA"/>
    <a:srgbClr val="FBA3E2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53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commentAuthors" Target="commentAuthor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handoutMaster" Target="handoutMasters/handoutMaster1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Relationship Id="rId27" Type="http://schemas.openxmlformats.org/officeDocument/2006/relationships/theme" Target="theme/theme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359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58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634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1ACAFB22-6192-6C8B-C105-51A735333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57:notes">
            <a:extLst>
              <a:ext uri="{FF2B5EF4-FFF2-40B4-BE49-F238E27FC236}">
                <a16:creationId xmlns:a16="http://schemas.microsoft.com/office/drawing/2014/main" id="{25A1D83E-A048-CE33-43E9-82F22C76A1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57:notes">
            <a:extLst>
              <a:ext uri="{FF2B5EF4-FFF2-40B4-BE49-F238E27FC236}">
                <a16:creationId xmlns:a16="http://schemas.microsoft.com/office/drawing/2014/main" id="{74EFBA87-64CC-86DA-F5D8-6D293E5508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1989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1ACAFB22-6192-6C8B-C105-51A735333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57:notes">
            <a:extLst>
              <a:ext uri="{FF2B5EF4-FFF2-40B4-BE49-F238E27FC236}">
                <a16:creationId xmlns:a16="http://schemas.microsoft.com/office/drawing/2014/main" id="{25A1D83E-A048-CE33-43E9-82F22C76A1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57:notes">
            <a:extLst>
              <a:ext uri="{FF2B5EF4-FFF2-40B4-BE49-F238E27FC236}">
                <a16:creationId xmlns:a16="http://schemas.microsoft.com/office/drawing/2014/main" id="{74EFBA87-64CC-86DA-F5D8-6D293E5508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0060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1ACAFB22-6192-6C8B-C105-51A735333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57:notes">
            <a:extLst>
              <a:ext uri="{FF2B5EF4-FFF2-40B4-BE49-F238E27FC236}">
                <a16:creationId xmlns:a16="http://schemas.microsoft.com/office/drawing/2014/main" id="{25A1D83E-A048-CE33-43E9-82F22C76A1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57:notes">
            <a:extLst>
              <a:ext uri="{FF2B5EF4-FFF2-40B4-BE49-F238E27FC236}">
                <a16:creationId xmlns:a16="http://schemas.microsoft.com/office/drawing/2014/main" id="{74EFBA87-64CC-86DA-F5D8-6D293E5508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9796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1ACAFB22-6192-6C8B-C105-51A735333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57:notes">
            <a:extLst>
              <a:ext uri="{FF2B5EF4-FFF2-40B4-BE49-F238E27FC236}">
                <a16:creationId xmlns:a16="http://schemas.microsoft.com/office/drawing/2014/main" id="{25A1D83E-A048-CE33-43E9-82F22C76A1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57:notes">
            <a:extLst>
              <a:ext uri="{FF2B5EF4-FFF2-40B4-BE49-F238E27FC236}">
                <a16:creationId xmlns:a16="http://schemas.microsoft.com/office/drawing/2014/main" id="{74EFBA87-64CC-86DA-F5D8-6D293E5508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0231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1ACAFB22-6192-6C8B-C105-51A735333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57:notes">
            <a:extLst>
              <a:ext uri="{FF2B5EF4-FFF2-40B4-BE49-F238E27FC236}">
                <a16:creationId xmlns:a16="http://schemas.microsoft.com/office/drawing/2014/main" id="{25A1D83E-A048-CE33-43E9-82F22C76A1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57:notes">
            <a:extLst>
              <a:ext uri="{FF2B5EF4-FFF2-40B4-BE49-F238E27FC236}">
                <a16:creationId xmlns:a16="http://schemas.microsoft.com/office/drawing/2014/main" id="{74EFBA87-64CC-86DA-F5D8-6D293E5508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3801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1ACAFB22-6192-6C8B-C105-51A735333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57:notes">
            <a:extLst>
              <a:ext uri="{FF2B5EF4-FFF2-40B4-BE49-F238E27FC236}">
                <a16:creationId xmlns:a16="http://schemas.microsoft.com/office/drawing/2014/main" id="{25A1D83E-A048-CE33-43E9-82F22C76A1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57:notes">
            <a:extLst>
              <a:ext uri="{FF2B5EF4-FFF2-40B4-BE49-F238E27FC236}">
                <a16:creationId xmlns:a16="http://schemas.microsoft.com/office/drawing/2014/main" id="{74EFBA87-64CC-86DA-F5D8-6D293E5508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4258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1ACAFB22-6192-6C8B-C105-51A735333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57:notes">
            <a:extLst>
              <a:ext uri="{FF2B5EF4-FFF2-40B4-BE49-F238E27FC236}">
                <a16:creationId xmlns:a16="http://schemas.microsoft.com/office/drawing/2014/main" id="{25A1D83E-A048-CE33-43E9-82F22C76A1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57:notes">
            <a:extLst>
              <a:ext uri="{FF2B5EF4-FFF2-40B4-BE49-F238E27FC236}">
                <a16:creationId xmlns:a16="http://schemas.microsoft.com/office/drawing/2014/main" id="{74EFBA87-64CC-86DA-F5D8-6D293E5508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5974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1ACAFB22-6192-6C8B-C105-51A735333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57:notes">
            <a:extLst>
              <a:ext uri="{FF2B5EF4-FFF2-40B4-BE49-F238E27FC236}">
                <a16:creationId xmlns:a16="http://schemas.microsoft.com/office/drawing/2014/main" id="{25A1D83E-A048-CE33-43E9-82F22C76A1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57:notes">
            <a:extLst>
              <a:ext uri="{FF2B5EF4-FFF2-40B4-BE49-F238E27FC236}">
                <a16:creationId xmlns:a16="http://schemas.microsoft.com/office/drawing/2014/main" id="{74EFBA87-64CC-86DA-F5D8-6D293E5508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102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1ACAFB22-6192-6C8B-C105-51A735333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57:notes">
            <a:extLst>
              <a:ext uri="{FF2B5EF4-FFF2-40B4-BE49-F238E27FC236}">
                <a16:creationId xmlns:a16="http://schemas.microsoft.com/office/drawing/2014/main" id="{25A1D83E-A048-CE33-43E9-82F22C76A1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57:notes">
            <a:extLst>
              <a:ext uri="{FF2B5EF4-FFF2-40B4-BE49-F238E27FC236}">
                <a16:creationId xmlns:a16="http://schemas.microsoft.com/office/drawing/2014/main" id="{74EFBA87-64CC-86DA-F5D8-6D293E5508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949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1ACAFB22-6192-6C8B-C105-51A735333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57:notes">
            <a:extLst>
              <a:ext uri="{FF2B5EF4-FFF2-40B4-BE49-F238E27FC236}">
                <a16:creationId xmlns:a16="http://schemas.microsoft.com/office/drawing/2014/main" id="{25A1D83E-A048-CE33-43E9-82F22C76A1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57:notes">
            <a:extLst>
              <a:ext uri="{FF2B5EF4-FFF2-40B4-BE49-F238E27FC236}">
                <a16:creationId xmlns:a16="http://schemas.microsoft.com/office/drawing/2014/main" id="{74EFBA87-64CC-86DA-F5D8-6D293E5508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3140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998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6784B7F-91A1-4383-B40D-60F69EA21BE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524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1ACAFB22-6192-6C8B-C105-51A735333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57:notes">
            <a:extLst>
              <a:ext uri="{FF2B5EF4-FFF2-40B4-BE49-F238E27FC236}">
                <a16:creationId xmlns:a16="http://schemas.microsoft.com/office/drawing/2014/main" id="{25A1D83E-A048-CE33-43E9-82F22C76A1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57:notes">
            <a:extLst>
              <a:ext uri="{FF2B5EF4-FFF2-40B4-BE49-F238E27FC236}">
                <a16:creationId xmlns:a16="http://schemas.microsoft.com/office/drawing/2014/main" id="{74EFBA87-64CC-86DA-F5D8-6D293E5508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7136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1ACAFB22-6192-6C8B-C105-51A735333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57:notes">
            <a:extLst>
              <a:ext uri="{FF2B5EF4-FFF2-40B4-BE49-F238E27FC236}">
                <a16:creationId xmlns:a16="http://schemas.microsoft.com/office/drawing/2014/main" id="{25A1D83E-A048-CE33-43E9-82F22C76A1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57:notes">
            <a:extLst>
              <a:ext uri="{FF2B5EF4-FFF2-40B4-BE49-F238E27FC236}">
                <a16:creationId xmlns:a16="http://schemas.microsoft.com/office/drawing/2014/main" id="{74EFBA87-64CC-86DA-F5D8-6D293E5508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138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1ACAFB22-6192-6C8B-C105-51A735333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57:notes">
            <a:extLst>
              <a:ext uri="{FF2B5EF4-FFF2-40B4-BE49-F238E27FC236}">
                <a16:creationId xmlns:a16="http://schemas.microsoft.com/office/drawing/2014/main" id="{25A1D83E-A048-CE33-43E9-82F22C76A1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57:notes">
            <a:extLst>
              <a:ext uri="{FF2B5EF4-FFF2-40B4-BE49-F238E27FC236}">
                <a16:creationId xmlns:a16="http://schemas.microsoft.com/office/drawing/2014/main" id="{74EFBA87-64CC-86DA-F5D8-6D293E5508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6425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1ACAFB22-6192-6C8B-C105-51A735333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57:notes">
            <a:extLst>
              <a:ext uri="{FF2B5EF4-FFF2-40B4-BE49-F238E27FC236}">
                <a16:creationId xmlns:a16="http://schemas.microsoft.com/office/drawing/2014/main" id="{25A1D83E-A048-CE33-43E9-82F22C76A1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57:notes">
            <a:extLst>
              <a:ext uri="{FF2B5EF4-FFF2-40B4-BE49-F238E27FC236}">
                <a16:creationId xmlns:a16="http://schemas.microsoft.com/office/drawing/2014/main" id="{74EFBA87-64CC-86DA-F5D8-6D293E5508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0903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1ACAFB22-6192-6C8B-C105-51A735333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57:notes">
            <a:extLst>
              <a:ext uri="{FF2B5EF4-FFF2-40B4-BE49-F238E27FC236}">
                <a16:creationId xmlns:a16="http://schemas.microsoft.com/office/drawing/2014/main" id="{25A1D83E-A048-CE33-43E9-82F22C76A1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57:notes">
            <a:extLst>
              <a:ext uri="{FF2B5EF4-FFF2-40B4-BE49-F238E27FC236}">
                <a16:creationId xmlns:a16="http://schemas.microsoft.com/office/drawing/2014/main" id="{74EFBA87-64CC-86DA-F5D8-6D293E5508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5049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1ACAFB22-6192-6C8B-C105-51A735333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57:notes">
            <a:extLst>
              <a:ext uri="{FF2B5EF4-FFF2-40B4-BE49-F238E27FC236}">
                <a16:creationId xmlns:a16="http://schemas.microsoft.com/office/drawing/2014/main" id="{25A1D83E-A048-CE33-43E9-82F22C76A1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57:notes">
            <a:extLst>
              <a:ext uri="{FF2B5EF4-FFF2-40B4-BE49-F238E27FC236}">
                <a16:creationId xmlns:a16="http://schemas.microsoft.com/office/drawing/2014/main" id="{74EFBA87-64CC-86DA-F5D8-6D293E5508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6770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1ACAFB22-6192-6C8B-C105-51A735333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57:notes">
            <a:extLst>
              <a:ext uri="{FF2B5EF4-FFF2-40B4-BE49-F238E27FC236}">
                <a16:creationId xmlns:a16="http://schemas.microsoft.com/office/drawing/2014/main" id="{25A1D83E-A048-CE33-43E9-82F22C76A1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57:notes">
            <a:extLst>
              <a:ext uri="{FF2B5EF4-FFF2-40B4-BE49-F238E27FC236}">
                <a16:creationId xmlns:a16="http://schemas.microsoft.com/office/drawing/2014/main" id="{74EFBA87-64CC-86DA-F5D8-6D293E5508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537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-73433" y="-50800"/>
            <a:ext cx="4416833" cy="6952867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32" name="Google Shape;32;p5"/>
          <p:cNvSpPr/>
          <p:nvPr/>
        </p:nvSpPr>
        <p:spPr>
          <a:xfrm flipH="1">
            <a:off x="-1204716" y="-23415"/>
            <a:ext cx="2345600" cy="9988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5"/>
          <p:cNvSpPr/>
          <p:nvPr/>
        </p:nvSpPr>
        <p:spPr>
          <a:xfrm flipH="1">
            <a:off x="629512" y="-12700"/>
            <a:ext cx="691200" cy="9988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5"/>
          <p:cNvSpPr/>
          <p:nvPr/>
        </p:nvSpPr>
        <p:spPr>
          <a:xfrm flipH="1">
            <a:off x="990604" y="363800"/>
            <a:ext cx="10007600" cy="9988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5"/>
          <p:cNvSpPr/>
          <p:nvPr/>
        </p:nvSpPr>
        <p:spPr>
          <a:xfrm flipH="1">
            <a:off x="10482157" y="363800"/>
            <a:ext cx="2345600" cy="9988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 flipH="1">
            <a:off x="1320500" y="6567800"/>
            <a:ext cx="11159600" cy="304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473200" y="368100"/>
            <a:ext cx="8966000" cy="9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1473200" y="1703500"/>
            <a:ext cx="10109200" cy="48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▸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793200" cy="9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883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2026/1/13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 /><Relationship Id="rId3" Type="http://schemas.openxmlformats.org/officeDocument/2006/relationships/image" Target="../media/image1.tif" /><Relationship Id="rId7" Type="http://schemas.openxmlformats.org/officeDocument/2006/relationships/image" Target="../media/image5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.png" /><Relationship Id="rId5" Type="http://schemas.openxmlformats.org/officeDocument/2006/relationships/image" Target="../media/image3.png" /><Relationship Id="rId4" Type="http://schemas.openxmlformats.org/officeDocument/2006/relationships/image" Target="../media/image2.jpg" /><Relationship Id="rId9" Type="http://schemas.openxmlformats.org/officeDocument/2006/relationships/image" Target="../media/image7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1.xml" /><Relationship Id="rId4" Type="http://schemas.openxmlformats.org/officeDocument/2006/relationships/image" Target="../media/image11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1.xml" /><Relationship Id="rId4" Type="http://schemas.openxmlformats.org/officeDocument/2006/relationships/image" Target="../media/image13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998391-BB28-4939-8BF1-B0C3F8743E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8" b="4646"/>
          <a:stretch/>
        </p:blipFill>
        <p:spPr>
          <a:xfrm>
            <a:off x="6250898" y="-156964"/>
            <a:ext cx="5941101" cy="71006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0FE5B3-2051-4237-92C6-62809D649ABC}"/>
              </a:ext>
            </a:extLst>
          </p:cNvPr>
          <p:cNvSpPr/>
          <p:nvPr/>
        </p:nvSpPr>
        <p:spPr>
          <a:xfrm>
            <a:off x="104549" y="7052592"/>
            <a:ext cx="22871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https://smartsensing.com.my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1151E9-7F1C-473C-9E68-1E216BC105DD}"/>
              </a:ext>
            </a:extLst>
          </p:cNvPr>
          <p:cNvSpPr/>
          <p:nvPr/>
        </p:nvSpPr>
        <p:spPr>
          <a:xfrm rot="780087">
            <a:off x="7188285" y="-433147"/>
            <a:ext cx="168793" cy="7704000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28E2D1-214F-49AB-9CCE-4C7E0CFF36D4}"/>
              </a:ext>
            </a:extLst>
          </p:cNvPr>
          <p:cNvSpPr/>
          <p:nvPr/>
        </p:nvSpPr>
        <p:spPr>
          <a:xfrm rot="780087">
            <a:off x="6835152" y="-420391"/>
            <a:ext cx="282185" cy="770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3C192-38A4-6B99-7221-283643ACD43C}"/>
              </a:ext>
            </a:extLst>
          </p:cNvPr>
          <p:cNvSpPr txBox="1"/>
          <p:nvPr/>
        </p:nvSpPr>
        <p:spPr>
          <a:xfrm>
            <a:off x="47086" y="2360181"/>
            <a:ext cx="61009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7940"/>
              </a:spcBef>
            </a:pPr>
            <a:r>
              <a:rPr lang="en-US" sz="2500" b="1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Instrumented Bi-Directional Static Load Testing (BDSLT) on Large Diameter Hand-dug Caisson via Distributed Fiber Optic Sensor (DFOS)</a:t>
            </a:r>
            <a:endParaRPr lang="en-MY" sz="2500" b="1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D6D40F-BDAC-F5C8-FAD9-9E157B17E8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5"/>
          <a:stretch/>
        </p:blipFill>
        <p:spPr>
          <a:xfrm>
            <a:off x="3900841" y="1574267"/>
            <a:ext cx="986206" cy="8817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254649-2D3A-95E6-5ECA-EA7DCCBE5277}"/>
              </a:ext>
            </a:extLst>
          </p:cNvPr>
          <p:cNvSpPr txBox="1"/>
          <p:nvPr/>
        </p:nvSpPr>
        <p:spPr>
          <a:xfrm>
            <a:off x="86414" y="4513315"/>
            <a:ext cx="584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>
                <a:latin typeface="Times" panose="02020603050405020304" pitchFamily="18" charset="0"/>
                <a:cs typeface="Times" panose="02020603050405020304" pitchFamily="18" charset="0"/>
              </a:rPr>
              <a:t>Mr. Ang Koh An</a:t>
            </a:r>
          </a:p>
          <a:p>
            <a:r>
              <a:rPr lang="en-MY" b="1" dirty="0">
                <a:latin typeface="Times" panose="02020603050405020304" pitchFamily="18" charset="0"/>
                <a:cs typeface="Times" panose="02020603050405020304" pitchFamily="18" charset="0"/>
              </a:rPr>
              <a:t>Founder of GDS Instruments </a:t>
            </a:r>
            <a:r>
              <a:rPr lang="en-MY" b="1" dirty="0" err="1">
                <a:latin typeface="Times" panose="02020603050405020304" pitchFamily="18" charset="0"/>
                <a:cs typeface="Times" panose="02020603050405020304" pitchFamily="18" charset="0"/>
              </a:rPr>
              <a:t>Sdn</a:t>
            </a:r>
            <a:r>
              <a:rPr lang="en-MY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MY" b="1" dirty="0" err="1">
                <a:latin typeface="Times" panose="02020603050405020304" pitchFamily="18" charset="0"/>
                <a:cs typeface="Times" panose="02020603050405020304" pitchFamily="18" charset="0"/>
              </a:rPr>
              <a:t>Bhd</a:t>
            </a:r>
            <a:endParaRPr lang="en-MY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C99258-6232-DDC8-D6CE-70AF95C3A1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" y="1705319"/>
            <a:ext cx="1411765" cy="494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D58B92-0E9C-77BB-BC78-AF199D16FC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42"/>
          <a:stretch/>
        </p:blipFill>
        <p:spPr>
          <a:xfrm>
            <a:off x="2987083" y="1647382"/>
            <a:ext cx="662873" cy="7693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8503D8-59DF-3EE5-0E31-2E844678A6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15"/>
          <a:stretch/>
        </p:blipFill>
        <p:spPr>
          <a:xfrm>
            <a:off x="1686384" y="1791565"/>
            <a:ext cx="1065867" cy="3773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9FA1EF-F271-78A4-B2CC-9F6AD41C19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1643" y="1469738"/>
            <a:ext cx="1306023" cy="10209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E252F2-2B04-7EE0-309F-7C3F037EE3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1684" y="134662"/>
            <a:ext cx="1808410" cy="113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18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6B51C6DD-68F1-41E9-FDBB-06B21476C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5F1512-8C93-CE73-CF8B-962D507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90" y="368100"/>
            <a:ext cx="8521910" cy="998800"/>
          </a:xfrm>
        </p:spPr>
        <p:txBody>
          <a:bodyPr/>
          <a:lstStyle/>
          <a:p>
            <a:r>
              <a:rPr lang="en-MY" sz="3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Methodology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A48E92A-7044-DE14-4673-ECDADC391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952" y="1534886"/>
            <a:ext cx="10745606" cy="49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i="1" dirty="0">
                <a:effectLst/>
                <a:latin typeface="Times New Roman" panose="02020603050405020304" pitchFamily="18" charset="0"/>
                <a:ea typeface="DengXian"/>
              </a:rPr>
              <a:t>Test Pile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0B918-D434-C630-D606-C3A956988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755" y="2278843"/>
            <a:ext cx="99060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95491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6B51C6DD-68F1-41E9-FDBB-06B21476C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5F1512-8C93-CE73-CF8B-962D507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90" y="368100"/>
            <a:ext cx="8521910" cy="998800"/>
          </a:xfrm>
        </p:spPr>
        <p:txBody>
          <a:bodyPr/>
          <a:lstStyle/>
          <a:p>
            <a:r>
              <a:rPr lang="en-MY" sz="3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Methodology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A48E92A-7044-DE14-4673-ECDADC391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952" y="1534886"/>
            <a:ext cx="10745606" cy="49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i="1" dirty="0">
                <a:effectLst/>
                <a:latin typeface="Times New Roman" panose="02020603050405020304" pitchFamily="18" charset="0"/>
                <a:ea typeface="DengXian"/>
              </a:rPr>
              <a:t>Testing Procedures and Criteria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/>
              </a:rPr>
              <a:t>ASTM D8691/D8691M-18 (Standard Test Methods for Deep Foundations Under Bi-Directional Static Axial Compressive Load).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DengXian"/>
              </a:rPr>
              <a:t>D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/>
              </a:rPr>
              <a:t>esigned to a factor safety of 2.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T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he pile settlement is not more than 0.0625mm per 15 minutes, or 0.25mm per hour. </a:t>
            </a:r>
            <a:endParaRPr lang="en-MY" sz="22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597815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6B51C6DD-68F1-41E9-FDBB-06B21476C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5F1512-8C93-CE73-CF8B-962D507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90" y="368100"/>
            <a:ext cx="8521910" cy="998800"/>
          </a:xfrm>
        </p:spPr>
        <p:txBody>
          <a:bodyPr/>
          <a:lstStyle/>
          <a:p>
            <a:r>
              <a:rPr lang="en-MY" sz="3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Data Analysis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A48E92A-7044-DE14-4673-ECDADC391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952" y="1534886"/>
            <a:ext cx="6951574" cy="49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i="1" dirty="0">
                <a:effectLst/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Strain profile, load transfer curve, mobilized shaft friction and mobilized end bearing</a:t>
            </a:r>
            <a:endParaRPr lang="en-MY" sz="28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DengXian"/>
              </a:rPr>
              <a:t>L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/>
              </a:rPr>
              <a:t>ocalized lower strain detected in between 22m to 24m depth.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28D762-018B-058C-3FD5-75C1F2D90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171" y="1721515"/>
            <a:ext cx="4007474" cy="44052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2D3BEB-5865-A47A-F597-0EBA058CE1FA}"/>
              </a:ext>
            </a:extLst>
          </p:cNvPr>
          <p:cNvSpPr txBox="1"/>
          <p:nvPr/>
        </p:nvSpPr>
        <p:spPr>
          <a:xfrm>
            <a:off x="8592808" y="6180251"/>
            <a:ext cx="350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DengXian"/>
              </a:rPr>
              <a:t>Change in strain during BDSLT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13282216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6B51C6DD-68F1-41E9-FDBB-06B21476C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5F1512-8C93-CE73-CF8B-962D507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90" y="368100"/>
            <a:ext cx="8521910" cy="998800"/>
          </a:xfrm>
        </p:spPr>
        <p:txBody>
          <a:bodyPr/>
          <a:lstStyle/>
          <a:p>
            <a:r>
              <a:rPr lang="en-MY" sz="3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Data Analysis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A48E92A-7044-DE14-4673-ECDADC391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952" y="1534886"/>
            <a:ext cx="6951574" cy="49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i="1" dirty="0">
                <a:effectLst/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Strain profile, load transfer curve, mobilized shaft friction and mobilized end bearing</a:t>
            </a:r>
            <a:endParaRPr lang="en-MY" sz="28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DengXian"/>
              </a:rPr>
              <a:t>T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/>
              </a:rPr>
              <a:t>he strain value below the jack were ignored since the stress were not distributed uniformly.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DengXian"/>
              </a:rPr>
              <a:t>This method is supported by Hayes et al. [4].</a:t>
            </a:r>
            <a:endParaRPr lang="en-US" sz="2200" dirty="0">
              <a:effectLst/>
              <a:latin typeface="Times New Roman" panose="02020603050405020304" pitchFamily="18" charset="0"/>
              <a:ea typeface="DengXi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5F016-49BF-26FA-BE54-6B5C23717E08}"/>
              </a:ext>
            </a:extLst>
          </p:cNvPr>
          <p:cNvSpPr txBox="1"/>
          <p:nvPr/>
        </p:nvSpPr>
        <p:spPr>
          <a:xfrm>
            <a:off x="8546881" y="6124906"/>
            <a:ext cx="350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DengXian"/>
              </a:rPr>
              <a:t>Load distribution along test pile</a:t>
            </a:r>
            <a:endParaRPr lang="en-MY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872A68-AFA4-1CF0-E636-426F114C0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526" y="1621085"/>
            <a:ext cx="4167430" cy="441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97713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6B51C6DD-68F1-41E9-FDBB-06B21476C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5F1512-8C93-CE73-CF8B-962D507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90" y="368100"/>
            <a:ext cx="8521910" cy="998800"/>
          </a:xfrm>
        </p:spPr>
        <p:txBody>
          <a:bodyPr/>
          <a:lstStyle/>
          <a:p>
            <a:r>
              <a:rPr lang="en-MY" sz="3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Data Analysis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A48E92A-7044-DE14-4673-ECDADC391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952" y="1534886"/>
            <a:ext cx="11006862" cy="49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i="1" dirty="0">
                <a:effectLst/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Strain profile, load transfer curve, mobilized shaft friction and mobilized end bearing</a:t>
            </a:r>
            <a:endParaRPr lang="en-MY" sz="28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Times New Roman" panose="02020603050405020304" pitchFamily="18" charset="0"/>
              <a:ea typeface="DengXian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ea typeface="DengXian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Times New Roman" panose="02020603050405020304" pitchFamily="18" charset="0"/>
              <a:ea typeface="DengXian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ea typeface="DengXian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Times New Roman" panose="02020603050405020304" pitchFamily="18" charset="0"/>
              <a:ea typeface="DengXian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ea typeface="DengXian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ea typeface="DengXian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ea typeface="DengXian"/>
            </a:endParaRPr>
          </a:p>
          <a:p>
            <a:pPr marL="6858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T</a:t>
            </a:r>
            <a:r>
              <a:rPr lang="en-US" sz="2000" dirty="0">
                <a:effectLst/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he maximum shaft friction recorded was 2586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kN</a:t>
            </a:r>
            <a:r>
              <a:rPr lang="en-US" sz="2000" dirty="0">
                <a:effectLst/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/m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2</a:t>
            </a:r>
            <a:r>
              <a:rPr lang="en-US" sz="2000" dirty="0">
                <a:effectLst/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. 	</a:t>
            </a:r>
            <a:endParaRPr lang="en-US" sz="2000" dirty="0">
              <a:latin typeface="Times New Roman" panose="02020603050405020304" pitchFamily="18" charset="0"/>
              <a:ea typeface="DengXian"/>
              <a:cs typeface="Times New Roman" panose="02020603050405020304" pitchFamily="18" charset="0"/>
            </a:endParaRPr>
          </a:p>
          <a:p>
            <a:pPr marL="685800" algn="just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In the hard layer (19.5 to 21.0 m), the shaft friction was 733.8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kN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/m².</a:t>
            </a:r>
          </a:p>
          <a:p>
            <a:pPr marL="6858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D0D0D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 the rock layer (21.0 to 24.5 m), the shaft friction </a:t>
            </a:r>
            <a:r>
              <a:rPr lang="en-US" sz="2000" dirty="0">
                <a:solidFill>
                  <a:srgbClr val="0D0D0D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842.2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kN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/m²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DengXian"/>
                <a:cs typeface="Times" panose="02020603050405020304" pitchFamily="18" charset="0"/>
              </a:rPr>
              <a:t> .</a:t>
            </a:r>
          </a:p>
          <a:p>
            <a:pPr marL="685800" algn="just">
              <a:buFont typeface="Arial" panose="020B0604020202020204" pitchFamily="34" charset="0"/>
              <a:buChar char="•"/>
            </a:pPr>
            <a:endParaRPr lang="en-MY" sz="20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Times New Roman" panose="02020603050405020304" pitchFamily="18" charset="0"/>
              <a:ea typeface="DengXian"/>
            </a:endParaRPr>
          </a:p>
          <a:p>
            <a:pPr marL="0" indent="0" algn="just">
              <a:buNone/>
            </a:pPr>
            <a:endParaRPr lang="en-US" sz="2000" dirty="0">
              <a:effectLst/>
              <a:latin typeface="Times New Roman" panose="02020603050405020304" pitchFamily="18" charset="0"/>
              <a:ea typeface="DengXian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Times New Roman" panose="02020603050405020304" pitchFamily="18" charset="0"/>
              <a:ea typeface="DengXian"/>
            </a:endParaRPr>
          </a:p>
          <a:p>
            <a:pPr marL="0" indent="0" algn="just"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	</a:t>
            </a:r>
            <a:endParaRPr lang="en-MY" sz="20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Times New Roman" panose="02020603050405020304" pitchFamily="18" charset="0"/>
              <a:ea typeface="DengXi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5F016-49BF-26FA-BE54-6B5C23717E08}"/>
              </a:ext>
            </a:extLst>
          </p:cNvPr>
          <p:cNvSpPr txBox="1"/>
          <p:nvPr/>
        </p:nvSpPr>
        <p:spPr>
          <a:xfrm>
            <a:off x="2892625" y="4953782"/>
            <a:ext cx="7341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DengXian"/>
              </a:rPr>
              <a:t>Mobilized Unit Shaft Friction (Upper Pile Section) against Average Strain</a:t>
            </a:r>
            <a:endParaRPr lang="en-MY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60C8D1-F4BA-9925-1F2F-2DB0A54BB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510" y="2543264"/>
            <a:ext cx="5145470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95517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6B51C6DD-68F1-41E9-FDBB-06B21476C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5F1512-8C93-CE73-CF8B-962D507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90" y="368100"/>
            <a:ext cx="8521910" cy="998800"/>
          </a:xfrm>
        </p:spPr>
        <p:txBody>
          <a:bodyPr/>
          <a:lstStyle/>
          <a:p>
            <a:r>
              <a:rPr lang="en-MY" sz="3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Data Analysis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A48E92A-7044-DE14-4673-ECDADC391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952" y="1534886"/>
            <a:ext cx="11006862" cy="49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i="1" dirty="0">
                <a:effectLst/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Strain profile, load transfer curve, mobilized shaft friction and mobilized end bearing</a:t>
            </a:r>
            <a:endParaRPr lang="en-MY" sz="28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Times New Roman" panose="02020603050405020304" pitchFamily="18" charset="0"/>
              <a:ea typeface="DengXian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ea typeface="DengXian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Times New Roman" panose="02020603050405020304" pitchFamily="18" charset="0"/>
              <a:ea typeface="DengXian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ea typeface="DengXian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Times New Roman" panose="02020603050405020304" pitchFamily="18" charset="0"/>
              <a:ea typeface="DengXian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ea typeface="DengXian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ea typeface="DengXian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ea typeface="DengXian"/>
            </a:endParaRPr>
          </a:p>
          <a:p>
            <a:pPr marL="685800" algn="just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The mobilized end bearing was 8712.6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kN</a:t>
            </a:r>
            <a:r>
              <a:rPr lang="en-US" sz="2000" dirty="0">
                <a:effectLst/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/m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2 </a:t>
            </a:r>
            <a:r>
              <a:rPr lang="en-US" sz="2000" dirty="0">
                <a:effectLst/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up to maximum test load.</a:t>
            </a:r>
            <a:endParaRPr lang="en-MY" sz="20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Times New Roman" panose="02020603050405020304" pitchFamily="18" charset="0"/>
              <a:ea typeface="DengXian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Times New Roman" panose="02020603050405020304" pitchFamily="18" charset="0"/>
              <a:ea typeface="DengXian"/>
            </a:endParaRPr>
          </a:p>
          <a:p>
            <a:pPr marL="0" indent="0" algn="just"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	</a:t>
            </a:r>
            <a:endParaRPr lang="en-MY" sz="20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Times New Roman" panose="02020603050405020304" pitchFamily="18" charset="0"/>
              <a:ea typeface="DengXi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5F016-49BF-26FA-BE54-6B5C23717E08}"/>
              </a:ext>
            </a:extLst>
          </p:cNvPr>
          <p:cNvSpPr txBox="1"/>
          <p:nvPr/>
        </p:nvSpPr>
        <p:spPr>
          <a:xfrm>
            <a:off x="2892625" y="4953782"/>
            <a:ext cx="7341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DengXian"/>
              </a:rPr>
              <a:t>Mobilized Unit End Baring against Toe Movement</a:t>
            </a:r>
            <a:endParaRPr lang="en-MY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620D85-0E18-E3FD-C0F2-05F27906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799" y="2542709"/>
            <a:ext cx="5191168" cy="224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38967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6B51C6DD-68F1-41E9-FDBB-06B21476C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5F1512-8C93-CE73-CF8B-962D507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90" y="368100"/>
            <a:ext cx="8521910" cy="998800"/>
          </a:xfrm>
        </p:spPr>
        <p:txBody>
          <a:bodyPr/>
          <a:lstStyle/>
          <a:p>
            <a:r>
              <a:rPr lang="en-MY" sz="3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Data Analysis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A48E92A-7044-DE14-4673-ECDADC391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951" y="1534886"/>
            <a:ext cx="11023893" cy="49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i="1" dirty="0">
                <a:effectLst/>
                <a:latin typeface="Times New Roman" panose="02020603050405020304" pitchFamily="18" charset="0"/>
                <a:ea typeface="DengXian"/>
              </a:rPr>
              <a:t>Pile movement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DengXian"/>
              </a:rPr>
              <a:t>A</a:t>
            </a:r>
            <a:r>
              <a:rPr lang="en-US" sz="2000" dirty="0">
                <a:effectLst/>
                <a:latin typeface="Times New Roman" panose="02020603050405020304" pitchFamily="18" charset="0"/>
                <a:ea typeface="DengXian"/>
              </a:rPr>
              <a:t>t 200% working load, the upper pile exhibited a movement of 4.38 mm</a:t>
            </a:r>
            <a:r>
              <a:rPr lang="en-US" sz="2000" dirty="0">
                <a:latin typeface="Times New Roman" panose="02020603050405020304" pitchFamily="18" charset="0"/>
                <a:ea typeface="DengXian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DengXian"/>
              </a:rPr>
              <a:t>W</a:t>
            </a:r>
            <a:r>
              <a:rPr lang="en-US" sz="2000" dirty="0">
                <a:effectLst/>
                <a:latin typeface="Times New Roman" panose="02020603050405020304" pitchFamily="18" charset="0"/>
                <a:ea typeface="DengXian"/>
              </a:rPr>
              <a:t>hile the lower pile section </a:t>
            </a:r>
            <a:r>
              <a:rPr lang="en-US" sz="2000" dirty="0">
                <a:latin typeface="Times New Roman" panose="02020603050405020304" pitchFamily="18" charset="0"/>
                <a:ea typeface="DengXian"/>
              </a:rPr>
              <a:t>was</a:t>
            </a:r>
            <a:r>
              <a:rPr lang="en-US" sz="2000" dirty="0">
                <a:effectLst/>
                <a:latin typeface="Times New Roman" panose="02020603050405020304" pitchFamily="18" charset="0"/>
                <a:ea typeface="DengXian"/>
              </a:rPr>
              <a:t> 3.26 mm.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3BEB-5865-A47A-F597-0EBA058CE1FA}"/>
              </a:ext>
            </a:extLst>
          </p:cNvPr>
          <p:cNvSpPr txBox="1"/>
          <p:nvPr/>
        </p:nvSpPr>
        <p:spPr>
          <a:xfrm>
            <a:off x="4829556" y="6204267"/>
            <a:ext cx="350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DengXian"/>
              </a:rPr>
              <a:t>Upward and Downward movement</a:t>
            </a:r>
            <a:endParaRPr lang="en-MY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2A2904-6725-5886-DDA4-7DACD1DF1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556" y="2798329"/>
            <a:ext cx="3503774" cy="344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27912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6B51C6DD-68F1-41E9-FDBB-06B21476C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5F1512-8C93-CE73-CF8B-962D507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90" y="368100"/>
            <a:ext cx="8521910" cy="998800"/>
          </a:xfrm>
        </p:spPr>
        <p:txBody>
          <a:bodyPr/>
          <a:lstStyle/>
          <a:p>
            <a:r>
              <a:rPr lang="en-MY" sz="3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Data Analysis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A48E92A-7044-DE14-4673-ECDADC391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951" y="1534886"/>
            <a:ext cx="10786003" cy="49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i="1" dirty="0">
                <a:effectLst/>
                <a:latin typeface="Times New Roman" panose="02020603050405020304" pitchFamily="18" charset="0"/>
                <a:ea typeface="DengXian"/>
              </a:rPr>
              <a:t>Pile movement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DengXian"/>
              </a:rPr>
              <a:t>The maximum equivalent pile top settlement at 200% working load (238,000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DengXian"/>
              </a:rPr>
              <a:t>kN</a:t>
            </a:r>
            <a:r>
              <a:rPr lang="en-US" sz="2000" dirty="0">
                <a:effectLst/>
                <a:latin typeface="Times New Roman" panose="02020603050405020304" pitchFamily="18" charset="0"/>
                <a:ea typeface="DengXian"/>
              </a:rPr>
              <a:t>) is 13.8mm.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3BEB-5865-A47A-F597-0EBA058CE1FA}"/>
              </a:ext>
            </a:extLst>
          </p:cNvPr>
          <p:cNvSpPr txBox="1"/>
          <p:nvPr/>
        </p:nvSpPr>
        <p:spPr>
          <a:xfrm>
            <a:off x="4846517" y="6120568"/>
            <a:ext cx="350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DengXian"/>
              </a:rPr>
              <a:t>Equivalent Top Settlement Curve</a:t>
            </a:r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03427-E9B3-6DB0-3CDF-44D0E1259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201" y="2448232"/>
            <a:ext cx="4597026" cy="367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76587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6B51C6DD-68F1-41E9-FDBB-06B21476C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5F1512-8C93-CE73-CF8B-962D507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90" y="368100"/>
            <a:ext cx="8521910" cy="998800"/>
          </a:xfrm>
        </p:spPr>
        <p:txBody>
          <a:bodyPr/>
          <a:lstStyle/>
          <a:p>
            <a:r>
              <a:rPr lang="en-MY" sz="3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Conclusion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A48E92A-7044-DE14-4673-ECDADC391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952" y="1534886"/>
            <a:ext cx="10745606" cy="49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ea typeface="DengXian"/>
              </a:rPr>
              <a:t>This test</a:t>
            </a:r>
            <a:r>
              <a:rPr lang="en-US" sz="2500" dirty="0">
                <a:effectLst/>
                <a:latin typeface="Times New Roman" panose="02020603050405020304" pitchFamily="18" charset="0"/>
                <a:ea typeface="DengXian"/>
              </a:rPr>
              <a:t> has yielded significant insights into the pile behavior under load conditions, particularly in challenging granite formations characteristic of hilly areas.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500" dirty="0">
                <a:effectLst/>
                <a:latin typeface="Times New Roman" panose="02020603050405020304" pitchFamily="18" charset="0"/>
                <a:ea typeface="DengXian"/>
              </a:rPr>
              <a:t>The test results for the hand-dug caisson with a rock socket (RQD&gt;50%)  achieved mobilized shaft friction of approximately 2586.0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DengXian"/>
              </a:rPr>
              <a:t>kN</a:t>
            </a:r>
            <a:r>
              <a:rPr lang="en-US" sz="2500" dirty="0">
                <a:effectLst/>
                <a:latin typeface="Times New Roman" panose="02020603050405020304" pitchFamily="18" charset="0"/>
                <a:ea typeface="DengXian"/>
              </a:rPr>
              <a:t>/m²</a:t>
            </a:r>
            <a:r>
              <a:rPr lang="en-US" sz="2500" dirty="0">
                <a:latin typeface="Times New Roman" panose="02020603050405020304" pitchFamily="18" charset="0"/>
                <a:ea typeface="DengXian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500" dirty="0">
                <a:effectLst/>
                <a:latin typeface="Times New Roman" panose="02020603050405020304" pitchFamily="18" charset="0"/>
                <a:ea typeface="DengXian"/>
              </a:rPr>
              <a:t>The adoption of Distributed Fiber Optics Strain Sensing (DFOS) in instrumented load testing offering several distinct advantages over conventional strain sensing methods.</a:t>
            </a:r>
          </a:p>
          <a:p>
            <a:pPr marL="0" indent="0" algn="just">
              <a:buNone/>
            </a:pPr>
            <a:endParaRPr lang="en-MY" sz="20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45790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6B51C6DD-68F1-41E9-FDBB-06B21476C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5F1512-8C93-CE73-CF8B-962D507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90" y="368100"/>
            <a:ext cx="8521910" cy="998800"/>
          </a:xfrm>
        </p:spPr>
        <p:txBody>
          <a:bodyPr/>
          <a:lstStyle/>
          <a:p>
            <a:r>
              <a:rPr lang="en-MY" sz="3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References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A48E92A-7044-DE14-4673-ECDADC391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952" y="1534886"/>
            <a:ext cx="10745606" cy="49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MY" sz="20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[1]	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Soga, K; Kwan, V;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Pelecanos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L; Rui1, Y;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Schwamb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T; Seo, H and Wilcock, M. (2015)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"The Role of 	Distributed Sensing in Understanding the Engineering Performance of Geotechnical Structures"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	Proceedings of the XVI ECSMGE Geotechnical Engineering for Infrastructure and Development, 	Keynote Paper, pp13-48.</a:t>
            </a:r>
            <a:endParaRPr lang="en-MY" sz="2000" dirty="0">
              <a:solidFill>
                <a:srgbClr val="000000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MY" sz="20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[2]	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Federation of Piling Specialists (FPS). (2006)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"Handbook on Pile Load Testing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MY" sz="2000" dirty="0">
              <a:solidFill>
                <a:srgbClr val="000000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MY" sz="20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[3]	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Annamdas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V.G.M. (2011)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"Review on Developments in Fiber Optical Sensors and Applications"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	International Journal of Materials Engineering, vol.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(1), pp1-16.</a:t>
            </a:r>
            <a:endParaRPr lang="en-MY" sz="2000" dirty="0">
              <a:solidFill>
                <a:srgbClr val="000000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MY" sz="20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[4]	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Hayes, J., &amp; Simmonds, T. (2002).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“Interpreting Strain Measurements From Load Tests In Bored Piles”.</a:t>
            </a:r>
            <a:endParaRPr lang="en-MY" sz="2000" dirty="0">
              <a:solidFill>
                <a:srgbClr val="000000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MY" sz="2000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[5]	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Loadtest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(2001).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“Construction Of The Equivalent Top-Loaded Load-Settlement Curve From The Results 	Of An O-Cell Test”.</a:t>
            </a:r>
            <a:endParaRPr lang="en-MY" sz="1800" dirty="0">
              <a:solidFill>
                <a:srgbClr val="000000"/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MY" sz="2000" dirty="0">
              <a:solidFill>
                <a:srgbClr val="000000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86536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8D91D8-6CA2-4CE8-BB2C-E77FB9065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90" y="368100"/>
            <a:ext cx="8521910" cy="998800"/>
          </a:xfrm>
        </p:spPr>
        <p:txBody>
          <a:bodyPr/>
          <a:lstStyle/>
          <a:p>
            <a:r>
              <a:rPr lang="en-MY" sz="3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Abstract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0CA2B7E-4F42-BA5D-53C8-EB1926475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658" y="1499419"/>
            <a:ext cx="1069505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0430" algn="just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utilization of Bi-Directional Static Load Testing (BDSLT) in conjunction with fiber optic technology has emerged.</a:t>
            </a:r>
          </a:p>
          <a:p>
            <a:pPr marL="900430" algn="just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Caisson piles are frequently used in structures necessitating substantial foundation support and in project locations inaccessible to heavy machinery.</a:t>
            </a:r>
          </a:p>
          <a:p>
            <a:pPr marL="900430" algn="just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study presents case studies conducted in Pahang, Malaysia, where caisson 4000mm in size were constructed. </a:t>
            </a:r>
          </a:p>
          <a:p>
            <a:pPr marL="900430" algn="just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Instrumented BDSLT tests were conducted on these piles with test loads reaching up to 238,000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kN.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3786144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49575AFC-7341-4777-9617-49B77190B8C8}"/>
              </a:ext>
            </a:extLst>
          </p:cNvPr>
          <p:cNvSpPr/>
          <p:nvPr/>
        </p:nvSpPr>
        <p:spPr>
          <a:xfrm>
            <a:off x="2542098" y="-259940"/>
            <a:ext cx="138564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68580" tIns="34290" rIns="68580" bIns="34290" anchor="ctr" anchorCtr="0" compatLnSpc="1">
            <a:spAutoFit/>
          </a:bodyPr>
          <a:lstStyle/>
          <a:p>
            <a:pPr defTabSz="68576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C25478C5-00D6-4D5E-B66E-508AA0713AE9}"/>
              </a:ext>
            </a:extLst>
          </p:cNvPr>
          <p:cNvSpPr/>
          <p:nvPr/>
        </p:nvSpPr>
        <p:spPr>
          <a:xfrm>
            <a:off x="2542099" y="940213"/>
            <a:ext cx="138564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68580" tIns="34290" rIns="68580" bIns="34290" anchor="ctr" anchorCtr="0" compatLnSpc="1">
            <a:spAutoFit/>
          </a:bodyPr>
          <a:lstStyle/>
          <a:p>
            <a:pPr defTabSz="68576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1B780FE1-5878-40FF-ACBC-B7BD1F0C49DF}"/>
              </a:ext>
            </a:extLst>
          </p:cNvPr>
          <p:cNvSpPr/>
          <p:nvPr/>
        </p:nvSpPr>
        <p:spPr>
          <a:xfrm>
            <a:off x="2542099" y="1418264"/>
            <a:ext cx="138564" cy="6924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68580" tIns="34290" rIns="68580" bIns="34290" anchor="ctr" anchorCtr="0" compatLnSpc="1">
            <a:spAutoFit/>
          </a:bodyPr>
          <a:lstStyle/>
          <a:p>
            <a:pPr defTabSz="68576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GB" sz="1350">
                <a:solidFill>
                  <a:srgbClr val="404040"/>
                </a:solidFill>
                <a:latin typeface="Arial" pitchFamily="34"/>
              </a:rPr>
            </a:br>
            <a:endParaRPr lang="en-GB" sz="1350">
              <a:solidFill>
                <a:srgbClr val="404040"/>
              </a:solidFill>
              <a:latin typeface="Arial" pitchFamily="34"/>
            </a:endParaRPr>
          </a:p>
          <a:p>
            <a:pPr defTabSz="68576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>
              <a:solidFill>
                <a:srgbClr val="404040"/>
              </a:solidFill>
              <a:latin typeface="Arial" pitchFamily="34"/>
            </a:endParaRP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B2CC1F62-B61F-484F-92AE-15D5D252825B}"/>
              </a:ext>
            </a:extLst>
          </p:cNvPr>
          <p:cNvSpPr/>
          <p:nvPr/>
        </p:nvSpPr>
        <p:spPr>
          <a:xfrm>
            <a:off x="2542099" y="1693588"/>
            <a:ext cx="138564" cy="48474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68580" tIns="34290" rIns="68580" bIns="34290" anchor="ctr" anchorCtr="0" compatLnSpc="1">
            <a:spAutoFit/>
          </a:bodyPr>
          <a:lstStyle/>
          <a:p>
            <a:pPr defTabSz="68576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>
              <a:solidFill>
                <a:srgbClr val="404040"/>
              </a:solidFill>
              <a:latin typeface="Arial" pitchFamily="34"/>
            </a:endParaRPr>
          </a:p>
          <a:p>
            <a:pPr defTabSz="68576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350">
              <a:solidFill>
                <a:srgbClr val="404040"/>
              </a:solidFill>
              <a:latin typeface="Arial" pitchFamily="34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B1B6B66-09E6-4BD7-9002-EF0527CB3328}"/>
              </a:ext>
            </a:extLst>
          </p:cNvPr>
          <p:cNvSpPr txBox="1"/>
          <p:nvPr/>
        </p:nvSpPr>
        <p:spPr>
          <a:xfrm>
            <a:off x="638628" y="1418264"/>
            <a:ext cx="10914741" cy="1857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 defTabSz="685766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8800" b="1" kern="0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9900">
                        <a:shade val="30000"/>
                        <a:satMod val="115000"/>
                      </a:srgbClr>
                    </a:gs>
                    <a:gs pos="62000">
                      <a:srgbClr val="009900">
                        <a:shade val="67500"/>
                        <a:satMod val="115000"/>
                      </a:srgbClr>
                    </a:gs>
                    <a:gs pos="100000">
                      <a:srgbClr val="0099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itchFamily="18"/>
                <a:cs typeface="Times New Roman" pitchFamily="18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7483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6B51C6DD-68F1-41E9-FDBB-06B21476C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5F1512-8C93-CE73-CF8B-962D507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90" y="368100"/>
            <a:ext cx="8521910" cy="998800"/>
          </a:xfrm>
        </p:spPr>
        <p:txBody>
          <a:bodyPr/>
          <a:lstStyle/>
          <a:p>
            <a:r>
              <a:rPr lang="en-MY" sz="3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Introduction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A48E92A-7044-DE14-4673-ECDADC391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922" y="1649186"/>
            <a:ext cx="10896425" cy="476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buClr>
                <a:srgbClr val="0099CC"/>
              </a:buClr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latin typeface="Times New Roman" panose="02020603050405020304" pitchFamily="18" charset="0"/>
                <a:ea typeface="PMingLiU"/>
              </a:rPr>
              <a:t>This paper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MingLiU"/>
                <a:cs typeface="Times New Roman" panose="02020603050405020304" pitchFamily="18" charset="0"/>
              </a:rPr>
              <a:t>describes the successful application of the DFOS systems to measure the strain within hand-dug caissons during the BDSLT and its corresponding interpretation of the continuous strain profile.</a:t>
            </a:r>
            <a:endParaRPr lang="en-US" sz="2000" dirty="0">
              <a:effectLst/>
              <a:latin typeface="Times New Roman" panose="02020603050405020304" pitchFamily="18" charset="0"/>
              <a:ea typeface="PMingLiU"/>
            </a:endParaRPr>
          </a:p>
          <a:p>
            <a:pPr lvl="0" eaLnBrk="1" hangingPunct="1">
              <a:buClr>
                <a:srgbClr val="0099CC"/>
              </a:buClr>
              <a:buFont typeface="Arial" panose="020B0604020202020204" pitchFamily="34" charset="0"/>
              <a:buChar char="•"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422185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6B51C6DD-68F1-41E9-FDBB-06B21476C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5F1512-8C93-CE73-CF8B-962D507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90" y="368100"/>
            <a:ext cx="8521910" cy="998800"/>
          </a:xfrm>
        </p:spPr>
        <p:txBody>
          <a:bodyPr/>
          <a:lstStyle/>
          <a:p>
            <a:r>
              <a:rPr lang="en-MY" sz="3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General Principle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A48E92A-7044-DE14-4673-ECDADC391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937" y="1534887"/>
            <a:ext cx="10745606" cy="49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500" i="1" dirty="0">
                <a:latin typeface="Times New Roman" panose="02020603050405020304" pitchFamily="18" charset="0"/>
                <a:ea typeface="PMingLiU"/>
                <a:cs typeface="Times New Roman" panose="02020603050405020304" pitchFamily="18" charset="0"/>
              </a:rPr>
              <a:t>Bi-Directional Static Load Test (BDSLT)</a:t>
            </a:r>
          </a:p>
          <a:p>
            <a:pPr marL="0" indent="0" algn="just">
              <a:buNone/>
            </a:pPr>
            <a:endParaRPr lang="en-MY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F9E034-A16E-175B-422F-DD93547A9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589" y="1996760"/>
            <a:ext cx="5976779" cy="4037476"/>
          </a:xfrm>
          <a:prstGeom prst="rect">
            <a:avLst/>
          </a:prstGeom>
        </p:spPr>
      </p:pic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6BC87B27-0D75-402A-1413-2329EB8D2D07}"/>
              </a:ext>
            </a:extLst>
          </p:cNvPr>
          <p:cNvSpPr txBox="1">
            <a:spLocks/>
          </p:cNvSpPr>
          <p:nvPr/>
        </p:nvSpPr>
        <p:spPr>
          <a:xfrm>
            <a:off x="6721127" y="4330101"/>
            <a:ext cx="1838632" cy="467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MY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Hydraulic Jack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56A1FD5-5EFE-8F70-2440-1EF9FEC8C0CD}"/>
              </a:ext>
            </a:extLst>
          </p:cNvPr>
          <p:cNvSpPr txBox="1">
            <a:spLocks/>
          </p:cNvSpPr>
          <p:nvPr/>
        </p:nvSpPr>
        <p:spPr>
          <a:xfrm>
            <a:off x="7584007" y="3778498"/>
            <a:ext cx="1838632" cy="467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Jack Top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8C1CF93D-FA1E-5010-7BCD-39CCB749E7F5}"/>
              </a:ext>
            </a:extLst>
          </p:cNvPr>
          <p:cNvSpPr txBox="1">
            <a:spLocks/>
          </p:cNvSpPr>
          <p:nvPr/>
        </p:nvSpPr>
        <p:spPr>
          <a:xfrm>
            <a:off x="7584007" y="4906367"/>
            <a:ext cx="1838632" cy="467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Jack 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054A37-52B9-33F2-5175-30979DFEB52A}"/>
              </a:ext>
            </a:extLst>
          </p:cNvPr>
          <p:cNvSpPr txBox="1"/>
          <p:nvPr/>
        </p:nvSpPr>
        <p:spPr>
          <a:xfrm>
            <a:off x="2852589" y="6057738"/>
            <a:ext cx="296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</a:rPr>
              <a:t>Kentledge Method  </a:t>
            </a:r>
            <a:endParaRPr lang="en-MY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1159D3-9A6F-ED17-E210-93B3AEE1420B}"/>
              </a:ext>
            </a:extLst>
          </p:cNvPr>
          <p:cNvSpPr txBox="1"/>
          <p:nvPr/>
        </p:nvSpPr>
        <p:spPr>
          <a:xfrm>
            <a:off x="5860030" y="6038200"/>
            <a:ext cx="296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DengXian"/>
              </a:rPr>
              <a:t>BDSLT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91833738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6B51C6DD-68F1-41E9-FDBB-06B21476C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5F1512-8C93-CE73-CF8B-962D507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90" y="368100"/>
            <a:ext cx="8521910" cy="998800"/>
          </a:xfrm>
        </p:spPr>
        <p:txBody>
          <a:bodyPr/>
          <a:lstStyle/>
          <a:p>
            <a:r>
              <a:rPr lang="en-MY" sz="3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General Principle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A48E92A-7044-DE14-4673-ECDADC391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937" y="1534887"/>
            <a:ext cx="10745606" cy="49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500" i="1" dirty="0">
                <a:latin typeface="Times New Roman" panose="02020603050405020304" pitchFamily="18" charset="0"/>
                <a:ea typeface="PMingLiU"/>
                <a:cs typeface="Times New Roman" panose="02020603050405020304" pitchFamily="18" charset="0"/>
              </a:rPr>
              <a:t>Bi-Directional Static Load Test (BDSLT)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500" dirty="0">
                <a:effectLst/>
                <a:latin typeface="Times New Roman" panose="02020603050405020304" pitchFamily="18" charset="0"/>
                <a:ea typeface="PMingLiU"/>
              </a:rPr>
              <a:t>Typical Schematic Diagram of Bi-Directional Static Load Test</a:t>
            </a:r>
            <a:endParaRPr lang="en-MY" sz="25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59F36E-3080-57A0-CE9F-32EE47049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193" y="2447173"/>
            <a:ext cx="4769435" cy="401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64303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6B51C6DD-68F1-41E9-FDBB-06B21476C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5F1512-8C93-CE73-CF8B-962D507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90" y="368100"/>
            <a:ext cx="8521910" cy="998800"/>
          </a:xfrm>
        </p:spPr>
        <p:txBody>
          <a:bodyPr/>
          <a:lstStyle/>
          <a:p>
            <a:r>
              <a:rPr lang="en-MY" sz="3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General Principle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A48E92A-7044-DE14-4673-ECDADC391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937" y="1534887"/>
            <a:ext cx="10745606" cy="49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i="1" dirty="0">
                <a:effectLst/>
                <a:latin typeface="Times New Roman" panose="02020603050405020304" pitchFamily="18" charset="0"/>
                <a:ea typeface="PMingLiU"/>
              </a:rPr>
              <a:t>Distributed Fiber Optics Sensors (DFOS)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DFOS is used to measure deformation, which is then used to calculate through analysis the friction of the pile shaft and pile end bearing.</a:t>
            </a:r>
            <a:endParaRPr lang="en-US" sz="2000" dirty="0">
              <a:effectLst/>
              <a:latin typeface="Times New Roman" panose="02020603050405020304" pitchFamily="18" charset="0"/>
              <a:ea typeface="PMingLiU"/>
            </a:endParaRPr>
          </a:p>
          <a:p>
            <a:pPr marL="0" indent="0" algn="just">
              <a:buNone/>
            </a:pPr>
            <a:endParaRPr lang="en-MY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1EFB2D-EC4C-3B4C-B2A6-73779898E7C2}"/>
              </a:ext>
            </a:extLst>
          </p:cNvPr>
          <p:cNvSpPr txBox="1"/>
          <p:nvPr/>
        </p:nvSpPr>
        <p:spPr>
          <a:xfrm>
            <a:off x="6903034" y="6053907"/>
            <a:ext cx="450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PMingLiU"/>
              </a:rPr>
              <a:t>Detail at the bottom cage</a:t>
            </a:r>
            <a:endParaRPr lang="en-MY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27CF0-2626-5C53-DF5B-519A8732E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794" y="2776767"/>
            <a:ext cx="4769948" cy="33349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4FEC53-9FF3-643B-2840-1F75C6024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599" y="2756681"/>
            <a:ext cx="5026291" cy="3355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41A30D-6CB1-7618-0FB7-193FC1522F48}"/>
              </a:ext>
            </a:extLst>
          </p:cNvPr>
          <p:cNvSpPr txBox="1"/>
          <p:nvPr/>
        </p:nvSpPr>
        <p:spPr>
          <a:xfrm>
            <a:off x="981035" y="6111731"/>
            <a:ext cx="5791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</a:rPr>
              <a:t>Configuration of </a:t>
            </a:r>
            <a:r>
              <a:rPr lang="en-US" dirty="0" err="1">
                <a:latin typeface="Times New Roman" panose="02020603050405020304" pitchFamily="18" charset="0"/>
              </a:rPr>
              <a:t>Fibre</a:t>
            </a:r>
            <a:r>
              <a:rPr lang="en-US" dirty="0">
                <a:latin typeface="Times New Roman" panose="02020603050405020304" pitchFamily="18" charset="0"/>
              </a:rPr>
              <a:t> Optic Sensing Cable in Caisson Pile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28295266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6B51C6DD-68F1-41E9-FDBB-06B21476C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5F1512-8C93-CE73-CF8B-962D507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90" y="368100"/>
            <a:ext cx="8521910" cy="998800"/>
          </a:xfrm>
        </p:spPr>
        <p:txBody>
          <a:bodyPr/>
          <a:lstStyle/>
          <a:p>
            <a:r>
              <a:rPr lang="en-MY" sz="3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General Principle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A48E92A-7044-DE14-4673-ECDADC391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937" y="1534887"/>
            <a:ext cx="10745606" cy="49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i="1" dirty="0">
                <a:effectLst/>
                <a:latin typeface="Times New Roman" panose="02020603050405020304" pitchFamily="18" charset="0"/>
                <a:ea typeface="DengXian"/>
              </a:rPr>
              <a:t>Hand-dug Caisson Pile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DengXian"/>
              </a:rPr>
              <a:t>The heavy machinery is impractical due to access restrictions or the need to minimize vibrations that could affect nearby structures.</a:t>
            </a:r>
          </a:p>
          <a:p>
            <a:pPr marL="0" indent="0" algn="just">
              <a:buNone/>
            </a:pPr>
            <a:endParaRPr lang="en-MY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8BC441-DA12-E564-6E90-47916B191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308" y="2937386"/>
            <a:ext cx="2420193" cy="32104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D68081-EB30-CFAE-9F11-3531736AB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740" y="2937387"/>
            <a:ext cx="2429365" cy="32098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C6EE03-D3FD-8028-3DCC-3A462B9635CB}"/>
              </a:ext>
            </a:extLst>
          </p:cNvPr>
          <p:cNvSpPr txBox="1"/>
          <p:nvPr/>
        </p:nvSpPr>
        <p:spPr>
          <a:xfrm>
            <a:off x="3214350" y="6147848"/>
            <a:ext cx="296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DengXian"/>
              </a:rPr>
              <a:t>Caisson pile’s concrete lining</a:t>
            </a:r>
            <a:endParaRPr lang="en-MY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709FB-B2A9-E871-D61F-86AEDD7EED0F}"/>
              </a:ext>
            </a:extLst>
          </p:cNvPr>
          <p:cNvSpPr txBox="1"/>
          <p:nvPr/>
        </p:nvSpPr>
        <p:spPr>
          <a:xfrm>
            <a:off x="6118374" y="6147848"/>
            <a:ext cx="3646112" cy="36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Bi-Directional Jack in Caisson Pile</a:t>
            </a:r>
            <a:endParaRPr lang="en-MY" sz="18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72441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6B51C6DD-68F1-41E9-FDBB-06B21476C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5F1512-8C93-CE73-CF8B-962D507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90" y="368100"/>
            <a:ext cx="8521910" cy="998800"/>
          </a:xfrm>
        </p:spPr>
        <p:txBody>
          <a:bodyPr/>
          <a:lstStyle/>
          <a:p>
            <a:r>
              <a:rPr lang="en-MY" sz="3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Methodology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A48E92A-7044-DE14-4673-ECDADC391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952" y="1534886"/>
            <a:ext cx="10745606" cy="49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i="1" dirty="0">
                <a:effectLst/>
                <a:latin typeface="Times New Roman" panose="02020603050405020304" pitchFamily="18" charset="0"/>
                <a:ea typeface="DengXian"/>
              </a:rPr>
              <a:t>Instrumented BDSLT on Hand-dug Caisson Pile with Rock Socket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ECDDB-3D4B-3013-EFEF-6A5072A10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181" y="2026028"/>
            <a:ext cx="4372118" cy="44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5469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6B51C6DD-68F1-41E9-FDBB-06B21476C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5F1512-8C93-CE73-CF8B-962D507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90" y="368100"/>
            <a:ext cx="8521910" cy="998800"/>
          </a:xfrm>
        </p:spPr>
        <p:txBody>
          <a:bodyPr/>
          <a:lstStyle/>
          <a:p>
            <a:r>
              <a:rPr lang="en-MY" sz="32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Methodology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A48E92A-7044-DE14-4673-ECDADC391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952" y="1534886"/>
            <a:ext cx="6466270" cy="495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i="1" dirty="0">
                <a:effectLst/>
                <a:latin typeface="Times New Roman" panose="02020603050405020304" pitchFamily="18" charset="0"/>
                <a:ea typeface="DengXian"/>
              </a:rPr>
              <a:t>Geological Information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96FC57-A06F-B6AF-E966-8147901AB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451" y="1954149"/>
            <a:ext cx="4541767" cy="35613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C05FE5-62BD-6787-12F3-4CBDDE69AE64}"/>
              </a:ext>
            </a:extLst>
          </p:cNvPr>
          <p:cNvSpPr txBox="1"/>
          <p:nvPr/>
        </p:nvSpPr>
        <p:spPr>
          <a:xfrm>
            <a:off x="7219375" y="5498771"/>
            <a:ext cx="431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DengXian"/>
              </a:rPr>
              <a:t>Geological Information of Pile Location</a:t>
            </a:r>
            <a:endParaRPr lang="en-MY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23A28C6-E280-1E16-D51D-98A34F811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913487"/>
              </p:ext>
            </p:extLst>
          </p:nvPr>
        </p:nvGraphicFramePr>
        <p:xfrm>
          <a:off x="1458221" y="2807700"/>
          <a:ext cx="5418666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4115855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40634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Depth(m)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SPT 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536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0.00-2.26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i="1" dirty="0"/>
                        <a:t>Empty Bore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529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2.26-24.00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&lt;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51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24.00-24.50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&gt;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920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24.90-29.30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RQD &gt; 57%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189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695094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3948</TotalTime>
  <Words>879</Words>
  <Application>Microsoft Office PowerPoint</Application>
  <PresentationFormat>Widescreen</PresentationFormat>
  <Paragraphs>119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主题</vt:lpstr>
      <vt:lpstr>PowerPoint Presentation</vt:lpstr>
      <vt:lpstr>Abstract</vt:lpstr>
      <vt:lpstr>Introduction</vt:lpstr>
      <vt:lpstr>General Principle</vt:lpstr>
      <vt:lpstr>General Principle</vt:lpstr>
      <vt:lpstr>General Principle</vt:lpstr>
      <vt:lpstr>General Principle</vt:lpstr>
      <vt:lpstr>Methodology</vt:lpstr>
      <vt:lpstr>Methodology</vt:lpstr>
      <vt:lpstr>Methodology</vt:lpstr>
      <vt:lpstr>Methodology</vt:lpstr>
      <vt:lpstr>Data Analysis</vt:lpstr>
      <vt:lpstr>Data Analysis</vt:lpstr>
      <vt:lpstr>Data Analysis</vt:lpstr>
      <vt:lpstr>Data Analysis</vt:lpstr>
      <vt:lpstr>Data Analysis</vt:lpstr>
      <vt:lpstr>Data Analysis</vt:lpstr>
      <vt:lpstr>Conclusion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Koh An Ang</cp:lastModifiedBy>
  <cp:revision>501</cp:revision>
  <cp:lastPrinted>2020-03-10T16:47:07Z</cp:lastPrinted>
  <dcterms:created xsi:type="dcterms:W3CDTF">2016-10-24T02:42:00Z</dcterms:created>
  <dcterms:modified xsi:type="dcterms:W3CDTF">2026-01-13T02:31:53Z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2052-10.1.0.6660</vt:lpwstr>
  </property>
</Properties>
</file>