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9" r:id="rId2"/>
    <p:sldId id="326" r:id="rId3"/>
    <p:sldId id="312" r:id="rId4"/>
    <p:sldId id="286" r:id="rId5"/>
    <p:sldId id="268" r:id="rId6"/>
    <p:sldId id="327" r:id="rId7"/>
    <p:sldId id="331" r:id="rId8"/>
    <p:sldId id="318" r:id="rId9"/>
    <p:sldId id="319" r:id="rId10"/>
    <p:sldId id="317" r:id="rId11"/>
    <p:sldId id="322" r:id="rId12"/>
    <p:sldId id="320" r:id="rId13"/>
    <p:sldId id="328" r:id="rId14"/>
    <p:sldId id="325" r:id="rId15"/>
    <p:sldId id="338" r:id="rId16"/>
    <p:sldId id="336" r:id="rId17"/>
    <p:sldId id="333" r:id="rId18"/>
    <p:sldId id="334" r:id="rId19"/>
    <p:sldId id="324" r:id="rId20"/>
    <p:sldId id="337" r:id="rId21"/>
    <p:sldId id="321" r:id="rId22"/>
    <p:sldId id="329" r:id="rId23"/>
    <p:sldId id="330" r:id="rId24"/>
    <p:sldId id="30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B86"/>
    <a:srgbClr val="7B9899"/>
    <a:srgbClr val="E8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00" autoAdjust="0"/>
  </p:normalViewPr>
  <p:slideViewPr>
    <p:cSldViewPr>
      <p:cViewPr>
        <p:scale>
          <a:sx n="106" d="100"/>
          <a:sy n="106" d="100"/>
        </p:scale>
        <p:origin x="-72"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AC2C4-8F7E-4527-ADF7-BA21EE95D494}"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8003F-D34E-4EA5-AE53-024BEC98C9F0}" type="slidenum">
              <a:rPr lang="en-US" smtClean="0"/>
              <a:pPr/>
              <a:t>‹#›</a:t>
            </a:fld>
            <a:endParaRPr lang="en-US"/>
          </a:p>
        </p:txBody>
      </p:sp>
    </p:spTree>
    <p:extLst>
      <p:ext uri="{BB962C8B-B14F-4D97-AF65-F5344CB8AC3E}">
        <p14:creationId xmlns:p14="http://schemas.microsoft.com/office/powerpoint/2010/main" val="271176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8F8BE3-5F71-4FD0-840D-7659F97EB933}" type="slidenum">
              <a:rPr lang="ar-SA" smtClean="0">
                <a:latin typeface="Arial" charset="0"/>
              </a:rPr>
              <a:pPr/>
              <a:t>1</a:t>
            </a:fld>
            <a:endParaRPr lang="en-US" smtClean="0">
              <a:latin typeface="Arial" charset="0"/>
            </a:endParaRPr>
          </a:p>
        </p:txBody>
      </p:sp>
      <p:sp>
        <p:nvSpPr>
          <p:cNvPr id="266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8E29BBB-4CC1-461A-B5E6-0A6C68F2110D}" type="slidenum">
              <a:rPr lang="ar-SA" sz="1200"/>
              <a:pPr algn="r"/>
              <a:t>1</a:t>
            </a:fld>
            <a:endParaRPr lang="en-US" sz="1200"/>
          </a:p>
        </p:txBody>
      </p:sp>
      <p:sp>
        <p:nvSpPr>
          <p:cNvPr id="26628" name="Rectangle 2"/>
          <p:cNvSpPr>
            <a:spLocks noGrp="1" noRot="1" noChangeAspect="1" noChangeArrowheads="1" noTextEdit="1"/>
          </p:cNvSpPr>
          <p:nvPr>
            <p:ph type="sldImg"/>
          </p:nvPr>
        </p:nvSpPr>
        <p:spPr>
          <a:xfrm>
            <a:off x="1144588" y="687388"/>
            <a:ext cx="4572000" cy="3429000"/>
          </a:xfrm>
          <a:ln/>
        </p:spPr>
      </p:sp>
      <p:sp>
        <p:nvSpPr>
          <p:cNvPr id="26629" name="Rectangle 3"/>
          <p:cNvSpPr>
            <a:spLocks noGrp="1" noChangeArrowheads="1"/>
          </p:cNvSpPr>
          <p:nvPr>
            <p:ph type="body" idx="1"/>
          </p:nvPr>
        </p:nvSpPr>
        <p:spPr>
          <a:xfrm>
            <a:off x="685800" y="4344025"/>
            <a:ext cx="5486400" cy="4112926"/>
          </a:xfrm>
          <a:noFill/>
          <a:ln/>
        </p:spPr>
        <p:txBody>
          <a:bodyPr/>
          <a:lstStyle/>
          <a:p>
            <a:pPr eaLnBrk="1" hangingPunct="1"/>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8F8BE3-5F71-4FD0-840D-7659F97EB933}" type="slidenum">
              <a:rPr lang="ar-SA" smtClean="0">
                <a:latin typeface="Arial" charset="0"/>
              </a:rPr>
              <a:pPr/>
              <a:t>2</a:t>
            </a:fld>
            <a:endParaRPr lang="en-US" smtClean="0">
              <a:latin typeface="Arial" charset="0"/>
            </a:endParaRPr>
          </a:p>
        </p:txBody>
      </p:sp>
      <p:sp>
        <p:nvSpPr>
          <p:cNvPr id="266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8E29BBB-4CC1-461A-B5E6-0A6C68F2110D}" type="slidenum">
              <a:rPr lang="ar-SA" sz="1200"/>
              <a:pPr algn="r"/>
              <a:t>2</a:t>
            </a:fld>
            <a:endParaRPr lang="en-US" sz="1200"/>
          </a:p>
        </p:txBody>
      </p:sp>
      <p:sp>
        <p:nvSpPr>
          <p:cNvPr id="26628" name="Rectangle 2"/>
          <p:cNvSpPr>
            <a:spLocks noGrp="1" noRot="1" noChangeAspect="1" noChangeArrowheads="1" noTextEdit="1"/>
          </p:cNvSpPr>
          <p:nvPr>
            <p:ph type="sldImg"/>
          </p:nvPr>
        </p:nvSpPr>
        <p:spPr>
          <a:xfrm>
            <a:off x="1144588" y="687388"/>
            <a:ext cx="4572000" cy="3429000"/>
          </a:xfrm>
          <a:ln/>
        </p:spPr>
      </p:sp>
      <p:sp>
        <p:nvSpPr>
          <p:cNvPr id="26629" name="Rectangle 3"/>
          <p:cNvSpPr>
            <a:spLocks noGrp="1" noChangeArrowheads="1"/>
          </p:cNvSpPr>
          <p:nvPr>
            <p:ph type="body" idx="1"/>
          </p:nvPr>
        </p:nvSpPr>
        <p:spPr>
          <a:xfrm>
            <a:off x="685800" y="4344025"/>
            <a:ext cx="5486400" cy="4112926"/>
          </a:xfrm>
          <a:noFill/>
          <a:ln/>
        </p:spPr>
        <p:txBody>
          <a:bodyPr/>
          <a:lstStyle/>
          <a:p>
            <a:pPr eaLnBrk="1" hangingPunct="1"/>
            <a:endParaRPr 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90000"/>
              </a:lnSpc>
              <a:spcBef>
                <a:spcPts val="408"/>
              </a:spcBef>
              <a:spcAft>
                <a:spcPts val="0"/>
              </a:spcAft>
              <a:buClr>
                <a:srgbClr val="C00000"/>
              </a:buClr>
              <a:buSzPct val="85000"/>
              <a:tabLst/>
              <a:defRPr/>
            </a:pPr>
            <a:r>
              <a:rPr lang="en-US" sz="1200" dirty="0" smtClean="0"/>
              <a:t>Statistics:</a:t>
            </a:r>
          </a:p>
          <a:p>
            <a:pPr marR="0" lvl="0" algn="l" defTabSz="914400" rtl="0" eaLnBrk="1" fontAlgn="auto" latinLnBrk="0" hangingPunct="1">
              <a:lnSpc>
                <a:spcPct val="90000"/>
              </a:lnSpc>
              <a:spcBef>
                <a:spcPts val="408"/>
              </a:spcBef>
              <a:spcAft>
                <a:spcPts val="0"/>
              </a:spcAft>
              <a:buClr>
                <a:srgbClr val="C00000"/>
              </a:buClr>
              <a:buSzPct val="85000"/>
              <a:tabLst/>
              <a:defRPr/>
            </a:pPr>
            <a:r>
              <a:rPr lang="en-US" sz="1200" dirty="0" smtClean="0">
                <a:solidFill>
                  <a:schemeClr val="accent3">
                    <a:lumMod val="50000"/>
                  </a:schemeClr>
                </a:solidFill>
              </a:rPr>
              <a:t>- 80% Male; 20% Female</a:t>
            </a:r>
          </a:p>
          <a:p>
            <a:pPr marR="0" lvl="0" algn="l" defTabSz="914400" rtl="0" eaLnBrk="1" fontAlgn="auto" latinLnBrk="0" hangingPunct="1">
              <a:lnSpc>
                <a:spcPct val="90000"/>
              </a:lnSpc>
              <a:spcBef>
                <a:spcPts val="408"/>
              </a:spcBef>
              <a:spcAft>
                <a:spcPts val="0"/>
              </a:spcAft>
              <a:buClr>
                <a:srgbClr val="C00000"/>
              </a:buClr>
              <a:buSzPct val="85000"/>
              <a:tabLst/>
              <a:defRPr/>
            </a:pPr>
            <a:r>
              <a:rPr lang="en-US" sz="1200" dirty="0" smtClean="0">
                <a:solidFill>
                  <a:schemeClr val="accent3">
                    <a:lumMod val="50000"/>
                  </a:schemeClr>
                </a:solidFill>
              </a:rPr>
              <a:t>- 50% Academic; 50% Practitioner</a:t>
            </a:r>
          </a:p>
          <a:p>
            <a:endParaRPr lang="en-US" dirty="0"/>
          </a:p>
        </p:txBody>
      </p:sp>
      <p:sp>
        <p:nvSpPr>
          <p:cNvPr id="4" name="Slide Number Placeholder 3"/>
          <p:cNvSpPr>
            <a:spLocks noGrp="1"/>
          </p:cNvSpPr>
          <p:nvPr>
            <p:ph type="sldNum" sz="quarter" idx="10"/>
          </p:nvPr>
        </p:nvSpPr>
        <p:spPr/>
        <p:txBody>
          <a:bodyPr/>
          <a:lstStyle/>
          <a:p>
            <a:fld id="{4198003F-D34E-4EA5-AE53-024BEC98C9F0}" type="slidenum">
              <a:rPr lang="en-US" smtClean="0"/>
              <a:pPr/>
              <a:t>4</a:t>
            </a:fld>
            <a:endParaRPr lang="en-US"/>
          </a:p>
        </p:txBody>
      </p:sp>
    </p:spTree>
    <p:extLst>
      <p:ext uri="{BB962C8B-B14F-4D97-AF65-F5344CB8AC3E}">
        <p14:creationId xmlns:p14="http://schemas.microsoft.com/office/powerpoint/2010/main" val="75484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8F8BE3-5F71-4FD0-840D-7659F97EB933}" type="slidenum">
              <a:rPr lang="ar-SA" smtClean="0">
                <a:latin typeface="Arial" charset="0"/>
              </a:rPr>
              <a:pPr/>
              <a:t>6</a:t>
            </a:fld>
            <a:endParaRPr lang="en-US" smtClean="0">
              <a:latin typeface="Arial" charset="0"/>
            </a:endParaRPr>
          </a:p>
        </p:txBody>
      </p:sp>
      <p:sp>
        <p:nvSpPr>
          <p:cNvPr id="266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8E29BBB-4CC1-461A-B5E6-0A6C68F2110D}" type="slidenum">
              <a:rPr lang="ar-SA" sz="1200"/>
              <a:pPr algn="r"/>
              <a:t>6</a:t>
            </a:fld>
            <a:endParaRPr lang="en-US" sz="1200"/>
          </a:p>
        </p:txBody>
      </p:sp>
      <p:sp>
        <p:nvSpPr>
          <p:cNvPr id="26628" name="Rectangle 2"/>
          <p:cNvSpPr>
            <a:spLocks noGrp="1" noRot="1" noChangeAspect="1" noChangeArrowheads="1" noTextEdit="1"/>
          </p:cNvSpPr>
          <p:nvPr>
            <p:ph type="sldImg"/>
          </p:nvPr>
        </p:nvSpPr>
        <p:spPr>
          <a:xfrm>
            <a:off x="1144588" y="687388"/>
            <a:ext cx="4572000" cy="3429000"/>
          </a:xfrm>
          <a:ln/>
        </p:spPr>
      </p:sp>
      <p:sp>
        <p:nvSpPr>
          <p:cNvPr id="26629" name="Rectangle 3"/>
          <p:cNvSpPr>
            <a:spLocks noGrp="1" noChangeArrowheads="1"/>
          </p:cNvSpPr>
          <p:nvPr>
            <p:ph type="body" idx="1"/>
          </p:nvPr>
        </p:nvSpPr>
        <p:spPr>
          <a:xfrm>
            <a:off x="685800" y="4344025"/>
            <a:ext cx="5486400" cy="4112926"/>
          </a:xfrm>
          <a:noFill/>
          <a:ln/>
        </p:spPr>
        <p:txBody>
          <a:bodyPr/>
          <a:lstStyle/>
          <a:p>
            <a:pPr eaLnBrk="1" hangingPunct="1"/>
            <a:endParaRPr lang="fr-F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8F8BE3-5F71-4FD0-840D-7659F97EB933}" type="slidenum">
              <a:rPr lang="ar-SA" smtClean="0">
                <a:latin typeface="Arial" charset="0"/>
              </a:rPr>
              <a:pPr/>
              <a:t>13</a:t>
            </a:fld>
            <a:endParaRPr lang="en-US" smtClean="0">
              <a:latin typeface="Arial" charset="0"/>
            </a:endParaRPr>
          </a:p>
        </p:txBody>
      </p:sp>
      <p:sp>
        <p:nvSpPr>
          <p:cNvPr id="266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8E29BBB-4CC1-461A-B5E6-0A6C68F2110D}" type="slidenum">
              <a:rPr lang="ar-SA" sz="1200"/>
              <a:pPr algn="r"/>
              <a:t>13</a:t>
            </a:fld>
            <a:endParaRPr lang="en-US" sz="1200"/>
          </a:p>
        </p:txBody>
      </p:sp>
      <p:sp>
        <p:nvSpPr>
          <p:cNvPr id="26628" name="Rectangle 2"/>
          <p:cNvSpPr>
            <a:spLocks noGrp="1" noRot="1" noChangeAspect="1" noChangeArrowheads="1" noTextEdit="1"/>
          </p:cNvSpPr>
          <p:nvPr>
            <p:ph type="sldImg"/>
          </p:nvPr>
        </p:nvSpPr>
        <p:spPr>
          <a:xfrm>
            <a:off x="1144588" y="687388"/>
            <a:ext cx="4572000" cy="3429000"/>
          </a:xfrm>
          <a:ln/>
        </p:spPr>
      </p:sp>
      <p:sp>
        <p:nvSpPr>
          <p:cNvPr id="26629" name="Rectangle 3"/>
          <p:cNvSpPr>
            <a:spLocks noGrp="1" noChangeArrowheads="1"/>
          </p:cNvSpPr>
          <p:nvPr>
            <p:ph type="body" idx="1"/>
          </p:nvPr>
        </p:nvSpPr>
        <p:spPr>
          <a:xfrm>
            <a:off x="685800" y="4344025"/>
            <a:ext cx="5486400" cy="4112926"/>
          </a:xfrm>
          <a:noFill/>
          <a:ln/>
        </p:spPr>
        <p:txBody>
          <a:bodyPr/>
          <a:lstStyle/>
          <a:p>
            <a:pPr eaLnBrk="1" hangingPunct="1"/>
            <a:endParaRPr lang="fr-F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8F8BE3-5F71-4FD0-840D-7659F97EB933}" type="slidenum">
              <a:rPr lang="ar-SA" smtClean="0">
                <a:latin typeface="Arial" charset="0"/>
              </a:rPr>
              <a:pPr/>
              <a:t>22</a:t>
            </a:fld>
            <a:endParaRPr lang="en-US" smtClean="0">
              <a:latin typeface="Arial" charset="0"/>
            </a:endParaRPr>
          </a:p>
        </p:txBody>
      </p:sp>
      <p:sp>
        <p:nvSpPr>
          <p:cNvPr id="266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8E29BBB-4CC1-461A-B5E6-0A6C68F2110D}" type="slidenum">
              <a:rPr lang="ar-SA" sz="1200"/>
              <a:pPr algn="r"/>
              <a:t>22</a:t>
            </a:fld>
            <a:endParaRPr lang="en-US" sz="1200"/>
          </a:p>
        </p:txBody>
      </p:sp>
      <p:sp>
        <p:nvSpPr>
          <p:cNvPr id="26628" name="Rectangle 2"/>
          <p:cNvSpPr>
            <a:spLocks noGrp="1" noRot="1" noChangeAspect="1" noChangeArrowheads="1" noTextEdit="1"/>
          </p:cNvSpPr>
          <p:nvPr>
            <p:ph type="sldImg"/>
          </p:nvPr>
        </p:nvSpPr>
        <p:spPr>
          <a:xfrm>
            <a:off x="1144588" y="687388"/>
            <a:ext cx="4572000" cy="3429000"/>
          </a:xfrm>
          <a:ln/>
        </p:spPr>
      </p:sp>
      <p:sp>
        <p:nvSpPr>
          <p:cNvPr id="26629" name="Rectangle 3"/>
          <p:cNvSpPr>
            <a:spLocks noGrp="1" noChangeArrowheads="1"/>
          </p:cNvSpPr>
          <p:nvPr>
            <p:ph type="body" idx="1"/>
          </p:nvPr>
        </p:nvSpPr>
        <p:spPr>
          <a:xfrm>
            <a:off x="685800" y="4344025"/>
            <a:ext cx="5486400" cy="4112926"/>
          </a:xfrm>
          <a:noFill/>
          <a:ln/>
        </p:spPr>
        <p:txBody>
          <a:bodyPr/>
          <a:lstStyle/>
          <a:p>
            <a:pPr eaLnBrk="1" hangingPunct="1"/>
            <a:endParaRPr lang="fr-F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7171950-25CA-40DD-8D97-5BBB9D219E20}" type="datetimeFigureOut">
              <a:rPr lang="en-US" smtClean="0"/>
              <a:pPr/>
              <a:t>9/8/2014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6E06E2-E1AB-4151-A125-33656826FDD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71950-25CA-40DD-8D97-5BBB9D219E20}"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E06E2-E1AB-4151-A125-33656826FD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66E06E2-E1AB-4151-A125-33656826FDD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71950-25CA-40DD-8D97-5BBB9D219E20}"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7171950-25CA-40DD-8D97-5BBB9D219E20}"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66E06E2-E1AB-4151-A125-33656826FDD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7171950-25CA-40DD-8D97-5BBB9D219E20}" type="datetimeFigureOut">
              <a:rPr lang="en-US" smtClean="0"/>
              <a:pPr/>
              <a:t>9/8/2014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6E06E2-E1AB-4151-A125-33656826FDD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7171950-25CA-40DD-8D97-5BBB9D219E20}"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E06E2-E1AB-4151-A125-33656826FDD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7171950-25CA-40DD-8D97-5BBB9D219E20}" type="datetimeFigureOut">
              <a:rPr lang="en-US" smtClean="0"/>
              <a:pPr/>
              <a:t>9/8/2014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66E06E2-E1AB-4151-A125-33656826FDD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171950-25CA-40DD-8D97-5BBB9D219E20}"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66E06E2-E1AB-4151-A125-33656826FD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7171950-25CA-40DD-8D97-5BBB9D219E20}"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66E06E2-E1AB-4151-A125-33656826FD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66E06E2-E1AB-4151-A125-33656826FDD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7171950-25CA-40DD-8D97-5BBB9D219E20}" type="datetimeFigureOut">
              <a:rPr lang="en-US" smtClean="0"/>
              <a:pPr/>
              <a:t>9/8/2014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66E06E2-E1AB-4151-A125-33656826FDD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7171950-25CA-40DD-8D97-5BBB9D219E20}" type="datetimeFigureOut">
              <a:rPr lang="en-US" smtClean="0"/>
              <a:pPr/>
              <a:t>9/8/2014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7171950-25CA-40DD-8D97-5BBB9D219E20}" type="datetimeFigureOut">
              <a:rPr lang="en-US" smtClean="0"/>
              <a:pPr/>
              <a:t>9/8/2014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6E06E2-E1AB-4151-A125-33656826FDD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roups.google.com/forum/#!forum/ympg-corresponding-memb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roups.google.com/forum/#!forum/sympg-corresponding-memb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1" y="2514600"/>
            <a:ext cx="8839200" cy="1828800"/>
          </a:xfrm>
          <a:prstGeom prst="rect">
            <a:avLst/>
          </a:prstGeom>
          <a:noFill/>
          <a:ln w="9525">
            <a:noFill/>
            <a:miter lim="800000"/>
            <a:headEnd/>
            <a:tailEnd/>
          </a:ln>
        </p:spPr>
        <p:txBody>
          <a:bodyPr anchor="b"/>
          <a:lstStyle/>
          <a:p>
            <a:pPr algn="ctr"/>
            <a:r>
              <a:rPr lang="en-US" sz="3600" b="1" dirty="0" smtClean="0">
                <a:solidFill>
                  <a:srgbClr val="C00000"/>
                </a:solidFill>
              </a:rPr>
              <a:t>Young Members Presidential Group </a:t>
            </a:r>
          </a:p>
          <a:p>
            <a:pPr algn="ctr"/>
            <a:r>
              <a:rPr lang="en-US" sz="3600" b="1" dirty="0" smtClean="0">
                <a:solidFill>
                  <a:srgbClr val="C00000"/>
                </a:solidFill>
              </a:rPr>
              <a:t>(YMPG)</a:t>
            </a:r>
          </a:p>
          <a:p>
            <a:pPr algn="ctr"/>
            <a:endParaRPr lang="en-US" sz="2800" b="1" dirty="0">
              <a:solidFill>
                <a:schemeClr val="bg1"/>
              </a:solidFill>
            </a:endParaRPr>
          </a:p>
          <a:p>
            <a:pPr algn="ctr"/>
            <a:r>
              <a:rPr lang="en-US" sz="2800" b="1" i="1" dirty="0" smtClean="0"/>
              <a:t>Progress Report</a:t>
            </a:r>
          </a:p>
          <a:p>
            <a:pPr algn="ctr"/>
            <a:r>
              <a:rPr lang="en-US" sz="2400" b="1" i="1" dirty="0" smtClean="0"/>
              <a:t>Period: March 2014 – September 2014</a:t>
            </a:r>
            <a:endParaRPr lang="en-US" sz="2400" b="1" i="1" dirty="0"/>
          </a:p>
        </p:txBody>
      </p:sp>
      <p:sp>
        <p:nvSpPr>
          <p:cNvPr id="2051" name="TextBox 7"/>
          <p:cNvSpPr txBox="1">
            <a:spLocks noChangeArrowheads="1"/>
          </p:cNvSpPr>
          <p:nvPr/>
        </p:nvSpPr>
        <p:spPr bwMode="auto">
          <a:xfrm>
            <a:off x="1600201" y="5257800"/>
            <a:ext cx="5943600" cy="1066800"/>
          </a:xfrm>
          <a:prstGeom prst="rect">
            <a:avLst/>
          </a:prstGeom>
          <a:noFill/>
          <a:ln w="9525">
            <a:noFill/>
            <a:miter lim="800000"/>
            <a:headEnd/>
            <a:tailEnd/>
          </a:ln>
        </p:spPr>
        <p:txBody>
          <a:bodyPr/>
          <a:lstStyle/>
          <a:p>
            <a:pPr algn="ctr"/>
            <a:endParaRPr lang="fr-FR" sz="1050" b="1" dirty="0" smtClean="0">
              <a:solidFill>
                <a:srgbClr val="7B9899"/>
              </a:solidFill>
            </a:endParaRPr>
          </a:p>
          <a:p>
            <a:pPr algn="ctr"/>
            <a:r>
              <a:rPr lang="fr-FR" b="1" dirty="0" smtClean="0">
                <a:solidFill>
                  <a:srgbClr val="7B9899"/>
                </a:solidFill>
              </a:rPr>
              <a:t>ISSMGE Board Meeting</a:t>
            </a:r>
            <a:endParaRPr lang="fr-FR" b="1" dirty="0">
              <a:solidFill>
                <a:srgbClr val="7B9899"/>
              </a:solidFill>
            </a:endParaRPr>
          </a:p>
          <a:p>
            <a:pPr algn="ctr"/>
            <a:r>
              <a:rPr lang="en-US" b="1" dirty="0" smtClean="0">
                <a:solidFill>
                  <a:srgbClr val="7B9899"/>
                </a:solidFill>
              </a:rPr>
              <a:t>12 September 2014</a:t>
            </a:r>
          </a:p>
          <a:p>
            <a:pPr algn="ctr"/>
            <a:r>
              <a:rPr lang="en-US" sz="2000" b="1" dirty="0" smtClean="0">
                <a:solidFill>
                  <a:srgbClr val="7B9899"/>
                </a:solidFill>
              </a:rPr>
              <a:t>Goiania,  Brazil</a:t>
            </a:r>
            <a:endParaRPr lang="en-US" sz="2000" dirty="0">
              <a:solidFill>
                <a:srgbClr val="7B989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839200" cy="134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Activities</a:t>
            </a:r>
            <a:endParaRPr lang="en-US" dirty="0"/>
          </a:p>
        </p:txBody>
      </p:sp>
      <p:sp>
        <p:nvSpPr>
          <p:cNvPr id="3" name="Content Placeholder 2"/>
          <p:cNvSpPr>
            <a:spLocks noGrp="1"/>
          </p:cNvSpPr>
          <p:nvPr>
            <p:ph sz="quarter" idx="1"/>
          </p:nvPr>
        </p:nvSpPr>
        <p:spPr>
          <a:xfrm>
            <a:off x="301752" y="1527048"/>
            <a:ext cx="8503920" cy="4949952"/>
          </a:xfrm>
        </p:spPr>
        <p:txBody>
          <a:bodyPr/>
          <a:lstStyle/>
          <a:p>
            <a:r>
              <a:rPr lang="en-US" dirty="0" smtClean="0"/>
              <a:t>Developed a CM listserv</a:t>
            </a:r>
          </a:p>
          <a:p>
            <a:pPr lvl="1"/>
            <a:r>
              <a:rPr lang="en-US" dirty="0">
                <a:solidFill>
                  <a:schemeClr val="tx1"/>
                </a:solidFill>
                <a:hlinkClick r:id="rId2"/>
              </a:rPr>
              <a:t>https://groups.google.com/forum/#!</a:t>
            </a:r>
            <a:r>
              <a:rPr lang="en-US" dirty="0" smtClean="0">
                <a:solidFill>
                  <a:schemeClr val="tx1"/>
                </a:solidFill>
                <a:hlinkClick r:id="rId2"/>
              </a:rPr>
              <a:t>forum/ympg-corresponding-members</a:t>
            </a:r>
            <a:r>
              <a:rPr lang="en-US" dirty="0" smtClean="0">
                <a:solidFill>
                  <a:schemeClr val="tx1"/>
                </a:solidFill>
              </a:rPr>
              <a:t> </a:t>
            </a:r>
          </a:p>
          <a:p>
            <a:r>
              <a:rPr lang="en-US" dirty="0" smtClean="0"/>
              <a:t>Included information on how to become a CM on the ISSMGE website</a:t>
            </a:r>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5372100" cy="299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46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Activities</a:t>
            </a:r>
            <a:endParaRPr lang="en-US" dirty="0"/>
          </a:p>
        </p:txBody>
      </p:sp>
      <p:sp>
        <p:nvSpPr>
          <p:cNvPr id="3" name="Content Placeholder 2"/>
          <p:cNvSpPr>
            <a:spLocks noGrp="1"/>
          </p:cNvSpPr>
          <p:nvPr>
            <p:ph sz="quarter" idx="1"/>
          </p:nvPr>
        </p:nvSpPr>
        <p:spPr>
          <a:xfrm>
            <a:off x="301752" y="1527048"/>
            <a:ext cx="8689848" cy="4873752"/>
          </a:xfrm>
        </p:spPr>
        <p:txBody>
          <a:bodyPr/>
          <a:lstStyle/>
          <a:p>
            <a:r>
              <a:rPr lang="en-US" dirty="0" smtClean="0"/>
              <a:t>Established Board Level Committee Liaisons</a:t>
            </a:r>
          </a:p>
          <a:p>
            <a:endParaRPr lang="en-US" dirty="0"/>
          </a:p>
          <a:p>
            <a:endParaRPr lang="en-US" dirty="0" smtClean="0"/>
          </a:p>
          <a:p>
            <a:endParaRPr lang="en-US" dirty="0"/>
          </a:p>
          <a:p>
            <a:endParaRPr lang="en-US" dirty="0" smtClean="0"/>
          </a:p>
          <a:p>
            <a:endParaRPr lang="en-US" dirty="0" smtClean="0"/>
          </a:p>
          <a:p>
            <a:r>
              <a:rPr lang="en-US" dirty="0" smtClean="0"/>
              <a:t>Initiated communication with the Young Members Committee of the International Geosynthetics Society</a:t>
            </a:r>
          </a:p>
          <a:p>
            <a:pPr lvl="1"/>
            <a:r>
              <a:rPr lang="en-US" dirty="0" smtClean="0">
                <a:solidFill>
                  <a:srgbClr val="646B86"/>
                </a:solidFill>
              </a:rPr>
              <a:t>YMC to share CM link to their members</a:t>
            </a:r>
          </a:p>
          <a:p>
            <a:pPr lvl="1"/>
            <a:r>
              <a:rPr lang="en-US" dirty="0" smtClean="0">
                <a:solidFill>
                  <a:srgbClr val="646B86"/>
                </a:solidFill>
              </a:rPr>
              <a:t>YMC to contribute articles to the Bulletin’s YM Arena</a:t>
            </a:r>
            <a:endParaRPr lang="en-US" dirty="0">
              <a:solidFill>
                <a:srgbClr val="646B8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61334917"/>
              </p:ext>
            </p:extLst>
          </p:nvPr>
        </p:nvGraphicFramePr>
        <p:xfrm>
          <a:off x="2819400" y="2133600"/>
          <a:ext cx="2978784" cy="2225040"/>
        </p:xfrm>
        <a:graphic>
          <a:graphicData uri="http://schemas.openxmlformats.org/drawingml/2006/table">
            <a:tbl>
              <a:tblPr firstRow="1" bandRow="1">
                <a:tableStyleId>{F5AB1C69-6EDB-4FF4-983F-18BD219EF322}</a:tableStyleId>
              </a:tblPr>
              <a:tblGrid>
                <a:gridCol w="914717"/>
                <a:gridCol w="2064067"/>
              </a:tblGrid>
              <a:tr h="370840">
                <a:tc>
                  <a:txBody>
                    <a:bodyPr/>
                    <a:lstStyle/>
                    <a:p>
                      <a:pPr algn="ctr"/>
                      <a:r>
                        <a:rPr lang="en-US" dirty="0" smtClean="0"/>
                        <a:t>BLC</a:t>
                      </a:r>
                      <a:endParaRPr lang="en-US" dirty="0"/>
                    </a:p>
                  </a:txBody>
                  <a:tcPr/>
                </a:tc>
                <a:tc>
                  <a:txBody>
                    <a:bodyPr/>
                    <a:lstStyle/>
                    <a:p>
                      <a:pPr algn="ctr"/>
                      <a:r>
                        <a:rPr lang="en-US" dirty="0" smtClean="0"/>
                        <a:t>YMPG Liaison</a:t>
                      </a:r>
                      <a:endParaRPr lang="en-US" dirty="0"/>
                    </a:p>
                  </a:txBody>
                  <a:tcPr/>
                </a:tc>
              </a:tr>
              <a:tr h="370840">
                <a:tc>
                  <a:txBody>
                    <a:bodyPr/>
                    <a:lstStyle/>
                    <a:p>
                      <a:pPr algn="ctr"/>
                      <a:r>
                        <a:rPr lang="en-US" dirty="0" smtClean="0"/>
                        <a:t>AWAC</a:t>
                      </a:r>
                      <a:endParaRPr lang="en-US" dirty="0"/>
                    </a:p>
                  </a:txBody>
                  <a:tcPr/>
                </a:tc>
                <a:tc>
                  <a:txBody>
                    <a:bodyPr/>
                    <a:lstStyle/>
                    <a:p>
                      <a:pPr algn="ctr"/>
                      <a:r>
                        <a:rPr lang="en-US" dirty="0" smtClean="0"/>
                        <a:t>Cassie Rutherford</a:t>
                      </a:r>
                      <a:endParaRPr lang="en-US" dirty="0"/>
                    </a:p>
                  </a:txBody>
                  <a:tcPr/>
                </a:tc>
              </a:tr>
              <a:tr h="370840">
                <a:tc>
                  <a:txBody>
                    <a:bodyPr/>
                    <a:lstStyle/>
                    <a:p>
                      <a:pPr algn="ctr"/>
                      <a:r>
                        <a:rPr lang="en-US" dirty="0" smtClean="0"/>
                        <a:t>CAPG</a:t>
                      </a:r>
                      <a:endParaRPr lang="en-US" dirty="0"/>
                    </a:p>
                  </a:txBody>
                  <a:tcPr/>
                </a:tc>
                <a:tc>
                  <a:txBody>
                    <a:bodyPr/>
                    <a:lstStyle/>
                    <a:p>
                      <a:pPr algn="ctr"/>
                      <a:r>
                        <a:rPr lang="en-US" dirty="0" smtClean="0"/>
                        <a:t>Julian McGreevy</a:t>
                      </a:r>
                      <a:endParaRPr lang="en-US" dirty="0"/>
                    </a:p>
                  </a:txBody>
                  <a:tcPr/>
                </a:tc>
              </a:tr>
              <a:tr h="370840">
                <a:tc>
                  <a:txBody>
                    <a:bodyPr/>
                    <a:lstStyle/>
                    <a:p>
                      <a:pPr algn="ctr"/>
                      <a:r>
                        <a:rPr lang="en-US" dirty="0" smtClean="0"/>
                        <a:t>IDC</a:t>
                      </a:r>
                      <a:endParaRPr lang="en-US" dirty="0"/>
                    </a:p>
                  </a:txBody>
                  <a:tcPr/>
                </a:tc>
                <a:tc>
                  <a:txBody>
                    <a:bodyPr/>
                    <a:lstStyle/>
                    <a:p>
                      <a:pPr algn="ctr"/>
                      <a:r>
                        <a:rPr lang="en-US" dirty="0" smtClean="0"/>
                        <a:t>Lucy Wu</a:t>
                      </a:r>
                      <a:endParaRPr lang="en-US" dirty="0"/>
                    </a:p>
                  </a:txBody>
                  <a:tcPr/>
                </a:tc>
              </a:tr>
              <a:tr h="370840">
                <a:tc>
                  <a:txBody>
                    <a:bodyPr/>
                    <a:lstStyle/>
                    <a:p>
                      <a:pPr algn="ctr"/>
                      <a:r>
                        <a:rPr lang="en-US" dirty="0" smtClean="0"/>
                        <a:t>PIC</a:t>
                      </a:r>
                      <a:endParaRPr lang="en-US" dirty="0"/>
                    </a:p>
                  </a:txBody>
                  <a:tcPr/>
                </a:tc>
                <a:tc>
                  <a:txBody>
                    <a:bodyPr/>
                    <a:lstStyle/>
                    <a:p>
                      <a:pPr algn="ctr"/>
                      <a:r>
                        <a:rPr lang="en-US" dirty="0" smtClean="0"/>
                        <a:t>Janaka Kumara</a:t>
                      </a:r>
                    </a:p>
                  </a:txBody>
                  <a:tcPr/>
                </a:tc>
              </a:tr>
              <a:tr h="370840">
                <a:tc>
                  <a:txBody>
                    <a:bodyPr/>
                    <a:lstStyle/>
                    <a:p>
                      <a:pPr algn="ctr"/>
                      <a:r>
                        <a:rPr lang="en-US" dirty="0" smtClean="0"/>
                        <a:t>TOC</a:t>
                      </a:r>
                      <a:endParaRPr lang="en-US" dirty="0"/>
                    </a:p>
                  </a:txBody>
                  <a:tcPr/>
                </a:tc>
                <a:tc>
                  <a:txBody>
                    <a:bodyPr/>
                    <a:lstStyle/>
                    <a:p>
                      <a:pPr algn="ctr"/>
                      <a:r>
                        <a:rPr lang="en-US" dirty="0" smtClean="0"/>
                        <a:t>Jennifer Nicks</a:t>
                      </a:r>
                    </a:p>
                  </a:txBody>
                  <a:tcPr/>
                </a:tc>
              </a:tr>
            </a:tbl>
          </a:graphicData>
        </a:graphic>
      </p:graphicFrame>
    </p:spTree>
    <p:extLst>
      <p:ext uri="{BB962C8B-B14F-4D97-AF65-F5344CB8AC3E}">
        <p14:creationId xmlns:p14="http://schemas.microsoft.com/office/powerpoint/2010/main" val="162588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Activities</a:t>
            </a:r>
            <a:endParaRPr lang="en-US" dirty="0"/>
          </a:p>
        </p:txBody>
      </p:sp>
      <p:sp>
        <p:nvSpPr>
          <p:cNvPr id="3" name="Content Placeholder 2"/>
          <p:cNvSpPr>
            <a:spLocks noGrp="1"/>
          </p:cNvSpPr>
          <p:nvPr>
            <p:ph sz="quarter" idx="1"/>
          </p:nvPr>
        </p:nvSpPr>
        <p:spPr/>
        <p:txBody>
          <a:bodyPr/>
          <a:lstStyle/>
          <a:p>
            <a:r>
              <a:rPr lang="en-US" dirty="0" smtClean="0"/>
              <a:t>Published a YMPG article in the August 2014 issue of the ISSMGE Bulletin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74818"/>
            <a:ext cx="7810500" cy="397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143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1" y="2133600"/>
            <a:ext cx="8839200" cy="1828800"/>
          </a:xfrm>
          <a:prstGeom prst="rect">
            <a:avLst/>
          </a:prstGeom>
          <a:noFill/>
          <a:ln w="9525">
            <a:noFill/>
            <a:miter lim="800000"/>
            <a:headEnd/>
            <a:tailEnd/>
          </a:ln>
        </p:spPr>
        <p:txBody>
          <a:bodyPr anchor="b"/>
          <a:lstStyle/>
          <a:p>
            <a:pPr algn="ctr"/>
            <a:r>
              <a:rPr lang="en-US" sz="3600" b="1" i="1" dirty="0" smtClean="0"/>
              <a:t>Ongoing and Planned</a:t>
            </a:r>
          </a:p>
          <a:p>
            <a:pPr algn="ctr"/>
            <a:r>
              <a:rPr lang="en-US" sz="3600" b="1" i="1" dirty="0" smtClean="0"/>
              <a:t> YMPG Task Force Activities</a:t>
            </a:r>
            <a:endParaRPr lang="en-US" sz="24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839200" cy="134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118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Communications &amp; Marketing Task Force:</a:t>
            </a:r>
            <a:br>
              <a:rPr lang="en-US" dirty="0" smtClean="0"/>
            </a:br>
            <a:r>
              <a:rPr lang="en-US" dirty="0" smtClean="0">
                <a:solidFill>
                  <a:srgbClr val="C00000"/>
                </a:solidFill>
              </a:rPr>
              <a:t>YM Publications</a:t>
            </a:r>
            <a:endParaRPr lang="en-US" dirty="0">
              <a:solidFill>
                <a:srgbClr val="C00000"/>
              </a:solidFill>
            </a:endParaRPr>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Purpose</a:t>
            </a:r>
          </a:p>
          <a:p>
            <a:pPr lvl="1"/>
            <a:r>
              <a:rPr lang="en-US" dirty="0" smtClean="0"/>
              <a:t>Develop guidance for publishing articles related to research, case histories, technical notes, etc.</a:t>
            </a:r>
            <a:endParaRPr lang="en-US" dirty="0"/>
          </a:p>
          <a:p>
            <a:r>
              <a:rPr lang="en-US" dirty="0" smtClean="0"/>
              <a:t>Progress</a:t>
            </a:r>
          </a:p>
          <a:p>
            <a:pPr lvl="1"/>
            <a:r>
              <a:rPr lang="en-US" dirty="0" smtClean="0"/>
              <a:t>Finalizing guidelines for submissions to the ISSMGE Bulletin Young Members’ Arena</a:t>
            </a:r>
          </a:p>
          <a:p>
            <a:pPr lvl="1"/>
            <a:r>
              <a:rPr lang="en-US" dirty="0" smtClean="0"/>
              <a:t>Plan to communicate the need for submissions by soliciting select individuals (e.g. the previous YM award winners, iYGEC outstanding presentation winners, etc.), issuing a broad call to CMs, and posting on the ISSMGE website</a:t>
            </a:r>
          </a:p>
          <a:p>
            <a:pPr lvl="1"/>
            <a:r>
              <a:rPr lang="en-US" dirty="0" smtClean="0"/>
              <a:t>First submission to the YM Arena is planned for the October issue</a:t>
            </a:r>
          </a:p>
        </p:txBody>
      </p:sp>
    </p:spTree>
    <p:extLst>
      <p:ext uri="{BB962C8B-B14F-4D97-AF65-F5344CB8AC3E}">
        <p14:creationId xmlns:p14="http://schemas.microsoft.com/office/powerpoint/2010/main" val="257093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9300"/>
            <a:ext cx="8534400" cy="758952"/>
          </a:xfrm>
        </p:spPr>
        <p:txBody>
          <a:bodyPr>
            <a:normAutofit fontScale="90000"/>
          </a:bodyPr>
          <a:lstStyle/>
          <a:p>
            <a:r>
              <a:rPr lang="en-US" dirty="0" smtClean="0"/>
              <a:t>Communications &amp; Marketing Task Force:</a:t>
            </a:r>
            <a:br>
              <a:rPr lang="en-US" dirty="0" smtClean="0"/>
            </a:br>
            <a:r>
              <a:rPr lang="en-US" dirty="0" smtClean="0">
                <a:solidFill>
                  <a:srgbClr val="C00000"/>
                </a:solidFill>
              </a:rPr>
              <a:t>YM Webinars</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Purpose</a:t>
            </a:r>
          </a:p>
          <a:p>
            <a:pPr lvl="1"/>
            <a:r>
              <a:rPr lang="en-US" dirty="0"/>
              <a:t>Organize </a:t>
            </a:r>
            <a:r>
              <a:rPr lang="en-US" dirty="0" smtClean="0"/>
              <a:t>webinars for the YM audience to communicate technical achievements and provide opportunities for presentation</a:t>
            </a:r>
            <a:endParaRPr lang="en-US" dirty="0"/>
          </a:p>
          <a:p>
            <a:r>
              <a:rPr lang="en-US" dirty="0" smtClean="0"/>
              <a:t>Progress</a:t>
            </a:r>
          </a:p>
          <a:p>
            <a:pPr lvl="1"/>
            <a:r>
              <a:rPr lang="en-US" dirty="0" smtClean="0"/>
              <a:t>Developing a list </a:t>
            </a:r>
            <a:r>
              <a:rPr lang="en-US" dirty="0"/>
              <a:t>of YM webinar </a:t>
            </a:r>
            <a:r>
              <a:rPr lang="en-US" dirty="0" smtClean="0"/>
              <a:t>topic ideas</a:t>
            </a:r>
          </a:p>
          <a:p>
            <a:pPr lvl="1"/>
            <a:r>
              <a:rPr lang="en-US" dirty="0" smtClean="0"/>
              <a:t>Brainstorming ideas for coordinating presentations with Young Members’ Arena articles </a:t>
            </a:r>
            <a:endParaRPr lang="en-US" dirty="0"/>
          </a:p>
        </p:txBody>
      </p:sp>
    </p:spTree>
    <p:extLst>
      <p:ext uri="{BB962C8B-B14F-4D97-AF65-F5344CB8AC3E}">
        <p14:creationId xmlns:p14="http://schemas.microsoft.com/office/powerpoint/2010/main" val="18149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9300"/>
            <a:ext cx="8534400" cy="758952"/>
          </a:xfrm>
        </p:spPr>
        <p:txBody>
          <a:bodyPr>
            <a:normAutofit fontScale="90000"/>
          </a:bodyPr>
          <a:lstStyle/>
          <a:p>
            <a:r>
              <a:rPr lang="en-US" dirty="0" smtClean="0"/>
              <a:t>Membership Task Force: </a:t>
            </a:r>
            <a:br>
              <a:rPr lang="en-US" dirty="0" smtClean="0"/>
            </a:br>
            <a:r>
              <a:rPr lang="en-US" dirty="0" smtClean="0">
                <a:solidFill>
                  <a:srgbClr val="C00000"/>
                </a:solidFill>
              </a:rPr>
              <a:t>Membership Map</a:t>
            </a:r>
            <a:endParaRPr lang="en-US" dirty="0">
              <a:solidFill>
                <a:srgbClr val="C00000"/>
              </a:solidFill>
            </a:endParaRPr>
          </a:p>
        </p:txBody>
      </p:sp>
      <p:sp>
        <p:nvSpPr>
          <p:cNvPr id="3" name="Content Placeholder 2"/>
          <p:cNvSpPr>
            <a:spLocks noGrp="1"/>
          </p:cNvSpPr>
          <p:nvPr>
            <p:ph sz="quarter" idx="1"/>
          </p:nvPr>
        </p:nvSpPr>
        <p:spPr>
          <a:xfrm>
            <a:off x="76200" y="1524000"/>
            <a:ext cx="8839200" cy="4572000"/>
          </a:xfrm>
        </p:spPr>
        <p:txBody>
          <a:bodyPr>
            <a:normAutofit/>
          </a:bodyPr>
          <a:lstStyle/>
          <a:p>
            <a:pPr>
              <a:buClr>
                <a:srgbClr val="C00000"/>
              </a:buClr>
            </a:pPr>
            <a:r>
              <a:rPr lang="en-US" dirty="0" smtClean="0"/>
              <a:t>Purpose</a:t>
            </a:r>
          </a:p>
          <a:p>
            <a:pPr lvl="1">
              <a:buClr>
                <a:srgbClr val="C00000"/>
              </a:buClr>
            </a:pPr>
            <a:r>
              <a:rPr lang="en-US" dirty="0" smtClean="0">
                <a:solidFill>
                  <a:srgbClr val="646B86"/>
                </a:solidFill>
              </a:rPr>
              <a:t>An interactive geographical and technical map of YMPG and CMs to highlight </a:t>
            </a:r>
            <a:r>
              <a:rPr lang="en-US" dirty="0">
                <a:solidFill>
                  <a:srgbClr val="646B86"/>
                </a:solidFill>
              </a:rPr>
              <a:t>potential links and collaborations between academics, students, practitioners, and researchers, etc</a:t>
            </a:r>
            <a:r>
              <a:rPr lang="en-US" dirty="0" smtClean="0">
                <a:solidFill>
                  <a:srgbClr val="646B86"/>
                </a:solidFill>
              </a:rPr>
              <a:t>.</a:t>
            </a:r>
            <a:endParaRPr lang="en-US" dirty="0">
              <a:solidFill>
                <a:srgbClr val="646B86"/>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252" y="3153696"/>
            <a:ext cx="633934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76200" y="3039474"/>
            <a:ext cx="2590800" cy="360713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C00000"/>
              </a:buClr>
            </a:pPr>
            <a:r>
              <a:rPr lang="en-US" dirty="0" smtClean="0"/>
              <a:t>Progress</a:t>
            </a:r>
          </a:p>
          <a:p>
            <a:pPr lvl="1">
              <a:buClr>
                <a:srgbClr val="C00000"/>
              </a:buClr>
            </a:pPr>
            <a:r>
              <a:rPr lang="en-US" dirty="0" smtClean="0">
                <a:solidFill>
                  <a:srgbClr val="646B86"/>
                </a:solidFill>
              </a:rPr>
              <a:t>Continuing to solicit and add content</a:t>
            </a:r>
          </a:p>
          <a:p>
            <a:pPr lvl="1">
              <a:buClr>
                <a:srgbClr val="C00000"/>
              </a:buClr>
            </a:pPr>
            <a:r>
              <a:rPr lang="en-US" dirty="0" smtClean="0">
                <a:solidFill>
                  <a:srgbClr val="646B86"/>
                </a:solidFill>
              </a:rPr>
              <a:t>Will add layers for filtering specific details</a:t>
            </a:r>
          </a:p>
          <a:p>
            <a:pPr lvl="1">
              <a:buClr>
                <a:srgbClr val="C00000"/>
              </a:buClr>
            </a:pPr>
            <a:r>
              <a:rPr lang="en-US" dirty="0" smtClean="0">
                <a:solidFill>
                  <a:srgbClr val="646B86"/>
                </a:solidFill>
              </a:rPr>
              <a:t>Upload to the website</a:t>
            </a:r>
            <a:endParaRPr lang="en-US" dirty="0">
              <a:solidFill>
                <a:srgbClr val="646B86"/>
              </a:solidFill>
            </a:endParaRPr>
          </a:p>
        </p:txBody>
      </p:sp>
    </p:spTree>
    <p:extLst>
      <p:ext uri="{BB962C8B-B14F-4D97-AF65-F5344CB8AC3E}">
        <p14:creationId xmlns:p14="http://schemas.microsoft.com/office/powerpoint/2010/main" val="4125376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Membership Task Force:</a:t>
            </a:r>
            <a:br>
              <a:rPr lang="en-US" dirty="0" smtClean="0"/>
            </a:br>
            <a:r>
              <a:rPr lang="en-US" dirty="0" smtClean="0">
                <a:solidFill>
                  <a:srgbClr val="C00000"/>
                </a:solidFill>
              </a:rPr>
              <a:t>Geotechnical Topics List and Mentorship</a:t>
            </a:r>
            <a:endParaRPr lang="en-US" dirty="0">
              <a:solidFill>
                <a:srgbClr val="C00000"/>
              </a:solidFill>
            </a:endParaRPr>
          </a:p>
        </p:txBody>
      </p:sp>
      <p:sp>
        <p:nvSpPr>
          <p:cNvPr id="3" name="Content Placeholder 2"/>
          <p:cNvSpPr>
            <a:spLocks noGrp="1"/>
          </p:cNvSpPr>
          <p:nvPr>
            <p:ph sz="quarter" idx="1"/>
          </p:nvPr>
        </p:nvSpPr>
        <p:spPr>
          <a:xfrm>
            <a:off x="301752" y="1600200"/>
            <a:ext cx="8503920" cy="4572000"/>
          </a:xfrm>
        </p:spPr>
        <p:txBody>
          <a:bodyPr>
            <a:normAutofit/>
          </a:bodyPr>
          <a:lstStyle/>
          <a:p>
            <a:pPr>
              <a:buClr>
                <a:srgbClr val="C00000"/>
              </a:buClr>
            </a:pPr>
            <a:r>
              <a:rPr lang="en-US" dirty="0" smtClean="0"/>
              <a:t>Purpose</a:t>
            </a:r>
          </a:p>
          <a:p>
            <a:pPr lvl="1">
              <a:buClr>
                <a:srgbClr val="C00000"/>
              </a:buClr>
            </a:pPr>
            <a:r>
              <a:rPr lang="en-US" dirty="0" smtClean="0"/>
              <a:t>Provide students and younger members with opportunities to connect with mentors and with a reason to stay connected with the ISSMGE</a:t>
            </a:r>
          </a:p>
          <a:p>
            <a:pPr>
              <a:buClr>
                <a:srgbClr val="C00000"/>
              </a:buClr>
            </a:pPr>
            <a:r>
              <a:rPr lang="en-US" dirty="0" smtClean="0"/>
              <a:t>Progress</a:t>
            </a:r>
          </a:p>
          <a:p>
            <a:pPr lvl="1">
              <a:buClr>
                <a:srgbClr val="C00000"/>
              </a:buClr>
            </a:pPr>
            <a:r>
              <a:rPr lang="en-US" dirty="0" smtClean="0"/>
              <a:t>Topics list has been prepared and will be uploaded to the YMPG section of the ISSMGE website in the near future.</a:t>
            </a:r>
          </a:p>
          <a:p>
            <a:pPr lvl="1">
              <a:buClr>
                <a:srgbClr val="C00000"/>
              </a:buClr>
            </a:pPr>
            <a:r>
              <a:rPr lang="en-US" dirty="0" smtClean="0"/>
              <a:t>Task force is currently exploring options for running a pilot mentoring program.</a:t>
            </a:r>
          </a:p>
        </p:txBody>
      </p:sp>
    </p:spTree>
    <p:extLst>
      <p:ext uri="{BB962C8B-B14F-4D97-AF65-F5344CB8AC3E}">
        <p14:creationId xmlns:p14="http://schemas.microsoft.com/office/powerpoint/2010/main" val="3630382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9300"/>
            <a:ext cx="8534400" cy="758952"/>
          </a:xfrm>
        </p:spPr>
        <p:txBody>
          <a:bodyPr>
            <a:normAutofit fontScale="90000"/>
          </a:bodyPr>
          <a:lstStyle/>
          <a:p>
            <a:r>
              <a:rPr lang="en-US" dirty="0" smtClean="0"/>
              <a:t>Membership Task Force:</a:t>
            </a:r>
            <a:br>
              <a:rPr lang="en-US" dirty="0" smtClean="0"/>
            </a:br>
            <a:r>
              <a:rPr lang="en-US" dirty="0" smtClean="0">
                <a:solidFill>
                  <a:srgbClr val="C00000"/>
                </a:solidFill>
              </a:rPr>
              <a:t>Student Fee Reduction or Elimination</a:t>
            </a:r>
            <a:endParaRPr lang="en-US" dirty="0">
              <a:solidFill>
                <a:srgbClr val="C00000"/>
              </a:solidFill>
            </a:endParaRPr>
          </a:p>
        </p:txBody>
      </p:sp>
      <p:sp>
        <p:nvSpPr>
          <p:cNvPr id="3" name="Content Placeholder 2"/>
          <p:cNvSpPr>
            <a:spLocks noGrp="1"/>
          </p:cNvSpPr>
          <p:nvPr>
            <p:ph sz="quarter" idx="1"/>
          </p:nvPr>
        </p:nvSpPr>
        <p:spPr>
          <a:xfrm>
            <a:off x="301752" y="1600200"/>
            <a:ext cx="8503920" cy="4572000"/>
          </a:xfrm>
        </p:spPr>
        <p:txBody>
          <a:bodyPr>
            <a:normAutofit lnSpcReduction="10000"/>
          </a:bodyPr>
          <a:lstStyle/>
          <a:p>
            <a:pPr>
              <a:buClr>
                <a:srgbClr val="C00000"/>
              </a:buClr>
            </a:pPr>
            <a:r>
              <a:rPr lang="en-US" dirty="0" smtClean="0"/>
              <a:t>Purpose</a:t>
            </a:r>
          </a:p>
          <a:p>
            <a:pPr lvl="1">
              <a:buClr>
                <a:srgbClr val="C00000"/>
              </a:buClr>
            </a:pPr>
            <a:r>
              <a:rPr lang="en-US" dirty="0" smtClean="0"/>
              <a:t>Investigate methods to promote the reduction or elimination of  ISSMGE membership fees for students to increase involvement in the ISSMGE.</a:t>
            </a:r>
          </a:p>
          <a:p>
            <a:pPr>
              <a:buClr>
                <a:srgbClr val="C00000"/>
              </a:buClr>
            </a:pPr>
            <a:r>
              <a:rPr lang="en-US" dirty="0" smtClean="0"/>
              <a:t>Progress</a:t>
            </a:r>
          </a:p>
          <a:p>
            <a:pPr lvl="1">
              <a:buClr>
                <a:srgbClr val="C00000"/>
              </a:buClr>
            </a:pPr>
            <a:r>
              <a:rPr lang="en-US" dirty="0" smtClean="0"/>
              <a:t>Collecting data on current student fee practices of member national societies.</a:t>
            </a:r>
          </a:p>
          <a:p>
            <a:pPr lvl="1">
              <a:buClr>
                <a:srgbClr val="C00000"/>
              </a:buClr>
            </a:pPr>
            <a:r>
              <a:rPr lang="en-US" dirty="0" smtClean="0"/>
              <a:t>There has been some difficulty finding information for some national societies.</a:t>
            </a:r>
          </a:p>
          <a:p>
            <a:pPr lvl="1">
              <a:buClr>
                <a:srgbClr val="C00000"/>
              </a:buClr>
            </a:pPr>
            <a:r>
              <a:rPr lang="en-US" dirty="0" smtClean="0"/>
              <a:t>The task force plans to contact the regional VPs of the ISSMGE to receive assistance finding information on the national societies for which information has been hard to come by for the YMPG; expect an e-mail shortly.</a:t>
            </a:r>
          </a:p>
          <a:p>
            <a:pPr lvl="1">
              <a:buClr>
                <a:srgbClr val="C00000"/>
              </a:buClr>
            </a:pPr>
            <a:endParaRPr lang="en-US" dirty="0" smtClean="0"/>
          </a:p>
        </p:txBody>
      </p:sp>
    </p:spTree>
    <p:extLst>
      <p:ext uri="{BB962C8B-B14F-4D97-AF65-F5344CB8AC3E}">
        <p14:creationId xmlns:p14="http://schemas.microsoft.com/office/powerpoint/2010/main" val="307776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Motivation Mechanisms Task Force: </a:t>
            </a:r>
            <a:br>
              <a:rPr lang="en-US" dirty="0" smtClean="0"/>
            </a:br>
            <a:r>
              <a:rPr lang="en-US" dirty="0" smtClean="0">
                <a:solidFill>
                  <a:srgbClr val="C00000"/>
                </a:solidFill>
              </a:rPr>
              <a:t>Awards</a:t>
            </a:r>
            <a:endParaRPr lang="en-US" dirty="0">
              <a:solidFill>
                <a:srgbClr val="C00000"/>
              </a:solidFill>
            </a:endParaRPr>
          </a:p>
        </p:txBody>
      </p:sp>
      <p:sp>
        <p:nvSpPr>
          <p:cNvPr id="3" name="Content Placeholder 2"/>
          <p:cNvSpPr>
            <a:spLocks noGrp="1"/>
          </p:cNvSpPr>
          <p:nvPr>
            <p:ph sz="quarter" idx="1"/>
          </p:nvPr>
        </p:nvSpPr>
        <p:spPr>
          <a:xfrm>
            <a:off x="301752" y="1524000"/>
            <a:ext cx="8503920" cy="4953000"/>
          </a:xfrm>
        </p:spPr>
        <p:txBody>
          <a:bodyPr>
            <a:normAutofit/>
          </a:bodyPr>
          <a:lstStyle/>
          <a:p>
            <a:r>
              <a:rPr lang="en-US" dirty="0" smtClean="0"/>
              <a:t>Purpose</a:t>
            </a:r>
          </a:p>
          <a:p>
            <a:pPr lvl="1"/>
            <a:r>
              <a:rPr lang="en-US" dirty="0" smtClean="0"/>
              <a:t>To better differentiate the current YM awards and identify additional mechanisms for recognizing YMs</a:t>
            </a:r>
          </a:p>
          <a:p>
            <a:r>
              <a:rPr lang="en-US" dirty="0" smtClean="0"/>
              <a:t>Progress</a:t>
            </a:r>
          </a:p>
          <a:p>
            <a:pPr lvl="1"/>
            <a:r>
              <a:rPr lang="en-US" dirty="0" smtClean="0"/>
              <a:t>Proposal and draft nomination form sent to AWAC on new YM award structure</a:t>
            </a:r>
          </a:p>
          <a:p>
            <a:pPr lvl="2"/>
            <a:r>
              <a:rPr lang="en-US" dirty="0" smtClean="0">
                <a:solidFill>
                  <a:srgbClr val="0070C0"/>
                </a:solidFill>
              </a:rPr>
              <a:t>Consolidate the current two quadrennial YM awards into a single annual cash award, with all formally recognized at the ICSMGE</a:t>
            </a:r>
          </a:p>
          <a:p>
            <a:pPr lvl="2"/>
            <a:r>
              <a:rPr lang="en-US" dirty="0" smtClean="0">
                <a:solidFill>
                  <a:srgbClr val="0070C0"/>
                </a:solidFill>
              </a:rPr>
              <a:t>The award would recognize contributions to any or all of the following: (a) geotechnical project development and construction, (b) research contributions in the geotechnical community, (c) involvement in national and international geotechnical societies, and (d) publications and education in the geotechnical discipline</a:t>
            </a:r>
          </a:p>
        </p:txBody>
      </p:sp>
    </p:spTree>
    <p:extLst>
      <p:ext uri="{BB962C8B-B14F-4D97-AF65-F5344CB8AC3E}">
        <p14:creationId xmlns:p14="http://schemas.microsoft.com/office/powerpoint/2010/main" val="198062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1" y="2133600"/>
            <a:ext cx="8839200" cy="1828800"/>
          </a:xfrm>
          <a:prstGeom prst="rect">
            <a:avLst/>
          </a:prstGeom>
          <a:noFill/>
          <a:ln w="9525">
            <a:noFill/>
            <a:miter lim="800000"/>
            <a:headEnd/>
            <a:tailEnd/>
          </a:ln>
        </p:spPr>
        <p:txBody>
          <a:bodyPr anchor="b"/>
          <a:lstStyle/>
          <a:p>
            <a:pPr algn="ctr"/>
            <a:r>
              <a:rPr lang="en-US" sz="3600" b="1" i="1" dirty="0" smtClean="0"/>
              <a:t>YMPG Membership</a:t>
            </a:r>
            <a:endParaRPr lang="en-US" sz="24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839200" cy="134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180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9300"/>
            <a:ext cx="8534400" cy="758952"/>
          </a:xfrm>
        </p:spPr>
        <p:txBody>
          <a:bodyPr>
            <a:normAutofit fontScale="90000"/>
          </a:bodyPr>
          <a:lstStyle/>
          <a:p>
            <a:r>
              <a:rPr lang="en-US" dirty="0" smtClean="0"/>
              <a:t>Motivation Mechanisms Task Force: </a:t>
            </a:r>
            <a:br>
              <a:rPr lang="en-US" dirty="0" smtClean="0"/>
            </a:br>
            <a:r>
              <a:rPr lang="en-US" dirty="0" smtClean="0">
                <a:solidFill>
                  <a:srgbClr val="C00000"/>
                </a:solidFill>
              </a:rPr>
              <a:t>Other Activities</a:t>
            </a:r>
            <a:endParaRPr lang="en-US" dirty="0">
              <a:solidFill>
                <a:srgbClr val="C00000"/>
              </a:solidFill>
            </a:endParaRPr>
          </a:p>
        </p:txBody>
      </p:sp>
      <p:sp>
        <p:nvSpPr>
          <p:cNvPr id="3" name="Content Placeholder 2"/>
          <p:cNvSpPr>
            <a:spLocks noGrp="1"/>
          </p:cNvSpPr>
          <p:nvPr>
            <p:ph sz="quarter" idx="1"/>
          </p:nvPr>
        </p:nvSpPr>
        <p:spPr>
          <a:xfrm>
            <a:off x="301752" y="1600200"/>
            <a:ext cx="8503920" cy="4800600"/>
          </a:xfrm>
        </p:spPr>
        <p:txBody>
          <a:bodyPr/>
          <a:lstStyle/>
          <a:p>
            <a:r>
              <a:rPr lang="en-US" dirty="0" smtClean="0"/>
              <a:t>Working with the organizing committee of the 19ICSMGE to establish YM activities during the conference</a:t>
            </a:r>
          </a:p>
          <a:p>
            <a:r>
              <a:rPr lang="en-US" dirty="0" smtClean="0"/>
              <a:t>Developing a template for the ISSMGE Bulletin’s Young Members’ Arena articles to make it easier for YMs to contribute</a:t>
            </a:r>
          </a:p>
          <a:p>
            <a:r>
              <a:rPr lang="en-US" dirty="0" smtClean="0"/>
              <a:t>Plan to expand the Young Members’ Arena concept to the ISSMGE website as an additional resource for YMs to publish information</a:t>
            </a:r>
          </a:p>
          <a:p>
            <a:pPr lvl="1"/>
            <a:r>
              <a:rPr lang="en-US" dirty="0" smtClean="0"/>
              <a:t>Oversight by the YMPG</a:t>
            </a:r>
          </a:p>
          <a:p>
            <a:pPr lvl="1"/>
            <a:r>
              <a:rPr lang="en-US" dirty="0" smtClean="0"/>
              <a:t>Top articles will be forwarded to the ISSMGE Bulletin</a:t>
            </a:r>
            <a:endParaRPr lang="en-US" dirty="0"/>
          </a:p>
        </p:txBody>
      </p:sp>
    </p:spTree>
    <p:extLst>
      <p:ext uri="{BB962C8B-B14F-4D97-AF65-F5344CB8AC3E}">
        <p14:creationId xmlns:p14="http://schemas.microsoft.com/office/powerpoint/2010/main" val="3674930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Task Force</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Purpose</a:t>
            </a:r>
          </a:p>
          <a:p>
            <a:pPr lvl="1"/>
            <a:r>
              <a:rPr lang="en-US" dirty="0" smtClean="0"/>
              <a:t>To update and maintain content for three websites with S/YM content: </a:t>
            </a:r>
            <a:r>
              <a:rPr lang="en-US" dirty="0"/>
              <a:t>(1) ISSMGE Younger Members webpage, (2) YMPG Board Level Committee webpage, and (3) the YMPG page on </a:t>
            </a:r>
            <a:r>
              <a:rPr lang="en-US" dirty="0" smtClean="0"/>
              <a:t>Geo-World </a:t>
            </a:r>
          </a:p>
          <a:p>
            <a:r>
              <a:rPr lang="en-US" dirty="0" smtClean="0"/>
              <a:t>Progress</a:t>
            </a:r>
          </a:p>
          <a:p>
            <a:pPr lvl="1"/>
            <a:r>
              <a:rPr lang="en-US" dirty="0" smtClean="0"/>
              <a:t>Established a test website to create content before transfer to the official websites</a:t>
            </a:r>
          </a:p>
          <a:p>
            <a:pPr lvl="1"/>
            <a:r>
              <a:rPr lang="en-US" dirty="0" smtClean="0"/>
              <a:t>Collaborating with other task forces to upload content to the websites as it’s completed</a:t>
            </a:r>
          </a:p>
          <a:p>
            <a:pPr lvl="1"/>
            <a:r>
              <a:rPr lang="en-US" dirty="0" smtClean="0"/>
              <a:t>Will work with IDC to explore features and capabilities that would be useful to the YMPG and also attract the YM audience</a:t>
            </a:r>
          </a:p>
        </p:txBody>
      </p:sp>
    </p:spTree>
    <p:extLst>
      <p:ext uri="{BB962C8B-B14F-4D97-AF65-F5344CB8AC3E}">
        <p14:creationId xmlns:p14="http://schemas.microsoft.com/office/powerpoint/2010/main" val="644329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1" y="2133600"/>
            <a:ext cx="8839200" cy="1828800"/>
          </a:xfrm>
          <a:prstGeom prst="rect">
            <a:avLst/>
          </a:prstGeom>
          <a:noFill/>
          <a:ln w="9525">
            <a:noFill/>
            <a:miter lim="800000"/>
            <a:headEnd/>
            <a:tailEnd/>
          </a:ln>
        </p:spPr>
        <p:txBody>
          <a:bodyPr anchor="b"/>
          <a:lstStyle/>
          <a:p>
            <a:pPr algn="ctr"/>
            <a:r>
              <a:rPr lang="en-US" sz="3600" b="1" i="1" dirty="0" smtClean="0"/>
              <a:t>Board Considerations</a:t>
            </a:r>
            <a:endParaRPr lang="en-US" sz="24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839200" cy="134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45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4552"/>
            <a:ext cx="8534400" cy="758952"/>
          </a:xfrm>
        </p:spPr>
        <p:txBody>
          <a:bodyPr>
            <a:normAutofit/>
          </a:bodyPr>
          <a:lstStyle/>
          <a:p>
            <a:r>
              <a:rPr lang="en-US" dirty="0" smtClean="0"/>
              <a:t>Discussion</a:t>
            </a:r>
            <a:endParaRPr lang="en-US" dirty="0"/>
          </a:p>
        </p:txBody>
      </p:sp>
      <p:sp>
        <p:nvSpPr>
          <p:cNvPr id="3" name="Content Placeholder 2"/>
          <p:cNvSpPr>
            <a:spLocks noGrp="1"/>
          </p:cNvSpPr>
          <p:nvPr>
            <p:ph sz="quarter" idx="1"/>
          </p:nvPr>
        </p:nvSpPr>
        <p:spPr>
          <a:xfrm>
            <a:off x="301752" y="1676400"/>
            <a:ext cx="8503920" cy="4572000"/>
          </a:xfrm>
        </p:spPr>
        <p:txBody>
          <a:bodyPr/>
          <a:lstStyle/>
          <a:p>
            <a:r>
              <a:rPr lang="en-US" dirty="0" smtClean="0"/>
              <a:t>Proposal to AWAC on new YM award structure </a:t>
            </a:r>
            <a:r>
              <a:rPr lang="en-US" sz="2400" dirty="0" smtClean="0">
                <a:solidFill>
                  <a:srgbClr val="C00000"/>
                </a:solidFill>
              </a:rPr>
              <a:t>[Move forward or in a different direction?]</a:t>
            </a:r>
          </a:p>
          <a:p>
            <a:r>
              <a:rPr lang="en-US" dirty="0" smtClean="0"/>
              <a:t>YM Webinars </a:t>
            </a:r>
            <a:r>
              <a:rPr lang="en-US" sz="2400" dirty="0" smtClean="0">
                <a:solidFill>
                  <a:srgbClr val="C00000"/>
                </a:solidFill>
              </a:rPr>
              <a:t>[Possibility and frequency?]</a:t>
            </a:r>
          </a:p>
          <a:p>
            <a:r>
              <a:rPr lang="en-US" dirty="0" smtClean="0"/>
              <a:t>Website content </a:t>
            </a:r>
            <a:r>
              <a:rPr lang="en-US" sz="2400" dirty="0" smtClean="0">
                <a:solidFill>
                  <a:srgbClr val="C00000"/>
                </a:solidFill>
              </a:rPr>
              <a:t>[What else would you like to see on the YM sites?]</a:t>
            </a:r>
          </a:p>
          <a:p>
            <a:r>
              <a:rPr lang="en-US" dirty="0" smtClean="0"/>
              <a:t>Mentorship</a:t>
            </a:r>
            <a:r>
              <a:rPr lang="en-US" sz="2400" dirty="0" smtClean="0"/>
              <a:t> </a:t>
            </a:r>
            <a:r>
              <a:rPr lang="en-US" sz="2400" dirty="0" smtClean="0">
                <a:solidFill>
                  <a:srgbClr val="C00000"/>
                </a:solidFill>
              </a:rPr>
              <a:t>[Thoughts? Would Board members be willing to serve in a pilot program if we decide to move forward?]</a:t>
            </a:r>
          </a:p>
          <a:p>
            <a:r>
              <a:rPr lang="en-US" dirty="0" smtClean="0"/>
              <a:t>Interaction with IGS and other Fed-IGS societies </a:t>
            </a:r>
            <a:r>
              <a:rPr lang="en-US" sz="2400" dirty="0" smtClean="0">
                <a:solidFill>
                  <a:srgbClr val="C00000"/>
                </a:solidFill>
              </a:rPr>
              <a:t>[Continue informally? any other suggestions?]</a:t>
            </a:r>
            <a:endParaRPr lang="en-US" sz="2400" dirty="0">
              <a:solidFill>
                <a:srgbClr val="C00000"/>
              </a:solidFill>
            </a:endParaRPr>
          </a:p>
          <a:p>
            <a:endParaRPr lang="en-US" dirty="0" smtClean="0"/>
          </a:p>
        </p:txBody>
      </p:sp>
    </p:spTree>
    <p:extLst>
      <p:ext uri="{BB962C8B-B14F-4D97-AF65-F5344CB8AC3E}">
        <p14:creationId xmlns:p14="http://schemas.microsoft.com/office/powerpoint/2010/main" val="145989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ED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a:xfrm>
            <a:off x="301752" y="1676400"/>
            <a:ext cx="8503920" cy="4422648"/>
          </a:xfrm>
        </p:spPr>
        <p:txBody>
          <a:bodyPr/>
          <a:lstStyle/>
          <a:p>
            <a:r>
              <a:rPr lang="en-US" dirty="0" smtClean="0"/>
              <a:t>Any additional questions, comments, or suggestions?</a:t>
            </a:r>
          </a:p>
          <a:p>
            <a:r>
              <a:rPr lang="en-US" dirty="0" smtClean="0"/>
              <a:t>Want to be a CM or know someone who does?</a:t>
            </a:r>
          </a:p>
          <a:p>
            <a:pPr lvl="1"/>
            <a:r>
              <a:rPr lang="en-US" u="sng" dirty="0">
                <a:solidFill>
                  <a:srgbClr val="002060"/>
                </a:solidFill>
                <a:hlinkClick r:id="rId2"/>
              </a:rPr>
              <a:t>https://groups.google.com/forum/#!</a:t>
            </a:r>
            <a:r>
              <a:rPr lang="en-US" u="sng" dirty="0" smtClean="0">
                <a:solidFill>
                  <a:srgbClr val="002060"/>
                </a:solidFill>
                <a:hlinkClick r:id="rId2"/>
              </a:rPr>
              <a:t>forum/sympg-corresponding-members</a:t>
            </a:r>
            <a:r>
              <a:rPr lang="en-US" u="sng"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47945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D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 Membership</a:t>
            </a:r>
            <a:endParaRPr lang="en-US" dirty="0">
              <a:solidFill>
                <a:srgbClr val="7B9899"/>
              </a:solidFill>
            </a:endParaRPr>
          </a:p>
        </p:txBody>
      </p:sp>
      <p:sp>
        <p:nvSpPr>
          <p:cNvPr id="3" name="Content Placeholder 2"/>
          <p:cNvSpPr>
            <a:spLocks noGrp="1"/>
          </p:cNvSpPr>
          <p:nvPr>
            <p:ph sz="quarter" idx="1"/>
          </p:nvPr>
        </p:nvSpPr>
        <p:spPr>
          <a:xfrm>
            <a:off x="301752" y="1676400"/>
            <a:ext cx="8689848" cy="4648200"/>
          </a:xfrm>
        </p:spPr>
        <p:txBody>
          <a:bodyPr>
            <a:normAutofit/>
          </a:bodyPr>
          <a:lstStyle/>
          <a:p>
            <a:pPr>
              <a:buClr>
                <a:srgbClr val="C00000"/>
              </a:buClr>
            </a:pPr>
            <a:r>
              <a:rPr lang="en-US" dirty="0" smtClean="0"/>
              <a:t>Membership was finalized in December 2013 </a:t>
            </a:r>
            <a:r>
              <a:rPr lang="en-US" sz="1800" dirty="0" smtClean="0">
                <a:solidFill>
                  <a:srgbClr val="C00000"/>
                </a:solidFill>
              </a:rPr>
              <a:t>[Confirmed] </a:t>
            </a:r>
          </a:p>
          <a:p>
            <a:pPr lvl="1">
              <a:buClr>
                <a:srgbClr val="C00000"/>
              </a:buClr>
            </a:pPr>
            <a:r>
              <a:rPr lang="en-US" dirty="0" smtClean="0">
                <a:solidFill>
                  <a:srgbClr val="646B86"/>
                </a:solidFill>
              </a:rPr>
              <a:t>3 members from each region, nominated by the regional VP, and 1 Chair, appointed by the Board (19 members total)</a:t>
            </a:r>
          </a:p>
          <a:p>
            <a:pPr lvl="1">
              <a:buClr>
                <a:srgbClr val="C00000"/>
              </a:buClr>
            </a:pPr>
            <a:r>
              <a:rPr lang="en-US" dirty="0" smtClean="0">
                <a:solidFill>
                  <a:srgbClr val="646B86"/>
                </a:solidFill>
              </a:rPr>
              <a:t>Restricted </a:t>
            </a:r>
            <a:r>
              <a:rPr lang="en-US" dirty="0">
                <a:solidFill>
                  <a:srgbClr val="646B86"/>
                </a:solidFill>
              </a:rPr>
              <a:t>to </a:t>
            </a:r>
            <a:r>
              <a:rPr lang="en-US" dirty="0" smtClean="0">
                <a:solidFill>
                  <a:srgbClr val="646B86"/>
                </a:solidFill>
              </a:rPr>
              <a:t>ISSMGE </a:t>
            </a:r>
            <a:r>
              <a:rPr lang="en-US" dirty="0">
                <a:solidFill>
                  <a:srgbClr val="646B86"/>
                </a:solidFill>
              </a:rPr>
              <a:t>members younger than 35 years of </a:t>
            </a:r>
            <a:r>
              <a:rPr lang="en-US" dirty="0" smtClean="0">
                <a:solidFill>
                  <a:srgbClr val="646B86"/>
                </a:solidFill>
              </a:rPr>
              <a:t>age at the time of appointment</a:t>
            </a:r>
          </a:p>
          <a:p>
            <a:pPr lvl="1">
              <a:buClr>
                <a:srgbClr val="C00000"/>
              </a:buClr>
            </a:pPr>
            <a:r>
              <a:rPr lang="en-US" dirty="0" smtClean="0">
                <a:solidFill>
                  <a:srgbClr val="646B86"/>
                </a:solidFill>
              </a:rPr>
              <a:t>2-year terms, but can be renewed</a:t>
            </a:r>
          </a:p>
          <a:p>
            <a:pPr>
              <a:buClr>
                <a:srgbClr val="C00000"/>
              </a:buClr>
            </a:pPr>
            <a:r>
              <a:rPr lang="en-US" dirty="0" smtClean="0"/>
              <a:t>YMPG Executive Leadership Team finalized in February 2014 </a:t>
            </a:r>
            <a:r>
              <a:rPr lang="en-US" sz="1800" dirty="0" smtClean="0">
                <a:solidFill>
                  <a:srgbClr val="C00000"/>
                </a:solidFill>
              </a:rPr>
              <a:t>[Confirmed]</a:t>
            </a:r>
          </a:p>
          <a:p>
            <a:pPr lvl="1">
              <a:buClr>
                <a:srgbClr val="C00000"/>
              </a:buClr>
            </a:pPr>
            <a:r>
              <a:rPr lang="en-US" dirty="0" smtClean="0">
                <a:solidFill>
                  <a:srgbClr val="646B86"/>
                </a:solidFill>
              </a:rPr>
              <a:t>Elections were held for the Vice-Chair and Secretary positions, to help assist the Chair</a:t>
            </a:r>
          </a:p>
          <a:p>
            <a:pPr>
              <a:buClr>
                <a:srgbClr val="C00000"/>
              </a:buClr>
            </a:pPr>
            <a:endParaRPr lang="en-US" dirty="0" smtClean="0">
              <a:solidFill>
                <a:schemeClr val="accent4">
                  <a:lumMod val="50000"/>
                </a:schemeClr>
              </a:solidFill>
            </a:endParaRPr>
          </a:p>
        </p:txBody>
      </p:sp>
    </p:spTree>
    <p:extLst>
      <p:ext uri="{BB962C8B-B14F-4D97-AF65-F5344CB8AC3E}">
        <p14:creationId xmlns:p14="http://schemas.microsoft.com/office/powerpoint/2010/main" val="114320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D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990293155"/>
              </p:ext>
            </p:extLst>
          </p:nvPr>
        </p:nvGraphicFramePr>
        <p:xfrm>
          <a:off x="3886201" y="1684219"/>
          <a:ext cx="5029200" cy="4632561"/>
        </p:xfrm>
        <a:graphic>
          <a:graphicData uri="http://schemas.openxmlformats.org/drawingml/2006/table">
            <a:tbl>
              <a:tblPr/>
              <a:tblGrid>
                <a:gridCol w="1371599"/>
                <a:gridCol w="2362200"/>
                <a:gridCol w="1295401"/>
              </a:tblGrid>
              <a:tr h="243819">
                <a:tc>
                  <a:txBody>
                    <a:bodyPr/>
                    <a:lstStyle/>
                    <a:p>
                      <a:pPr algn="ctr" fontAlgn="b"/>
                      <a:r>
                        <a:rPr lang="en-US" sz="1400" b="1" i="0" u="none" strike="noStrike" dirty="0">
                          <a:solidFill>
                            <a:srgbClr val="000000"/>
                          </a:solidFill>
                          <a:effectLst/>
                          <a:latin typeface="+mj-lt"/>
                        </a:rPr>
                        <a:t>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mj-lt"/>
                        </a:rPr>
                        <a:t>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mj-lt"/>
                        </a:rPr>
                        <a:t>Country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43819">
                <a:tc rowSpan="3">
                  <a:txBody>
                    <a:bodyPr/>
                    <a:lstStyle/>
                    <a:p>
                      <a:pPr algn="ctr" fontAlgn="ctr"/>
                      <a:r>
                        <a:rPr lang="en-US" sz="1400" b="0" i="0" u="none" strike="noStrike" dirty="0" smtClean="0">
                          <a:solidFill>
                            <a:schemeClr val="tx1"/>
                          </a:solidFill>
                          <a:effectLst/>
                          <a:latin typeface="+mj-lt"/>
                        </a:rPr>
                        <a:t>Africa</a:t>
                      </a:r>
                      <a:endParaRPr lang="en-US" sz="1400" b="0" i="0" u="none" strike="noStrike" dirty="0">
                        <a:solidFill>
                          <a:schemeClr val="tx1"/>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0" i="0" u="none" strike="noStrike" dirty="0">
                          <a:solidFill>
                            <a:srgbClr val="000000"/>
                          </a:solidFill>
                          <a:effectLst/>
                          <a:latin typeface="+mj-lt"/>
                        </a:rPr>
                        <a:t>Sherif Adel </a:t>
                      </a:r>
                      <a:r>
                        <a:rPr lang="en-US" sz="1400" b="0" i="0" u="none" strike="noStrike" dirty="0" err="1">
                          <a:solidFill>
                            <a:srgbClr val="000000"/>
                          </a:solidFill>
                          <a:effectLst/>
                          <a:latin typeface="+mj-lt"/>
                        </a:rPr>
                        <a:t>Yahia</a:t>
                      </a:r>
                      <a:r>
                        <a:rPr lang="en-US" sz="1400" b="0" i="0" u="none" strike="noStrike" dirty="0">
                          <a:solidFill>
                            <a:srgbClr val="000000"/>
                          </a:solidFill>
                          <a:effectLst/>
                          <a:latin typeface="+mj-lt"/>
                        </a:rPr>
                        <a:t> Akl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0" i="0" u="none" strike="noStrike">
                          <a:solidFill>
                            <a:srgbClr val="000000"/>
                          </a:solidFill>
                          <a:effectLst/>
                          <a:latin typeface="+mj-lt"/>
                        </a:rPr>
                        <a:t>Egypt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43819">
                <a:tc vMerge="1">
                  <a:txBody>
                    <a:bodyPr/>
                    <a:lstStyle/>
                    <a:p>
                      <a:endParaRPr lang="en-US"/>
                    </a:p>
                  </a:txBody>
                  <a:tcPr/>
                </a:tc>
                <a:tc>
                  <a:txBody>
                    <a:bodyPr/>
                    <a:lstStyle/>
                    <a:p>
                      <a:pPr algn="ctr" fontAlgn="ctr"/>
                      <a:r>
                        <a:rPr lang="en-US" sz="1400" b="0" i="0" u="none" strike="noStrike" dirty="0">
                          <a:solidFill>
                            <a:srgbClr val="000000"/>
                          </a:solidFill>
                          <a:effectLst/>
                          <a:latin typeface="+mj-lt"/>
                        </a:rPr>
                        <a:t>Mohamed </a:t>
                      </a:r>
                      <a:r>
                        <a:rPr lang="en-US" sz="1400" b="0" i="0" u="none" strike="noStrike" dirty="0" err="1">
                          <a:solidFill>
                            <a:srgbClr val="000000"/>
                          </a:solidFill>
                          <a:effectLst/>
                          <a:latin typeface="+mj-lt"/>
                        </a:rPr>
                        <a:t>Elbyhagi</a:t>
                      </a:r>
                      <a:r>
                        <a:rPr lang="en-US" sz="1400" b="0" i="0" u="none" strike="noStrike" dirty="0">
                          <a:solidFill>
                            <a:srgbClr val="000000"/>
                          </a:solidFill>
                          <a:effectLst/>
                          <a:latin typeface="+mj-lt"/>
                        </a:rPr>
                        <a:t> </a:t>
                      </a:r>
                      <a:r>
                        <a:rPr lang="en-US" sz="1400" b="0" i="0" u="none" strike="noStrike" dirty="0" err="1">
                          <a:solidFill>
                            <a:srgbClr val="000000"/>
                          </a:solidFill>
                          <a:effectLst/>
                          <a:latin typeface="+mj-lt"/>
                        </a:rPr>
                        <a:t>Elfadil</a:t>
                      </a:r>
                      <a:endParaRPr lang="en-US" sz="1400" b="0" i="0" u="none" strike="noStrike" dirty="0">
                        <a:solidFill>
                          <a:srgbClr val="000000"/>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0" i="0" u="none" strike="noStrike">
                          <a:solidFill>
                            <a:srgbClr val="000000"/>
                          </a:solidFill>
                          <a:effectLst/>
                          <a:latin typeface="+mj-lt"/>
                        </a:rPr>
                        <a:t>Sudan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43819">
                <a:tc vMerge="1">
                  <a:txBody>
                    <a:bodyPr/>
                    <a:lstStyle/>
                    <a:p>
                      <a:endParaRPr lang="en-US"/>
                    </a:p>
                  </a:txBody>
                  <a:tcPr/>
                </a:tc>
                <a:tc>
                  <a:txBody>
                    <a:bodyPr/>
                    <a:lstStyle/>
                    <a:p>
                      <a:pPr algn="ctr" fontAlgn="ctr"/>
                      <a:r>
                        <a:rPr lang="en-US" sz="1400" b="0" i="0" u="none" strike="noStrike" dirty="0">
                          <a:solidFill>
                            <a:srgbClr val="000000"/>
                          </a:solidFill>
                          <a:effectLst/>
                          <a:latin typeface="+mj-lt"/>
                        </a:rPr>
                        <a:t>Abdou Xaadir Gaye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0" i="0" u="none" strike="noStrike">
                          <a:solidFill>
                            <a:srgbClr val="000000"/>
                          </a:solidFill>
                          <a:effectLst/>
                          <a:latin typeface="+mj-lt"/>
                        </a:rPr>
                        <a:t>Senegal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43819">
                <a:tc rowSpan="3">
                  <a:txBody>
                    <a:bodyPr/>
                    <a:lstStyle/>
                    <a:p>
                      <a:pPr algn="ctr" fontAlgn="ctr"/>
                      <a:r>
                        <a:rPr lang="en-US" sz="1400" b="0" i="0" u="none" strike="noStrike" dirty="0">
                          <a:solidFill>
                            <a:schemeClr val="tx1"/>
                          </a:solidFill>
                          <a:effectLst/>
                          <a:latin typeface="+mj-lt"/>
                        </a:rPr>
                        <a:t>Asia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0" i="0" u="none" strike="noStrike" dirty="0" err="1">
                          <a:solidFill>
                            <a:srgbClr val="000000"/>
                          </a:solidFill>
                          <a:effectLst/>
                          <a:latin typeface="+mj-lt"/>
                        </a:rPr>
                        <a:t>Ilhan</a:t>
                      </a:r>
                      <a:r>
                        <a:rPr lang="en-US" sz="1400" b="0" i="0" u="none" strike="noStrike" dirty="0">
                          <a:solidFill>
                            <a:srgbClr val="000000"/>
                          </a:solidFill>
                          <a:effectLst/>
                          <a:latin typeface="+mj-lt"/>
                        </a:rPr>
                        <a:t> Chang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0" i="0" u="none" strike="noStrike">
                          <a:solidFill>
                            <a:srgbClr val="000000"/>
                          </a:solidFill>
                          <a:effectLst/>
                          <a:latin typeface="+mj-lt"/>
                        </a:rPr>
                        <a:t>Korea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3819">
                <a:tc vMerge="1">
                  <a:txBody>
                    <a:bodyPr/>
                    <a:lstStyle/>
                    <a:p>
                      <a:endParaRPr lang="en-US"/>
                    </a:p>
                  </a:txBody>
                  <a:tcPr/>
                </a:tc>
                <a:tc>
                  <a:txBody>
                    <a:bodyPr/>
                    <a:lstStyle/>
                    <a:p>
                      <a:pPr algn="ctr" fontAlgn="ctr"/>
                      <a:r>
                        <a:rPr lang="en-US" sz="1400" b="0" i="0" u="none" strike="noStrike" dirty="0" err="1">
                          <a:solidFill>
                            <a:srgbClr val="000000"/>
                          </a:solidFill>
                          <a:effectLst/>
                          <a:latin typeface="+mj-lt"/>
                        </a:rPr>
                        <a:t>Janaka</a:t>
                      </a:r>
                      <a:r>
                        <a:rPr lang="en-US" sz="1400" b="0" i="0" u="none" strike="noStrike" dirty="0">
                          <a:solidFill>
                            <a:srgbClr val="000000"/>
                          </a:solidFill>
                          <a:effectLst/>
                          <a:latin typeface="+mj-lt"/>
                        </a:rPr>
                        <a:t> J. Kumara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0" i="0" u="none" strike="noStrike">
                          <a:solidFill>
                            <a:srgbClr val="000000"/>
                          </a:solidFill>
                          <a:effectLst/>
                          <a:latin typeface="+mj-lt"/>
                        </a:rPr>
                        <a:t>Japan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3819">
                <a:tc vMerge="1">
                  <a:txBody>
                    <a:bodyPr/>
                    <a:lstStyle/>
                    <a:p>
                      <a:endParaRPr lang="en-US"/>
                    </a:p>
                  </a:txBody>
                  <a:tcPr/>
                </a:tc>
                <a:tc>
                  <a:txBody>
                    <a:bodyPr/>
                    <a:lstStyle/>
                    <a:p>
                      <a:pPr algn="ctr" fontAlgn="ctr"/>
                      <a:r>
                        <a:rPr lang="en-US" sz="1400" b="0" i="0" u="none" strike="noStrike" dirty="0">
                          <a:solidFill>
                            <a:srgbClr val="000000"/>
                          </a:solidFill>
                          <a:effectLst/>
                          <a:latin typeface="+mj-lt"/>
                        </a:rPr>
                        <a:t>Lucy Wu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0" i="0" u="none" strike="noStrike">
                          <a:solidFill>
                            <a:srgbClr val="000000"/>
                          </a:solidFill>
                          <a:effectLst/>
                          <a:latin typeface="+mj-lt"/>
                        </a:rPr>
                        <a:t>Hong Kong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3819">
                <a:tc rowSpan="3">
                  <a:txBody>
                    <a:bodyPr/>
                    <a:lstStyle/>
                    <a:p>
                      <a:pPr algn="ctr" fontAlgn="ctr"/>
                      <a:r>
                        <a:rPr lang="en-US" sz="1400" b="0" i="0" u="none" strike="noStrike" dirty="0">
                          <a:solidFill>
                            <a:schemeClr val="tx1"/>
                          </a:solidFill>
                          <a:effectLst/>
                          <a:latin typeface="+mj-lt"/>
                        </a:rPr>
                        <a:t>Australasia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mj-lt"/>
                        </a:rPr>
                        <a:t>Martin Barrientos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j-lt"/>
                        </a:rPr>
                        <a:t>New Zealand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43819">
                <a:tc vMerge="1">
                  <a:txBody>
                    <a:bodyPr/>
                    <a:lstStyle/>
                    <a:p>
                      <a:endParaRPr lang="en-US"/>
                    </a:p>
                  </a:txBody>
                  <a:tcPr/>
                </a:tc>
                <a:tc>
                  <a:txBody>
                    <a:bodyPr/>
                    <a:lstStyle/>
                    <a:p>
                      <a:pPr algn="ctr" fontAlgn="ctr"/>
                      <a:r>
                        <a:rPr lang="en-US" sz="1400" b="0" i="0" u="none" strike="noStrike" dirty="0">
                          <a:solidFill>
                            <a:srgbClr val="000000"/>
                          </a:solidFill>
                          <a:effectLst/>
                          <a:latin typeface="+mj-lt"/>
                        </a:rPr>
                        <a:t>Ross </a:t>
                      </a:r>
                      <a:r>
                        <a:rPr lang="en-US" sz="1400" b="0" i="0" u="none" strike="noStrike" dirty="0" err="1">
                          <a:solidFill>
                            <a:srgbClr val="000000"/>
                          </a:solidFill>
                          <a:effectLst/>
                          <a:latin typeface="+mj-lt"/>
                        </a:rPr>
                        <a:t>Kristinof</a:t>
                      </a:r>
                      <a:endParaRPr lang="en-US" sz="1400" b="0" i="0" u="none" strike="noStrike" dirty="0">
                        <a:solidFill>
                          <a:srgbClr val="000000"/>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j-lt"/>
                        </a:rPr>
                        <a:t>Australia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43819">
                <a:tc vMerge="1">
                  <a:txBody>
                    <a:bodyPr/>
                    <a:lstStyle/>
                    <a:p>
                      <a:endParaRPr lang="en-US"/>
                    </a:p>
                  </a:txBody>
                  <a:tcPr/>
                </a:tc>
                <a:tc>
                  <a:txBody>
                    <a:bodyPr/>
                    <a:lstStyle/>
                    <a:p>
                      <a:pPr algn="ctr" fontAlgn="b"/>
                      <a:r>
                        <a:rPr lang="en-US" sz="1400" b="0" i="0" u="none" strike="noStrike" dirty="0">
                          <a:solidFill>
                            <a:srgbClr val="000000"/>
                          </a:solidFill>
                          <a:effectLst/>
                          <a:latin typeface="+mj-lt"/>
                        </a:rPr>
                        <a:t>Darshan Leckraz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mj-lt"/>
                        </a:rPr>
                        <a:t>Australia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43819">
                <a:tc rowSpan="3">
                  <a:txBody>
                    <a:bodyPr/>
                    <a:lstStyle/>
                    <a:p>
                      <a:pPr algn="ctr" fontAlgn="ctr"/>
                      <a:r>
                        <a:rPr lang="en-US" sz="1400" b="0" i="0" u="none" strike="noStrike" dirty="0">
                          <a:solidFill>
                            <a:schemeClr val="tx1"/>
                          </a:solidFill>
                          <a:effectLst/>
                          <a:latin typeface="+mj-lt"/>
                        </a:rPr>
                        <a:t>Europe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400" b="0" i="0" u="none" strike="noStrike" dirty="0">
                          <a:solidFill>
                            <a:srgbClr val="000000"/>
                          </a:solidFill>
                          <a:effectLst/>
                          <a:latin typeface="+mj-lt"/>
                        </a:rPr>
                        <a:t>Aleksandra Chepurnova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400" b="0" i="0" u="none" strike="noStrike">
                          <a:solidFill>
                            <a:srgbClr val="000000"/>
                          </a:solidFill>
                          <a:effectLst/>
                          <a:latin typeface="+mj-lt"/>
                        </a:rPr>
                        <a:t>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43819">
                <a:tc vMerge="1">
                  <a:txBody>
                    <a:bodyPr/>
                    <a:lstStyle/>
                    <a:p>
                      <a:endParaRPr lang="en-US"/>
                    </a:p>
                  </a:txBody>
                  <a:tcPr/>
                </a:tc>
                <a:tc>
                  <a:txBody>
                    <a:bodyPr/>
                    <a:lstStyle/>
                    <a:p>
                      <a:pPr algn="ctr" fontAlgn="b"/>
                      <a:r>
                        <a:rPr lang="en-US" sz="1400" b="0" i="0" u="none" strike="noStrike" dirty="0" err="1">
                          <a:solidFill>
                            <a:srgbClr val="000000"/>
                          </a:solidFill>
                          <a:effectLst/>
                          <a:latin typeface="+mj-lt"/>
                        </a:rPr>
                        <a:t>Sabatino</a:t>
                      </a:r>
                      <a:r>
                        <a:rPr lang="en-US" sz="1400" b="0" i="0" u="none" strike="noStrike" dirty="0">
                          <a:solidFill>
                            <a:srgbClr val="000000"/>
                          </a:solidFill>
                          <a:effectLst/>
                          <a:latin typeface="+mj-lt"/>
                        </a:rPr>
                        <a:t> Cuomo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400" b="0" i="0" u="none" strike="noStrike">
                          <a:solidFill>
                            <a:srgbClr val="000000"/>
                          </a:solidFill>
                          <a:effectLst/>
                          <a:latin typeface="+mj-lt"/>
                        </a:rPr>
                        <a:t>Italy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43819">
                <a:tc vMerge="1">
                  <a:txBody>
                    <a:bodyPr/>
                    <a:lstStyle/>
                    <a:p>
                      <a:endParaRPr lang="en-US"/>
                    </a:p>
                  </a:txBody>
                  <a:tcPr/>
                </a:tc>
                <a:tc>
                  <a:txBody>
                    <a:bodyPr/>
                    <a:lstStyle/>
                    <a:p>
                      <a:pPr algn="ctr" fontAlgn="b"/>
                      <a:r>
                        <a:rPr lang="en-US" sz="1400" b="0" i="0" u="none" strike="noStrike" dirty="0">
                          <a:solidFill>
                            <a:srgbClr val="000000"/>
                          </a:solidFill>
                          <a:effectLst/>
                          <a:latin typeface="+mj-lt"/>
                        </a:rPr>
                        <a:t>Felix Jacobs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400" b="0" i="0" u="none" strike="noStrike">
                          <a:solidFill>
                            <a:srgbClr val="000000"/>
                          </a:solidFill>
                          <a:effectLst/>
                          <a:latin typeface="+mj-lt"/>
                        </a:rPr>
                        <a:t>Germany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43819">
                <a:tc rowSpan="3">
                  <a:txBody>
                    <a:bodyPr/>
                    <a:lstStyle/>
                    <a:p>
                      <a:pPr algn="ctr" fontAlgn="ctr"/>
                      <a:r>
                        <a:rPr lang="en-US" sz="1400" b="0" i="0" u="none" strike="noStrike" dirty="0">
                          <a:solidFill>
                            <a:schemeClr val="tx1"/>
                          </a:solidFill>
                          <a:effectLst/>
                          <a:latin typeface="+mj-lt"/>
                        </a:rPr>
                        <a:t>North America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dirty="0">
                          <a:solidFill>
                            <a:srgbClr val="000000"/>
                          </a:solidFill>
                          <a:effectLst/>
                          <a:latin typeface="+mj-lt"/>
                        </a:rPr>
                        <a:t>Julian  McGreevy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a:solidFill>
                            <a:srgbClr val="000000"/>
                          </a:solidFill>
                          <a:effectLst/>
                          <a:latin typeface="+mj-lt"/>
                        </a:rPr>
                        <a:t>Canada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3819">
                <a:tc vMerge="1">
                  <a:txBody>
                    <a:bodyPr/>
                    <a:lstStyle/>
                    <a:p>
                      <a:endParaRPr lang="en-US"/>
                    </a:p>
                  </a:txBody>
                  <a:tcPr/>
                </a:tc>
                <a:tc>
                  <a:txBody>
                    <a:bodyPr/>
                    <a:lstStyle/>
                    <a:p>
                      <a:pPr algn="ctr" fontAlgn="b"/>
                      <a:r>
                        <a:rPr lang="en-US" sz="1400" b="0" i="0" u="none" strike="noStrike" dirty="0">
                          <a:solidFill>
                            <a:srgbClr val="000000"/>
                          </a:solidFill>
                          <a:effectLst/>
                          <a:latin typeface="+mj-lt"/>
                        </a:rPr>
                        <a:t>Mehdi Omidvar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a:solidFill>
                            <a:srgbClr val="000000"/>
                          </a:solidFill>
                          <a:effectLst/>
                          <a:latin typeface="+mj-lt"/>
                        </a:rPr>
                        <a:t>USA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3819">
                <a:tc vMerge="1">
                  <a:txBody>
                    <a:bodyPr/>
                    <a:lstStyle/>
                    <a:p>
                      <a:endParaRPr lang="en-US"/>
                    </a:p>
                  </a:txBody>
                  <a:tcPr/>
                </a:tc>
                <a:tc>
                  <a:txBody>
                    <a:bodyPr/>
                    <a:lstStyle/>
                    <a:p>
                      <a:pPr algn="ctr" fontAlgn="b"/>
                      <a:r>
                        <a:rPr lang="en-US" sz="1400" b="0" i="0" u="none" strike="noStrike" dirty="0">
                          <a:solidFill>
                            <a:srgbClr val="000000"/>
                          </a:solidFill>
                          <a:effectLst/>
                          <a:latin typeface="+mj-lt"/>
                        </a:rPr>
                        <a:t>Cassandra Rutherford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a:solidFill>
                            <a:srgbClr val="000000"/>
                          </a:solidFill>
                          <a:effectLst/>
                          <a:latin typeface="+mj-lt"/>
                        </a:rPr>
                        <a:t>USA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3819">
                <a:tc rowSpan="3">
                  <a:txBody>
                    <a:bodyPr/>
                    <a:lstStyle/>
                    <a:p>
                      <a:pPr algn="ctr" fontAlgn="ctr"/>
                      <a:r>
                        <a:rPr lang="en-US" sz="1400" b="0" i="0" u="none" strike="noStrike" dirty="0">
                          <a:solidFill>
                            <a:schemeClr val="tx1"/>
                          </a:solidFill>
                          <a:effectLst/>
                          <a:latin typeface="+mj-lt"/>
                        </a:rPr>
                        <a:t>South America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0" i="0" u="none" strike="noStrike" dirty="0">
                          <a:solidFill>
                            <a:srgbClr val="000000"/>
                          </a:solidFill>
                          <a:effectLst/>
                          <a:latin typeface="+mj-lt"/>
                        </a:rPr>
                        <a:t>Juan Ayala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0" i="0" u="none" strike="noStrike">
                          <a:solidFill>
                            <a:srgbClr val="000000"/>
                          </a:solidFill>
                          <a:effectLst/>
                          <a:latin typeface="+mj-lt"/>
                        </a:rPr>
                        <a:t>Chile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43819">
                <a:tc vMerge="1">
                  <a:txBody>
                    <a:bodyPr/>
                    <a:lstStyle/>
                    <a:p>
                      <a:endParaRPr lang="en-US"/>
                    </a:p>
                  </a:txBody>
                  <a:tcPr/>
                </a:tc>
                <a:tc>
                  <a:txBody>
                    <a:bodyPr/>
                    <a:lstStyle/>
                    <a:p>
                      <a:pPr algn="ctr" fontAlgn="ctr"/>
                      <a:r>
                        <a:rPr lang="en-US" sz="1400" b="0" i="0" u="none" strike="noStrike" dirty="0">
                          <a:solidFill>
                            <a:srgbClr val="000000"/>
                          </a:solidFill>
                          <a:effectLst/>
                          <a:latin typeface="+mj-lt"/>
                        </a:rPr>
                        <a:t>Marcelo Heidemann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400" b="0" i="0" u="none" strike="noStrike" dirty="0">
                          <a:solidFill>
                            <a:srgbClr val="000000"/>
                          </a:solidFill>
                          <a:effectLst/>
                          <a:latin typeface="+mj-lt"/>
                        </a:rPr>
                        <a:t>Brazil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43819">
                <a:tc vMerge="1">
                  <a:txBody>
                    <a:bodyPr/>
                    <a:lstStyle/>
                    <a:p>
                      <a:endParaRPr lang="en-US"/>
                    </a:p>
                  </a:txBody>
                  <a:tcPr/>
                </a:tc>
                <a:tc>
                  <a:txBody>
                    <a:bodyPr/>
                    <a:lstStyle/>
                    <a:p>
                      <a:pPr algn="ctr" fontAlgn="b"/>
                      <a:r>
                        <a:rPr lang="en-US" sz="1400" b="0" i="0" u="none" strike="noStrike" dirty="0">
                          <a:solidFill>
                            <a:srgbClr val="000000"/>
                          </a:solidFill>
                          <a:effectLst/>
                          <a:latin typeface="+mj-lt"/>
                        </a:rPr>
                        <a:t>Marcos Montoro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0" i="0" u="none" strike="noStrike" dirty="0">
                          <a:solidFill>
                            <a:srgbClr val="000000"/>
                          </a:solidFill>
                          <a:effectLst/>
                          <a:latin typeface="+mj-lt"/>
                        </a:rPr>
                        <a:t>Argentina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4" name="Content Placeholder 3"/>
          <p:cNvSpPr txBox="1">
            <a:spLocks/>
          </p:cNvSpPr>
          <p:nvPr/>
        </p:nvSpPr>
        <p:spPr>
          <a:xfrm>
            <a:off x="454152" y="1600200"/>
            <a:ext cx="8613648" cy="4953000"/>
          </a:xfrm>
          <a:prstGeom prst="rect">
            <a:avLst/>
          </a:prstGeom>
        </p:spPr>
        <p:txBody>
          <a:bodyPr vert="horz">
            <a:normAutofit/>
          </a:bodyPr>
          <a:lstStyle/>
          <a:p>
            <a:pPr lvl="0">
              <a:lnSpc>
                <a:spcPct val="90000"/>
              </a:lnSpc>
              <a:spcBef>
                <a:spcPts val="408"/>
              </a:spcBef>
              <a:buClr>
                <a:srgbClr val="C00000"/>
              </a:buClr>
              <a:buSzPct val="85000"/>
              <a:defRPr/>
            </a:pPr>
            <a:r>
              <a:rPr kumimoji="0" lang="en-US" i="0" u="sng" strike="noStrike" kern="1200" cap="none" spc="0" normalizeH="0" baseline="0" noProof="0" dirty="0" smtClean="0">
                <a:ln>
                  <a:noFill/>
                </a:ln>
                <a:solidFill>
                  <a:schemeClr val="tx1"/>
                </a:solidFill>
                <a:effectLst/>
                <a:uLnTx/>
                <a:uFillTx/>
              </a:rPr>
              <a:t>Chair: 		</a:t>
            </a:r>
          </a:p>
          <a:p>
            <a:pPr lvl="0">
              <a:lnSpc>
                <a:spcPct val="90000"/>
              </a:lnSpc>
              <a:spcBef>
                <a:spcPts val="408"/>
              </a:spcBef>
              <a:buClr>
                <a:srgbClr val="C00000"/>
              </a:buClr>
              <a:buSzPct val="85000"/>
              <a:defRPr/>
            </a:pPr>
            <a:r>
              <a:rPr kumimoji="0" lang="en-US" b="0" i="0" u="none" strike="noStrike" kern="1200" cap="none" spc="0" normalizeH="0" baseline="0" noProof="0" dirty="0" smtClean="0">
                <a:ln>
                  <a:noFill/>
                </a:ln>
                <a:solidFill>
                  <a:srgbClr val="C00000"/>
                </a:solidFill>
                <a:effectLst/>
                <a:uLnTx/>
                <a:uFillTx/>
              </a:rPr>
              <a:t>Jennifer Nicks </a:t>
            </a:r>
          </a:p>
          <a:p>
            <a:pPr lvl="0">
              <a:lnSpc>
                <a:spcPct val="90000"/>
              </a:lnSpc>
              <a:spcBef>
                <a:spcPts val="408"/>
              </a:spcBef>
              <a:buClr>
                <a:srgbClr val="C00000"/>
              </a:buClr>
              <a:buSzPct val="85000"/>
              <a:defRPr/>
            </a:pPr>
            <a:endParaRPr lang="en-US" u="sng" dirty="0" smtClean="0"/>
          </a:p>
          <a:p>
            <a:pPr lvl="0">
              <a:lnSpc>
                <a:spcPct val="90000"/>
              </a:lnSpc>
              <a:spcBef>
                <a:spcPts val="408"/>
              </a:spcBef>
              <a:buClr>
                <a:srgbClr val="C00000"/>
              </a:buClr>
              <a:buSzPct val="85000"/>
              <a:defRPr/>
            </a:pPr>
            <a:r>
              <a:rPr lang="en-US" u="sng" dirty="0" smtClean="0"/>
              <a:t>Vice-Chair: 	</a:t>
            </a:r>
          </a:p>
          <a:p>
            <a:pPr lvl="0">
              <a:lnSpc>
                <a:spcPct val="90000"/>
              </a:lnSpc>
              <a:spcBef>
                <a:spcPts val="408"/>
              </a:spcBef>
              <a:buClr>
                <a:srgbClr val="C00000"/>
              </a:buClr>
              <a:buSzPct val="85000"/>
              <a:defRPr/>
            </a:pPr>
            <a:r>
              <a:rPr lang="en-US" dirty="0" smtClean="0">
                <a:solidFill>
                  <a:srgbClr val="C00000"/>
                </a:solidFill>
              </a:rPr>
              <a:t>Aleksandra Chepurnova</a:t>
            </a:r>
          </a:p>
          <a:p>
            <a:pPr>
              <a:lnSpc>
                <a:spcPct val="90000"/>
              </a:lnSpc>
              <a:spcBef>
                <a:spcPts val="408"/>
              </a:spcBef>
              <a:buClr>
                <a:srgbClr val="C00000"/>
              </a:buClr>
              <a:buSzPct val="85000"/>
              <a:defRPr/>
            </a:pPr>
            <a:endParaRPr lang="en-US" u="sng" dirty="0" smtClean="0"/>
          </a:p>
          <a:p>
            <a:pPr>
              <a:lnSpc>
                <a:spcPct val="90000"/>
              </a:lnSpc>
              <a:spcBef>
                <a:spcPts val="408"/>
              </a:spcBef>
              <a:buClr>
                <a:srgbClr val="C00000"/>
              </a:buClr>
              <a:buSzPct val="85000"/>
              <a:defRPr/>
            </a:pPr>
            <a:r>
              <a:rPr lang="en-US" u="sng" dirty="0" smtClean="0"/>
              <a:t>Secretary: 	</a:t>
            </a:r>
          </a:p>
          <a:p>
            <a:pPr>
              <a:lnSpc>
                <a:spcPct val="90000"/>
              </a:lnSpc>
              <a:spcBef>
                <a:spcPts val="408"/>
              </a:spcBef>
              <a:buClr>
                <a:srgbClr val="C00000"/>
              </a:buClr>
              <a:buSzPct val="85000"/>
              <a:defRPr/>
            </a:pPr>
            <a:r>
              <a:rPr lang="en-US" dirty="0" smtClean="0">
                <a:solidFill>
                  <a:srgbClr val="C00000"/>
                </a:solidFill>
              </a:rPr>
              <a:t>Juan Ayala </a:t>
            </a:r>
            <a:endParaRPr kumimoji="0" lang="en-US" b="0" u="none" strike="noStrike" kern="1200" cap="none" spc="0" normalizeH="0" baseline="0" noProof="0" dirty="0" smtClean="0">
              <a:ln>
                <a:noFill/>
              </a:ln>
              <a:solidFill>
                <a:srgbClr val="C00000"/>
              </a:solidFill>
              <a:effectLst/>
              <a:uLnTx/>
              <a:uFillTx/>
            </a:endParaRPr>
          </a:p>
          <a:p>
            <a:pPr marL="274320" marR="0" lvl="0" indent="-274320" algn="l" defTabSz="914400" rtl="0" eaLnBrk="1" fontAlgn="auto" latinLnBrk="0" hangingPunct="1">
              <a:lnSpc>
                <a:spcPct val="90000"/>
              </a:lnSpc>
              <a:spcBef>
                <a:spcPts val="408"/>
              </a:spcBef>
              <a:spcAft>
                <a:spcPts val="0"/>
              </a:spcAft>
              <a:buClr>
                <a:srgbClr val="C00000"/>
              </a:buClr>
              <a:buSzPct val="85000"/>
              <a:tabLst/>
              <a:defRPr/>
            </a:pPr>
            <a:endParaRPr lang="en-US" sz="1600" i="1" dirty="0" smtClean="0">
              <a:solidFill>
                <a:srgbClr val="C00000"/>
              </a:solidFill>
            </a:endParaRPr>
          </a:p>
          <a:p>
            <a:pPr marL="274320" indent="-274320">
              <a:lnSpc>
                <a:spcPct val="90000"/>
              </a:lnSpc>
              <a:spcBef>
                <a:spcPts val="408"/>
              </a:spcBef>
              <a:buClr>
                <a:srgbClr val="C00000"/>
              </a:buClr>
              <a:buSzPct val="85000"/>
              <a:defRPr/>
            </a:pPr>
            <a:r>
              <a:rPr lang="en-US" u="sng" dirty="0" smtClean="0"/>
              <a:t>Board Liaisons: </a:t>
            </a:r>
            <a:r>
              <a:rPr lang="en-US" u="sng" dirty="0"/>
              <a:t>	</a:t>
            </a:r>
          </a:p>
          <a:p>
            <a:pPr marL="274320" indent="-274320">
              <a:lnSpc>
                <a:spcPct val="90000"/>
              </a:lnSpc>
              <a:spcBef>
                <a:spcPts val="408"/>
              </a:spcBef>
              <a:buClr>
                <a:srgbClr val="C00000"/>
              </a:buClr>
              <a:buSzPct val="85000"/>
              <a:defRPr/>
            </a:pPr>
            <a:r>
              <a:rPr lang="en-US" dirty="0" smtClean="0">
                <a:solidFill>
                  <a:srgbClr val="C00000"/>
                </a:solidFill>
              </a:rPr>
              <a:t>Roger Frank</a:t>
            </a:r>
          </a:p>
          <a:p>
            <a:pPr marL="274320" indent="-274320">
              <a:lnSpc>
                <a:spcPct val="90000"/>
              </a:lnSpc>
              <a:spcBef>
                <a:spcPts val="408"/>
              </a:spcBef>
              <a:buClr>
                <a:srgbClr val="C00000"/>
              </a:buClr>
              <a:buSzPct val="85000"/>
              <a:defRPr/>
            </a:pPr>
            <a:r>
              <a:rPr lang="en-US" dirty="0" smtClean="0">
                <a:solidFill>
                  <a:srgbClr val="C00000"/>
                </a:solidFill>
              </a:rPr>
              <a:t>Paul Mayne</a:t>
            </a:r>
          </a:p>
          <a:p>
            <a:pPr marL="274320" indent="-274320">
              <a:lnSpc>
                <a:spcPct val="90000"/>
              </a:lnSpc>
              <a:spcBef>
                <a:spcPts val="408"/>
              </a:spcBef>
              <a:buClr>
                <a:srgbClr val="C00000"/>
              </a:buClr>
              <a:buSzPct val="85000"/>
              <a:defRPr/>
            </a:pPr>
            <a:r>
              <a:rPr lang="en-US" dirty="0" smtClean="0">
                <a:solidFill>
                  <a:srgbClr val="C00000"/>
                </a:solidFill>
              </a:rPr>
              <a:t>Fatma Baligh</a:t>
            </a:r>
          </a:p>
        </p:txBody>
      </p:sp>
    </p:spTree>
    <p:extLst>
      <p:ext uri="{BB962C8B-B14F-4D97-AF65-F5344CB8AC3E}">
        <p14:creationId xmlns:p14="http://schemas.microsoft.com/office/powerpoint/2010/main" val="375129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D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Corresponding Members (CM)</a:t>
            </a:r>
            <a:endParaRPr lang="en-US" dirty="0"/>
          </a:p>
        </p:txBody>
      </p:sp>
      <p:sp>
        <p:nvSpPr>
          <p:cNvPr id="3" name="Content Placeholder 2"/>
          <p:cNvSpPr>
            <a:spLocks noGrp="1"/>
          </p:cNvSpPr>
          <p:nvPr>
            <p:ph sz="quarter" idx="1"/>
          </p:nvPr>
        </p:nvSpPr>
        <p:spPr>
          <a:xfrm>
            <a:off x="301752" y="1527048"/>
            <a:ext cx="8503920" cy="5178552"/>
          </a:xfrm>
        </p:spPr>
        <p:txBody>
          <a:bodyPr>
            <a:normAutofit/>
          </a:bodyPr>
          <a:lstStyle/>
          <a:p>
            <a:pPr>
              <a:buClr>
                <a:srgbClr val="C00000"/>
              </a:buClr>
            </a:pPr>
            <a:r>
              <a:rPr lang="en-US" dirty="0" smtClean="0">
                <a:solidFill>
                  <a:schemeClr val="accent4">
                    <a:lumMod val="50000"/>
                  </a:schemeClr>
                </a:solidFill>
              </a:rPr>
              <a:t>Unlimited; open to anyone</a:t>
            </a:r>
          </a:p>
          <a:p>
            <a:pPr>
              <a:buClr>
                <a:srgbClr val="C00000"/>
              </a:buClr>
            </a:pPr>
            <a:r>
              <a:rPr lang="en-US" dirty="0" smtClean="0">
                <a:solidFill>
                  <a:schemeClr val="accent4">
                    <a:lumMod val="50000"/>
                  </a:schemeClr>
                </a:solidFill>
              </a:rPr>
              <a:t>Currently at 134 people </a:t>
            </a:r>
            <a:r>
              <a:rPr lang="en-US" sz="1800" dirty="0">
                <a:solidFill>
                  <a:srgbClr val="C00000"/>
                </a:solidFill>
              </a:rPr>
              <a:t>[</a:t>
            </a:r>
            <a:r>
              <a:rPr lang="en-US" sz="1800" dirty="0" smtClean="0">
                <a:solidFill>
                  <a:srgbClr val="C00000"/>
                </a:solidFill>
              </a:rPr>
              <a:t>~250% increase from March]</a:t>
            </a:r>
            <a:endParaRPr lang="en-US" sz="2000" dirty="0" smtClean="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47950"/>
            <a:ext cx="60166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1" y="2133600"/>
            <a:ext cx="8839200" cy="1828800"/>
          </a:xfrm>
          <a:prstGeom prst="rect">
            <a:avLst/>
          </a:prstGeom>
          <a:noFill/>
          <a:ln w="9525">
            <a:noFill/>
            <a:miter lim="800000"/>
            <a:headEnd/>
            <a:tailEnd/>
          </a:ln>
        </p:spPr>
        <p:txBody>
          <a:bodyPr anchor="b"/>
          <a:lstStyle/>
          <a:p>
            <a:pPr algn="ctr"/>
            <a:r>
              <a:rPr lang="en-US" sz="3600" b="1" i="1" dirty="0" smtClean="0"/>
              <a:t>Completed Activities</a:t>
            </a:r>
            <a:endParaRPr lang="en-US" sz="24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839200" cy="134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01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Activities</a:t>
            </a:r>
            <a:endParaRPr lang="en-US" dirty="0"/>
          </a:p>
        </p:txBody>
      </p:sp>
      <p:sp>
        <p:nvSpPr>
          <p:cNvPr id="3" name="Content Placeholder 2"/>
          <p:cNvSpPr>
            <a:spLocks noGrp="1"/>
          </p:cNvSpPr>
          <p:nvPr>
            <p:ph sz="quarter" idx="1"/>
          </p:nvPr>
        </p:nvSpPr>
        <p:spPr>
          <a:xfrm>
            <a:off x="301752" y="1527048"/>
            <a:ext cx="8503920" cy="4949952"/>
          </a:xfrm>
        </p:spPr>
        <p:txBody>
          <a:bodyPr/>
          <a:lstStyle/>
          <a:p>
            <a:r>
              <a:rPr lang="en-US" dirty="0" smtClean="0"/>
              <a:t>Refined our name </a:t>
            </a:r>
            <a:r>
              <a:rPr lang="en-US" sz="2400" dirty="0" smtClean="0">
                <a:solidFill>
                  <a:srgbClr val="C00000"/>
                </a:solidFill>
              </a:rPr>
              <a:t>[YMPG</a:t>
            </a:r>
            <a:r>
              <a:rPr lang="en-US" sz="2400" dirty="0">
                <a:solidFill>
                  <a:srgbClr val="C00000"/>
                </a:solidFill>
              </a:rPr>
              <a:t>]</a:t>
            </a:r>
            <a:r>
              <a:rPr lang="en-US" dirty="0" smtClean="0"/>
              <a:t> and mission statement</a:t>
            </a:r>
          </a:p>
          <a:p>
            <a:r>
              <a:rPr lang="en-US" dirty="0" smtClean="0"/>
              <a:t>Developed a work plan and established task forces to accomplish the objectives</a:t>
            </a:r>
          </a:p>
        </p:txBody>
      </p:sp>
      <p:graphicFrame>
        <p:nvGraphicFramePr>
          <p:cNvPr id="4" name="Table 3"/>
          <p:cNvGraphicFramePr>
            <a:graphicFrameLocks noGrp="1"/>
          </p:cNvGraphicFramePr>
          <p:nvPr>
            <p:extLst>
              <p:ext uri="{D42A27DB-BD31-4B8C-83A1-F6EECF244321}">
                <p14:modId xmlns:p14="http://schemas.microsoft.com/office/powerpoint/2010/main" val="1820375796"/>
              </p:ext>
            </p:extLst>
          </p:nvPr>
        </p:nvGraphicFramePr>
        <p:xfrm>
          <a:off x="152401" y="3047999"/>
          <a:ext cx="8839200" cy="3733801"/>
        </p:xfrm>
        <a:graphic>
          <a:graphicData uri="http://schemas.openxmlformats.org/drawingml/2006/table">
            <a:tbl>
              <a:tblPr firstRow="1" bandRow="1">
                <a:tableStyleId>{F5AB1C69-6EDB-4FF4-983F-18BD219EF322}</a:tableStyleId>
              </a:tblPr>
              <a:tblGrid>
                <a:gridCol w="2248568"/>
                <a:gridCol w="1938422"/>
                <a:gridCol w="4652210"/>
              </a:tblGrid>
              <a:tr h="397909">
                <a:tc>
                  <a:txBody>
                    <a:bodyPr/>
                    <a:lstStyle/>
                    <a:p>
                      <a:pPr algn="ctr"/>
                      <a:r>
                        <a:rPr lang="en-US" dirty="0" smtClean="0"/>
                        <a:t>Task Force</a:t>
                      </a:r>
                      <a:endParaRPr lang="en-US" dirty="0"/>
                    </a:p>
                  </a:txBody>
                  <a:tcPr anchor="ctr"/>
                </a:tc>
                <a:tc>
                  <a:txBody>
                    <a:bodyPr/>
                    <a:lstStyle/>
                    <a:p>
                      <a:pPr algn="ctr"/>
                      <a:r>
                        <a:rPr lang="en-US" dirty="0" smtClean="0"/>
                        <a:t>Chair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Objective(s)</a:t>
                      </a:r>
                    </a:p>
                  </a:txBody>
                  <a:tcPr anchor="ctr"/>
                </a:tc>
              </a:tr>
              <a:tr h="686801">
                <a:tc>
                  <a:txBody>
                    <a:bodyPr/>
                    <a:lstStyle/>
                    <a:p>
                      <a:r>
                        <a:rPr lang="en-US" dirty="0" smtClean="0"/>
                        <a:t>Communications &amp; Marketing</a:t>
                      </a:r>
                      <a:endParaRPr lang="en-US" dirty="0"/>
                    </a:p>
                  </a:txBody>
                  <a:tcPr/>
                </a:tc>
                <a:tc>
                  <a:txBody>
                    <a:bodyPr/>
                    <a:lstStyle/>
                    <a:p>
                      <a:r>
                        <a:rPr lang="en-US" dirty="0" smtClean="0"/>
                        <a:t>Marcos </a:t>
                      </a:r>
                      <a:r>
                        <a:rPr lang="en-US" dirty="0" err="1" smtClean="0"/>
                        <a:t>Montoro</a:t>
                      </a:r>
                      <a:endParaRPr lang="en-US" dirty="0"/>
                    </a:p>
                  </a:txBody>
                  <a:tcPr/>
                </a:tc>
                <a:tc>
                  <a:txBody>
                    <a:bodyPr/>
                    <a:lstStyle/>
                    <a:p>
                      <a:r>
                        <a:rPr lang="en-US" dirty="0" smtClean="0"/>
                        <a:t>To</a:t>
                      </a:r>
                      <a:r>
                        <a:rPr lang="en-US" baseline="0" dirty="0" smtClean="0"/>
                        <a:t> </a:t>
                      </a:r>
                      <a:r>
                        <a:rPr lang="en-US" dirty="0" smtClean="0"/>
                        <a:t>communicate and promote S/YM and YMPG activities and</a:t>
                      </a:r>
                      <a:r>
                        <a:rPr lang="en-US" baseline="0" dirty="0" smtClean="0"/>
                        <a:t> events of interest</a:t>
                      </a:r>
                      <a:endParaRPr lang="en-US" dirty="0"/>
                    </a:p>
                  </a:txBody>
                  <a:tcPr/>
                </a:tc>
              </a:tr>
              <a:tr h="981145">
                <a:tc>
                  <a:txBody>
                    <a:bodyPr/>
                    <a:lstStyle/>
                    <a:p>
                      <a:r>
                        <a:rPr lang="en-US" dirty="0" smtClean="0"/>
                        <a:t>Membership</a:t>
                      </a:r>
                      <a:endParaRPr lang="en-US" dirty="0"/>
                    </a:p>
                  </a:txBody>
                  <a:tcPr/>
                </a:tc>
                <a:tc>
                  <a:txBody>
                    <a:bodyPr/>
                    <a:lstStyle/>
                    <a:p>
                      <a:r>
                        <a:rPr lang="en-US" dirty="0" smtClean="0"/>
                        <a:t>Julian McGreevy</a:t>
                      </a:r>
                      <a:endParaRPr lang="en-US" dirty="0"/>
                    </a:p>
                  </a:txBody>
                  <a:tcPr/>
                </a:tc>
                <a:tc>
                  <a:txBody>
                    <a:bodyPr/>
                    <a:lstStyle/>
                    <a:p>
                      <a:r>
                        <a:rPr lang="en-US" dirty="0" smtClean="0"/>
                        <a:t>T0 increase the number of CMs within the YMPG and promote networking amongst YMs</a:t>
                      </a:r>
                      <a:endParaRPr lang="en-US" dirty="0"/>
                    </a:p>
                  </a:txBody>
                  <a:tcPr/>
                </a:tc>
              </a:tr>
              <a:tr h="981145">
                <a:tc>
                  <a:txBody>
                    <a:bodyPr/>
                    <a:lstStyle/>
                    <a:p>
                      <a:r>
                        <a:rPr lang="en-US" dirty="0" smtClean="0"/>
                        <a:t>Motivation Mechanisms</a:t>
                      </a:r>
                      <a:endParaRPr lang="en-US" dirty="0"/>
                    </a:p>
                  </a:txBody>
                  <a:tcPr/>
                </a:tc>
                <a:tc>
                  <a:txBody>
                    <a:bodyPr/>
                    <a:lstStyle/>
                    <a:p>
                      <a:r>
                        <a:rPr lang="en-US" dirty="0" smtClean="0"/>
                        <a:t>Mehdi</a:t>
                      </a:r>
                      <a:r>
                        <a:rPr lang="en-US" baseline="0" dirty="0" smtClean="0"/>
                        <a:t> Omidvar</a:t>
                      </a:r>
                      <a:endParaRPr lang="en-US" dirty="0"/>
                    </a:p>
                  </a:txBody>
                  <a:tcPr/>
                </a:tc>
                <a:tc>
                  <a:txBody>
                    <a:bodyPr/>
                    <a:lstStyle/>
                    <a:p>
                      <a:r>
                        <a:rPr lang="en-US" dirty="0" smtClean="0"/>
                        <a:t>To develop motivation mechanisms to encourage more S/YM involvement within the ISSMGE</a:t>
                      </a:r>
                      <a:endParaRPr lang="en-US" dirty="0"/>
                    </a:p>
                  </a:txBody>
                  <a:tcPr/>
                </a:tc>
              </a:tr>
              <a:tr h="686801">
                <a:tc>
                  <a:txBody>
                    <a:bodyPr/>
                    <a:lstStyle/>
                    <a:p>
                      <a:r>
                        <a:rPr lang="en-US" dirty="0" smtClean="0"/>
                        <a:t>Website</a:t>
                      </a:r>
                      <a:endParaRPr lang="en-US" dirty="0"/>
                    </a:p>
                  </a:txBody>
                  <a:tcPr/>
                </a:tc>
                <a:tc>
                  <a:txBody>
                    <a:bodyPr/>
                    <a:lstStyle/>
                    <a:p>
                      <a:r>
                        <a:rPr lang="en-US" dirty="0" smtClean="0"/>
                        <a:t>Lucy</a:t>
                      </a:r>
                      <a:r>
                        <a:rPr lang="en-US" baseline="0" dirty="0" smtClean="0"/>
                        <a:t> Wu</a:t>
                      </a:r>
                      <a:endParaRPr lang="en-US" dirty="0"/>
                    </a:p>
                  </a:txBody>
                  <a:tcPr/>
                </a:tc>
                <a:tc>
                  <a:txBody>
                    <a:bodyPr/>
                    <a:lstStyle/>
                    <a:p>
                      <a:r>
                        <a:rPr lang="en-US" dirty="0" smtClean="0"/>
                        <a:t>To update and maintain the web-presence of the YMPG</a:t>
                      </a:r>
                      <a:endParaRPr lang="en-US" dirty="0"/>
                    </a:p>
                  </a:txBody>
                  <a:tcPr/>
                </a:tc>
              </a:tr>
            </a:tbl>
          </a:graphicData>
        </a:graphic>
      </p:graphicFrame>
    </p:spTree>
    <p:extLst>
      <p:ext uri="{BB962C8B-B14F-4D97-AF65-F5344CB8AC3E}">
        <p14:creationId xmlns:p14="http://schemas.microsoft.com/office/powerpoint/2010/main" val="63360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Activities</a:t>
            </a:r>
            <a:endParaRPr lang="en-US" dirty="0"/>
          </a:p>
        </p:txBody>
      </p:sp>
      <p:sp>
        <p:nvSpPr>
          <p:cNvPr id="3" name="Content Placeholder 2"/>
          <p:cNvSpPr>
            <a:spLocks noGrp="1"/>
          </p:cNvSpPr>
          <p:nvPr>
            <p:ph sz="quarter" idx="1"/>
          </p:nvPr>
        </p:nvSpPr>
        <p:spPr/>
        <p:txBody>
          <a:bodyPr/>
          <a:lstStyle/>
          <a:p>
            <a:r>
              <a:rPr lang="en-US" dirty="0" smtClean="0"/>
              <a:t>Updated the ISSMGE YMPG website with our membership and terms of reference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38" y="2501266"/>
            <a:ext cx="7419762" cy="420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5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Activities</a:t>
            </a:r>
            <a:endParaRPr lang="en-US" dirty="0"/>
          </a:p>
        </p:txBody>
      </p:sp>
      <p:sp>
        <p:nvSpPr>
          <p:cNvPr id="3" name="Content Placeholder 2"/>
          <p:cNvSpPr>
            <a:spLocks noGrp="1"/>
          </p:cNvSpPr>
          <p:nvPr>
            <p:ph sz="quarter" idx="1"/>
          </p:nvPr>
        </p:nvSpPr>
        <p:spPr/>
        <p:txBody>
          <a:bodyPr/>
          <a:lstStyle/>
          <a:p>
            <a:r>
              <a:rPr lang="en-US" dirty="0" smtClean="0"/>
              <a:t>Added YMPG member bios to the ISSMGE website to communicate our background and technical interests and open the door for outreach by YMs</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2"/>
          <a:stretch/>
        </p:blipFill>
        <p:spPr bwMode="auto">
          <a:xfrm>
            <a:off x="2057400" y="2895600"/>
            <a:ext cx="4798902" cy="38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728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1841</TotalTime>
  <Words>1184</Words>
  <Application>Microsoft Office PowerPoint</Application>
  <PresentationFormat>On-screen Show (4:3)</PresentationFormat>
  <Paragraphs>210</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PowerPoint Presentation</vt:lpstr>
      <vt:lpstr>PowerPoint Presentation</vt:lpstr>
      <vt:lpstr> Membership</vt:lpstr>
      <vt:lpstr>Membership</vt:lpstr>
      <vt:lpstr>Corresponding Members (CM)</vt:lpstr>
      <vt:lpstr>PowerPoint Presentation</vt:lpstr>
      <vt:lpstr>Completed Activities</vt:lpstr>
      <vt:lpstr>Completed Activities</vt:lpstr>
      <vt:lpstr>Completed Activities</vt:lpstr>
      <vt:lpstr>Completed Activities</vt:lpstr>
      <vt:lpstr>Completed Activities</vt:lpstr>
      <vt:lpstr>Completed Activities</vt:lpstr>
      <vt:lpstr>PowerPoint Presentation</vt:lpstr>
      <vt:lpstr>Communications &amp; Marketing Task Force: YM Publications</vt:lpstr>
      <vt:lpstr>Communications &amp; Marketing Task Force: YM Webinars</vt:lpstr>
      <vt:lpstr>Membership Task Force:  Membership Map</vt:lpstr>
      <vt:lpstr>Membership Task Force: Geotechnical Topics List and Mentorship</vt:lpstr>
      <vt:lpstr>Membership Task Force: Student Fee Reduction or Elimination</vt:lpstr>
      <vt:lpstr>Motivation Mechanisms Task Force:  Awards</vt:lpstr>
      <vt:lpstr>Motivation Mechanisms Task Force:  Other Activities</vt:lpstr>
      <vt:lpstr>Website Task Force</vt:lpstr>
      <vt:lpstr>PowerPoint Presentation</vt:lpstr>
      <vt:lpstr>Discussion</vt:lpstr>
      <vt:lpstr>Thank you</vt:lpstr>
    </vt:vector>
  </TitlesOfParts>
  <Company>Texas A&amp;M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Nicks</dc:creator>
  <cp:lastModifiedBy>Nicks, Jennifer (FHWA)</cp:lastModifiedBy>
  <cp:revision>121</cp:revision>
  <dcterms:created xsi:type="dcterms:W3CDTF">2010-10-17T13:53:37Z</dcterms:created>
  <dcterms:modified xsi:type="dcterms:W3CDTF">2014-09-08T15:09:42Z</dcterms:modified>
</cp:coreProperties>
</file>