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9" r:id="rId2"/>
    <p:sldId id="286" r:id="rId3"/>
    <p:sldId id="268" r:id="rId4"/>
    <p:sldId id="347" r:id="rId5"/>
    <p:sldId id="331" r:id="rId6"/>
    <p:sldId id="339" r:id="rId7"/>
    <p:sldId id="340" r:id="rId8"/>
    <p:sldId id="341" r:id="rId9"/>
    <p:sldId id="342" r:id="rId10"/>
    <p:sldId id="344" r:id="rId11"/>
    <p:sldId id="343" r:id="rId12"/>
    <p:sldId id="346" r:id="rId13"/>
    <p:sldId id="328" r:id="rId14"/>
    <p:sldId id="345" r:id="rId15"/>
    <p:sldId id="336" r:id="rId16"/>
    <p:sldId id="333" r:id="rId17"/>
    <p:sldId id="334" r:id="rId18"/>
    <p:sldId id="337" r:id="rId19"/>
    <p:sldId id="348" r:id="rId20"/>
    <p:sldId id="329" r:id="rId21"/>
    <p:sldId id="330" r:id="rId22"/>
    <p:sldId id="30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9899"/>
    <a:srgbClr val="646B86"/>
    <a:srgbClr val="E8E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00" autoAdjust="0"/>
  </p:normalViewPr>
  <p:slideViewPr>
    <p:cSldViewPr>
      <p:cViewPr>
        <p:scale>
          <a:sx n="75" d="100"/>
          <a:sy n="75" d="100"/>
        </p:scale>
        <p:origin x="-930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AC2C4-8F7E-4527-ADF7-BA21EE95D494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8003F-D34E-4EA5-AE53-024BEC98C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6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8F8BE3-5F71-4FD0-840D-7659F97EB933}" type="slidenum">
              <a:rPr lang="ar-SA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E29BBB-4CC1-461A-B5E6-0A6C68F2110D}" type="slidenum">
              <a:rPr lang="ar-SA" sz="1200"/>
              <a:pPr algn="r"/>
              <a:t>1</a:t>
            </a:fld>
            <a:endParaRPr lang="en-US" sz="1200"/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2926"/>
          </a:xfrm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rgbClr val="C00000"/>
              </a:buClr>
              <a:buSzPct val="85000"/>
              <a:tabLst/>
              <a:defRPr/>
            </a:pPr>
            <a:r>
              <a:rPr lang="en-US" sz="1200" dirty="0" smtClean="0"/>
              <a:t>Statistics: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rgbClr val="C00000"/>
              </a:buClr>
              <a:buSzPct val="85000"/>
              <a:tabLst/>
              <a:defRPr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- 80% Male; 20% Female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rgbClr val="C00000"/>
              </a:buClr>
              <a:buSzPct val="85000"/>
              <a:tabLst/>
              <a:defRPr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- 50% Academic; 50% Practitioner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8003F-D34E-4EA5-AE53-024BEC98C9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40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8F8BE3-5F71-4FD0-840D-7659F97EB933}" type="slidenum">
              <a:rPr lang="ar-SA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E29BBB-4CC1-461A-B5E6-0A6C68F2110D}" type="slidenum">
              <a:rPr lang="ar-SA" sz="1200"/>
              <a:pPr algn="r"/>
              <a:t>4</a:t>
            </a:fld>
            <a:endParaRPr lang="en-US" sz="1200"/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2926"/>
          </a:xfrm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8F8BE3-5F71-4FD0-840D-7659F97EB933}" type="slidenum">
              <a:rPr lang="ar-SA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E29BBB-4CC1-461A-B5E6-0A6C68F2110D}" type="slidenum">
              <a:rPr lang="ar-SA" sz="1200"/>
              <a:pPr algn="r"/>
              <a:t>13</a:t>
            </a:fld>
            <a:endParaRPr lang="en-US" sz="1200"/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2926"/>
          </a:xfrm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8F8BE3-5F71-4FD0-840D-7659F97EB933}" type="slidenum">
              <a:rPr lang="ar-SA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E29BBB-4CC1-461A-B5E6-0A6C68F2110D}" type="slidenum">
              <a:rPr lang="ar-SA" sz="1200"/>
              <a:pPr algn="r"/>
              <a:t>20</a:t>
            </a:fld>
            <a:endParaRPr lang="en-US" sz="1200"/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2926"/>
          </a:xfrm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1950-25CA-40DD-8D97-5BBB9D219E20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6E06E2-E1AB-4151-A125-33656826FD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1950-25CA-40DD-8D97-5BBB9D219E20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06E2-E1AB-4151-A125-33656826F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66E06E2-E1AB-4151-A125-33656826FD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1950-25CA-40DD-8D97-5BBB9D219E20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1950-25CA-40DD-8D97-5BBB9D219E20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66E06E2-E1AB-4151-A125-33656826FD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1950-25CA-40DD-8D97-5BBB9D219E20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6E06E2-E1AB-4151-A125-33656826FD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7171950-25CA-40DD-8D97-5BBB9D219E20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06E2-E1AB-4151-A125-33656826FD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1950-25CA-40DD-8D97-5BBB9D219E20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66E06E2-E1AB-4151-A125-33656826FD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1950-25CA-40DD-8D97-5BBB9D219E20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66E06E2-E1AB-4151-A125-33656826F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1950-25CA-40DD-8D97-5BBB9D219E20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6E06E2-E1AB-4151-A125-33656826F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6E06E2-E1AB-4151-A125-33656826FD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1950-25CA-40DD-8D97-5BBB9D219E20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66E06E2-E1AB-4151-A125-33656826FD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7171950-25CA-40DD-8D97-5BBB9D219E20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7171950-25CA-40DD-8D97-5BBB9D219E20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6E06E2-E1AB-4151-A125-33656826FD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atisgeotech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groups.google.com/forum/#!forum/sympg-corresponding-member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roups.google.com/forum/#!forum/ympg-corresponding-member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_HbaCAkTwWVgUmj6OkA8QUpJ2xIacBqixe5YH6Bh610/edit?pli=1#gid=0" TargetMode="External"/><Relationship Id="rId2" Type="http://schemas.openxmlformats.org/officeDocument/2006/relationships/hyperlink" Target="https://www.google.com/maps/d/edit?mid=zXC81j5J49pI.kxKnuWOdxER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issmge.ymarena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152401" y="2514600"/>
            <a:ext cx="883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Young Members Presidential Group 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(YMPG)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i="1" dirty="0" smtClean="0"/>
              <a:t>Progress Report</a:t>
            </a:r>
          </a:p>
          <a:p>
            <a:pPr algn="ctr"/>
            <a:r>
              <a:rPr lang="en-US" sz="2400" b="1" i="1" dirty="0" smtClean="0"/>
              <a:t>Period: September 2014 – February 2015</a:t>
            </a:r>
            <a:endParaRPr lang="en-US" sz="2400" b="1" i="1" dirty="0"/>
          </a:p>
        </p:txBody>
      </p:sp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1600201" y="5257800"/>
            <a:ext cx="594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fr-FR" sz="1050" b="1" dirty="0" smtClean="0">
              <a:solidFill>
                <a:srgbClr val="7B9899"/>
              </a:solidFill>
            </a:endParaRPr>
          </a:p>
          <a:p>
            <a:pPr algn="ctr"/>
            <a:r>
              <a:rPr lang="fr-FR" b="1" dirty="0" smtClean="0">
                <a:solidFill>
                  <a:srgbClr val="7B9899"/>
                </a:solidFill>
              </a:rPr>
              <a:t>ISSMGE Board Meeting</a:t>
            </a:r>
            <a:endParaRPr lang="fr-FR" b="1" dirty="0">
              <a:solidFill>
                <a:srgbClr val="7B9899"/>
              </a:solidFill>
            </a:endParaRPr>
          </a:p>
          <a:p>
            <a:pPr algn="ctr"/>
            <a:r>
              <a:rPr lang="en-US" b="1" dirty="0" smtClean="0">
                <a:solidFill>
                  <a:srgbClr val="7B9899"/>
                </a:solidFill>
              </a:rPr>
              <a:t>23-24 February 2015</a:t>
            </a:r>
          </a:p>
          <a:p>
            <a:pPr algn="ctr"/>
            <a:r>
              <a:rPr lang="en-US" sz="2000" b="1" dirty="0" smtClean="0">
                <a:solidFill>
                  <a:srgbClr val="7B9899"/>
                </a:solidFill>
              </a:rPr>
              <a:t>Wellington,  New Zealand</a:t>
            </a:r>
            <a:endParaRPr lang="en-US" sz="2000" dirty="0">
              <a:solidFill>
                <a:srgbClr val="7B98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8839200" cy="134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Introductory “What is …?” Video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Developed a proposal for PIC and Board consideration </a:t>
            </a:r>
            <a:r>
              <a:rPr lang="en-US" sz="2400" dirty="0" smtClean="0">
                <a:solidFill>
                  <a:srgbClr val="C00000"/>
                </a:solidFill>
              </a:rPr>
              <a:t>[submitted with this presentation]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Complement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the “What is Geotechnical Engineering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?” video previously developed 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Expand to broad topics based on those featured in </a:t>
            </a:r>
            <a:r>
              <a:rPr lang="en-US" dirty="0" smtClean="0">
                <a:hlinkClick r:id="rId2"/>
              </a:rPr>
              <a:t>www.whatisgeotech.org</a:t>
            </a:r>
            <a:endParaRPr lang="en-US" dirty="0" smtClean="0"/>
          </a:p>
          <a:p>
            <a:pPr lvl="2"/>
            <a:r>
              <a:rPr lang="en-US" dirty="0" smtClean="0"/>
              <a:t>For example, “What is Transportation Geotechnics?”, “What are deep foundations?”, etc.</a:t>
            </a:r>
          </a:p>
          <a:p>
            <a:pPr lvl="1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More involvement from technical committees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Benefits students, young members, teachers, public</a:t>
            </a:r>
          </a:p>
        </p:txBody>
      </p:sp>
    </p:spTree>
    <p:extLst>
      <p:ext uri="{BB962C8B-B14F-4D97-AF65-F5344CB8AC3E}">
        <p14:creationId xmlns:p14="http://schemas.microsoft.com/office/powerpoint/2010/main" val="1276448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YMPG Webpage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Task Force Information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94666"/>
            <a:ext cx="6096000" cy="461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49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 Members Webpage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Corresponding Membership Map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87" y="2133600"/>
            <a:ext cx="73821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1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152401" y="2133600"/>
            <a:ext cx="883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 b="1" i="1" dirty="0" smtClean="0"/>
              <a:t>Ongoing and Planned</a:t>
            </a:r>
          </a:p>
          <a:p>
            <a:pPr algn="ctr"/>
            <a:r>
              <a:rPr lang="en-US" sz="3600" b="1" i="1" dirty="0" smtClean="0"/>
              <a:t> YMPG Task Force Activities</a:t>
            </a:r>
            <a:endParaRPr lang="en-US" sz="24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8839200" cy="134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1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 Members’ Arena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Ongoing activity for life of YMPG</a:t>
            </a:r>
          </a:p>
          <a:p>
            <a:r>
              <a:rPr lang="en-US" dirty="0" smtClean="0"/>
              <a:t>Continue to solicit, review, and post articles on GeoWorld</a:t>
            </a:r>
          </a:p>
          <a:p>
            <a:r>
              <a:rPr lang="en-US" dirty="0" smtClean="0"/>
              <a:t>Continue to provide submissions to the ISSMGE Bulletin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73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31648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B9899"/>
                </a:solidFill>
              </a:rPr>
              <a:t>Young Members Flyer</a:t>
            </a:r>
            <a:endParaRPr lang="en-US" dirty="0">
              <a:solidFill>
                <a:srgbClr val="7B98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524000"/>
            <a:ext cx="3810000" cy="4572000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</a:pPr>
            <a:r>
              <a:rPr lang="en-US" dirty="0" smtClean="0"/>
              <a:t>Purpose</a:t>
            </a:r>
          </a:p>
          <a:p>
            <a:pPr lvl="1">
              <a:buClr>
                <a:srgbClr val="C00000"/>
              </a:buClr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To provide information on young member participation opportunities within the ISSMGE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Progress</a:t>
            </a:r>
          </a:p>
          <a:p>
            <a:pPr lvl="1">
              <a:buClr>
                <a:srgbClr val="C00000"/>
              </a:buClr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Draft tri-fold flyer has been developed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Clr>
                <a:srgbClr val="C00000"/>
              </a:buClr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Completion expected in coming months</a:t>
            </a:r>
          </a:p>
          <a:p>
            <a:pPr lvl="1">
              <a:buClr>
                <a:srgbClr val="C00000"/>
              </a:buClr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Plan to send to member societies for distribution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57400"/>
            <a:ext cx="5002771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37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31648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B9899"/>
                </a:solidFill>
              </a:rPr>
              <a:t>Geotechnical Mentorship Guidelines</a:t>
            </a:r>
            <a:endParaRPr lang="en-US" dirty="0">
              <a:solidFill>
                <a:srgbClr val="7B98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5720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dirty="0" smtClean="0"/>
              <a:t>Purpose</a:t>
            </a:r>
          </a:p>
          <a:p>
            <a:pPr lvl="1">
              <a:buClr>
                <a:srgbClr val="C00000"/>
              </a:buClr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Provide professionals with guidance on how to a mentorship program in their organizations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Progress</a:t>
            </a:r>
          </a:p>
          <a:p>
            <a:pPr lvl="1">
              <a:buClr>
                <a:srgbClr val="C00000"/>
              </a:buClr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Draft guidance is developed based on a member’s company mentorship program</a:t>
            </a:r>
          </a:p>
          <a:p>
            <a:pPr lvl="1">
              <a:buClr>
                <a:srgbClr val="C00000"/>
              </a:buClr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Review needed to make it generic</a:t>
            </a:r>
          </a:p>
          <a:p>
            <a:pPr lvl="1">
              <a:buClr>
                <a:srgbClr val="C00000"/>
              </a:buClr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Plan to upload it on Young Members page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8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B9899"/>
                </a:solidFill>
              </a:rPr>
              <a:t>Student Fee Reduction or Elimination</a:t>
            </a:r>
            <a:endParaRPr lang="en-US" dirty="0">
              <a:solidFill>
                <a:srgbClr val="7B98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5720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dirty="0" smtClean="0"/>
              <a:t>Purpose</a:t>
            </a:r>
          </a:p>
          <a:p>
            <a:pPr lvl="1">
              <a:buClr>
                <a:srgbClr val="C00000"/>
              </a:buClr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Investigate methods to promote the reduction or elimination of  ISSMGE membership fees for students to increase involvement in the ISSMGE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Progress</a:t>
            </a:r>
          </a:p>
          <a:p>
            <a:pPr lvl="1">
              <a:buClr>
                <a:srgbClr val="C00000"/>
              </a:buClr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Collected data on current student fee practices of member national societies from readily available information </a:t>
            </a:r>
          </a:p>
          <a:p>
            <a:pPr lvl="1">
              <a:buClr>
                <a:srgbClr val="C00000"/>
              </a:buClr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Membership Task Force plans to contact the regional VPs of the ISSMGE to receive assistance finding information; expect an e-mail shortly</a:t>
            </a:r>
          </a:p>
          <a:p>
            <a:pPr lvl="1">
              <a:buClr>
                <a:srgbClr val="C00000"/>
              </a:buClr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776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31648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B9899"/>
                </a:solidFill>
              </a:rPr>
              <a:t>Other Activities</a:t>
            </a:r>
            <a:endParaRPr lang="en-US" dirty="0">
              <a:solidFill>
                <a:srgbClr val="7B98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800600"/>
          </a:xfrm>
        </p:spPr>
        <p:txBody>
          <a:bodyPr/>
          <a:lstStyle/>
          <a:p>
            <a:r>
              <a:rPr lang="en-US" dirty="0" smtClean="0"/>
              <a:t>Working with the organizing committee of the 19ICSMGE to establish YM activities during the conference</a:t>
            </a:r>
          </a:p>
          <a:p>
            <a:r>
              <a:rPr lang="en-US" dirty="0" smtClean="0"/>
              <a:t>Increase YM participation in technical committees</a:t>
            </a:r>
          </a:p>
          <a:p>
            <a:r>
              <a:rPr lang="en-US" dirty="0" smtClean="0"/>
              <a:t>Develop a document/list of successful student activities at conferences, workshops, events, etc.</a:t>
            </a:r>
          </a:p>
        </p:txBody>
      </p:sp>
    </p:spTree>
    <p:extLst>
      <p:ext uri="{BB962C8B-B14F-4D97-AF65-F5344CB8AC3E}">
        <p14:creationId xmlns:p14="http://schemas.microsoft.com/office/powerpoint/2010/main" val="367493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Webpage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/>
          <a:lstStyle/>
          <a:p>
            <a:r>
              <a:rPr lang="en-US" dirty="0" smtClean="0"/>
              <a:t>YMPG page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None planned</a:t>
            </a:r>
          </a:p>
          <a:p>
            <a:r>
              <a:rPr lang="en-US" dirty="0" smtClean="0"/>
              <a:t>Young Members page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Include YM Arena information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Include information on how to be a corresponding member of technical committees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Include links to contact information in member societies to join the ISSMGE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Post flyer once finished</a:t>
            </a:r>
          </a:p>
          <a:p>
            <a:r>
              <a:rPr lang="en-US" dirty="0" smtClean="0"/>
              <a:t>GeoWorld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Establish a database of YM Arena articles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7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90293155"/>
              </p:ext>
            </p:extLst>
          </p:nvPr>
        </p:nvGraphicFramePr>
        <p:xfrm>
          <a:off x="3886201" y="1684219"/>
          <a:ext cx="5029200" cy="4632561"/>
        </p:xfrm>
        <a:graphic>
          <a:graphicData uri="http://schemas.openxmlformats.org/drawingml/2006/table">
            <a:tbl>
              <a:tblPr/>
              <a:tblGrid>
                <a:gridCol w="1371599"/>
                <a:gridCol w="2362200"/>
                <a:gridCol w="1295401"/>
              </a:tblGrid>
              <a:tr h="243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Region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Country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381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Africa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Sherif Adel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Yahia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Akl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Egypt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43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Mohamed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Elbyhagi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Elfadil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Sudan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43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Abdou Xaadir Gaye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Senegal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4381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Asia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Ilhan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Chang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Korea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43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Janaka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J. Kumara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Japan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43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Lucy Wu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Hong Kong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4381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Australasia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Martin Barrientos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New Zealand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3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Ross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Kristinof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Australia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3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Darshan Leckraz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Australia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381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Europe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Aleksandra Chepurnova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Russia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43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Sabatino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Cuomo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Italy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43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Felix Jacobs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Germany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4381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North America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Julian  McGreevy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Canada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43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Mehdi Omidvar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43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Cassandra Rutherford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4381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South America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Juan Ayala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Chile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43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Marcelo Heidemann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Brazil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43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Marcos Montoro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Argentina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</a:tbl>
          </a:graphicData>
        </a:graphic>
      </p:graphicFrame>
      <p:sp>
        <p:nvSpPr>
          <p:cNvPr id="4" name="Content Placeholder 3"/>
          <p:cNvSpPr txBox="1">
            <a:spLocks/>
          </p:cNvSpPr>
          <p:nvPr/>
        </p:nvSpPr>
        <p:spPr>
          <a:xfrm>
            <a:off x="454152" y="1600200"/>
            <a:ext cx="8613648" cy="495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lnSpc>
                <a:spcPct val="90000"/>
              </a:lnSpc>
              <a:spcBef>
                <a:spcPts val="408"/>
              </a:spcBef>
              <a:buClr>
                <a:srgbClr val="C00000"/>
              </a:buClr>
              <a:buSzPct val="85000"/>
              <a:defRPr/>
            </a:pPr>
            <a:r>
              <a:rPr kumimoji="0" lang="en-US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Chair: 		</a:t>
            </a:r>
          </a:p>
          <a:p>
            <a:pPr lvl="0">
              <a:lnSpc>
                <a:spcPct val="90000"/>
              </a:lnSpc>
              <a:spcBef>
                <a:spcPts val="408"/>
              </a:spcBef>
              <a:buClr>
                <a:srgbClr val="C00000"/>
              </a:buClr>
              <a:buSzPct val="85000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Jennifer Nicks </a:t>
            </a:r>
          </a:p>
          <a:p>
            <a:pPr lvl="0">
              <a:lnSpc>
                <a:spcPct val="90000"/>
              </a:lnSpc>
              <a:spcBef>
                <a:spcPts val="408"/>
              </a:spcBef>
              <a:buClr>
                <a:srgbClr val="C00000"/>
              </a:buClr>
              <a:buSzPct val="85000"/>
              <a:defRPr/>
            </a:pPr>
            <a:endParaRPr lang="en-US" u="sng" dirty="0" smtClean="0"/>
          </a:p>
          <a:p>
            <a:pPr lvl="0">
              <a:lnSpc>
                <a:spcPct val="90000"/>
              </a:lnSpc>
              <a:spcBef>
                <a:spcPts val="408"/>
              </a:spcBef>
              <a:buClr>
                <a:srgbClr val="C00000"/>
              </a:buClr>
              <a:buSzPct val="85000"/>
              <a:defRPr/>
            </a:pPr>
            <a:r>
              <a:rPr lang="en-US" u="sng" dirty="0" smtClean="0"/>
              <a:t>Vice-Chair: 	</a:t>
            </a:r>
          </a:p>
          <a:p>
            <a:pPr lvl="0">
              <a:lnSpc>
                <a:spcPct val="90000"/>
              </a:lnSpc>
              <a:spcBef>
                <a:spcPts val="408"/>
              </a:spcBef>
              <a:buClr>
                <a:srgbClr val="C00000"/>
              </a:buClr>
              <a:buSzPct val="85000"/>
              <a:defRPr/>
            </a:pPr>
            <a:r>
              <a:rPr lang="en-US" dirty="0" smtClean="0">
                <a:solidFill>
                  <a:srgbClr val="C00000"/>
                </a:solidFill>
              </a:rPr>
              <a:t>Aleksandra Chepurnova</a:t>
            </a:r>
          </a:p>
          <a:p>
            <a:pPr>
              <a:lnSpc>
                <a:spcPct val="90000"/>
              </a:lnSpc>
              <a:spcBef>
                <a:spcPts val="408"/>
              </a:spcBef>
              <a:buClr>
                <a:srgbClr val="C00000"/>
              </a:buClr>
              <a:buSzPct val="85000"/>
              <a:defRPr/>
            </a:pPr>
            <a:endParaRPr lang="en-US" u="sng" dirty="0" smtClean="0"/>
          </a:p>
          <a:p>
            <a:pPr>
              <a:lnSpc>
                <a:spcPct val="90000"/>
              </a:lnSpc>
              <a:spcBef>
                <a:spcPts val="408"/>
              </a:spcBef>
              <a:buClr>
                <a:srgbClr val="C00000"/>
              </a:buClr>
              <a:buSzPct val="85000"/>
              <a:defRPr/>
            </a:pPr>
            <a:r>
              <a:rPr lang="en-US" u="sng" dirty="0" smtClean="0"/>
              <a:t>Secretary: 	</a:t>
            </a:r>
          </a:p>
          <a:p>
            <a:pPr>
              <a:lnSpc>
                <a:spcPct val="90000"/>
              </a:lnSpc>
              <a:spcBef>
                <a:spcPts val="408"/>
              </a:spcBef>
              <a:buClr>
                <a:srgbClr val="C00000"/>
              </a:buClr>
              <a:buSzPct val="85000"/>
              <a:defRPr/>
            </a:pPr>
            <a:r>
              <a:rPr lang="en-US" dirty="0" smtClean="0">
                <a:solidFill>
                  <a:srgbClr val="C00000"/>
                </a:solidFill>
              </a:rPr>
              <a:t>Juan Ayala </a:t>
            </a:r>
            <a:endParaRPr kumimoji="0" lang="en-US" b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rgbClr val="C00000"/>
              </a:buClr>
              <a:buSzPct val="85000"/>
              <a:tabLst/>
              <a:defRPr/>
            </a:pPr>
            <a:endParaRPr lang="en-US" sz="1600" i="1" dirty="0" smtClean="0">
              <a:solidFill>
                <a:srgbClr val="C00000"/>
              </a:solidFill>
            </a:endParaRPr>
          </a:p>
          <a:p>
            <a:pPr marL="274320" indent="-274320">
              <a:lnSpc>
                <a:spcPct val="90000"/>
              </a:lnSpc>
              <a:spcBef>
                <a:spcPts val="408"/>
              </a:spcBef>
              <a:buClr>
                <a:srgbClr val="C00000"/>
              </a:buClr>
              <a:buSzPct val="85000"/>
              <a:defRPr/>
            </a:pPr>
            <a:r>
              <a:rPr lang="en-US" u="sng" dirty="0" smtClean="0"/>
              <a:t>Board Liaisons: </a:t>
            </a:r>
            <a:r>
              <a:rPr lang="en-US" u="sng" dirty="0"/>
              <a:t>	</a:t>
            </a:r>
          </a:p>
          <a:p>
            <a:pPr marL="274320" indent="-274320">
              <a:lnSpc>
                <a:spcPct val="90000"/>
              </a:lnSpc>
              <a:spcBef>
                <a:spcPts val="408"/>
              </a:spcBef>
              <a:buClr>
                <a:srgbClr val="C00000"/>
              </a:buClr>
              <a:buSzPct val="85000"/>
              <a:defRPr/>
            </a:pPr>
            <a:r>
              <a:rPr lang="en-US" dirty="0" smtClean="0">
                <a:solidFill>
                  <a:srgbClr val="C00000"/>
                </a:solidFill>
              </a:rPr>
              <a:t>Roger Frank</a:t>
            </a:r>
          </a:p>
          <a:p>
            <a:pPr marL="274320" indent="-274320">
              <a:lnSpc>
                <a:spcPct val="90000"/>
              </a:lnSpc>
              <a:spcBef>
                <a:spcPts val="408"/>
              </a:spcBef>
              <a:buClr>
                <a:srgbClr val="C00000"/>
              </a:buClr>
              <a:buSzPct val="85000"/>
              <a:defRPr/>
            </a:pPr>
            <a:r>
              <a:rPr lang="en-US" dirty="0" smtClean="0">
                <a:solidFill>
                  <a:srgbClr val="C00000"/>
                </a:solidFill>
              </a:rPr>
              <a:t>Paul Mayne</a:t>
            </a:r>
          </a:p>
          <a:p>
            <a:pPr marL="274320" indent="-274320">
              <a:lnSpc>
                <a:spcPct val="90000"/>
              </a:lnSpc>
              <a:spcBef>
                <a:spcPts val="408"/>
              </a:spcBef>
              <a:buClr>
                <a:srgbClr val="C00000"/>
              </a:buClr>
              <a:buSzPct val="85000"/>
              <a:defRPr/>
            </a:pPr>
            <a:r>
              <a:rPr lang="en-US" dirty="0" err="1" smtClean="0">
                <a:solidFill>
                  <a:srgbClr val="C00000"/>
                </a:solidFill>
              </a:rPr>
              <a:t>Fatma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Baligh</a:t>
            </a:r>
            <a:endParaRPr lang="en-US" dirty="0" smtClean="0">
              <a:solidFill>
                <a:srgbClr val="C00000"/>
              </a:solidFill>
            </a:endParaRPr>
          </a:p>
          <a:p>
            <a:pPr marL="274320" indent="-274320">
              <a:lnSpc>
                <a:spcPct val="90000"/>
              </a:lnSpc>
              <a:spcBef>
                <a:spcPts val="408"/>
              </a:spcBef>
              <a:buClr>
                <a:srgbClr val="C00000"/>
              </a:buClr>
              <a:buSzPct val="85000"/>
              <a:defRPr/>
            </a:pPr>
            <a:r>
              <a:rPr lang="en-US" dirty="0" err="1" smtClean="0">
                <a:solidFill>
                  <a:srgbClr val="C00000"/>
                </a:solidFill>
              </a:rPr>
              <a:t>Vlasta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Szavits-Nossan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[</a:t>
            </a:r>
            <a:r>
              <a:rPr lang="en-US" i="1" dirty="0" smtClean="0"/>
              <a:t>new</a:t>
            </a:r>
            <a:r>
              <a:rPr lang="en-US" dirty="0" smtClean="0"/>
              <a:t>]</a:t>
            </a:r>
          </a:p>
          <a:p>
            <a:pPr marL="274320" indent="-274320">
              <a:lnSpc>
                <a:spcPct val="90000"/>
              </a:lnSpc>
              <a:spcBef>
                <a:spcPts val="408"/>
              </a:spcBef>
              <a:buClr>
                <a:srgbClr val="C00000"/>
              </a:buClr>
              <a:buSzPct val="85000"/>
              <a:defRPr/>
            </a:pPr>
            <a:endParaRPr 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29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152401" y="2133600"/>
            <a:ext cx="883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 b="1" i="1" dirty="0" smtClean="0"/>
              <a:t>Board Considerations</a:t>
            </a:r>
            <a:endParaRPr lang="en-US" sz="24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8839200" cy="134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45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54552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Discussion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572000"/>
          </a:xfrm>
        </p:spPr>
        <p:txBody>
          <a:bodyPr/>
          <a:lstStyle/>
          <a:p>
            <a:r>
              <a:rPr lang="en-US" dirty="0" smtClean="0"/>
              <a:t>Video Series Proposal </a:t>
            </a:r>
            <a:r>
              <a:rPr lang="en-US" sz="2400" dirty="0" smtClean="0">
                <a:solidFill>
                  <a:srgbClr val="C00000"/>
                </a:solidFill>
              </a:rPr>
              <a:t>[PIC interest? Move forward or in a different direction? Budget?]</a:t>
            </a:r>
          </a:p>
          <a:p>
            <a:r>
              <a:rPr lang="en-US" dirty="0" smtClean="0"/>
              <a:t>YM Arena </a:t>
            </a:r>
            <a:r>
              <a:rPr lang="en-US" sz="2400" dirty="0" smtClean="0">
                <a:solidFill>
                  <a:srgbClr val="C00000"/>
                </a:solidFill>
              </a:rPr>
              <a:t>[Guidelines for technical quality?]</a:t>
            </a:r>
          </a:p>
          <a:p>
            <a:r>
              <a:rPr lang="en-US" dirty="0" smtClean="0"/>
              <a:t>Website content </a:t>
            </a:r>
            <a:r>
              <a:rPr lang="en-US" sz="2400" dirty="0" smtClean="0">
                <a:solidFill>
                  <a:srgbClr val="C00000"/>
                </a:solidFill>
              </a:rPr>
              <a:t>[What else would you like to see on the YM sites?]</a:t>
            </a:r>
          </a:p>
          <a:p>
            <a:r>
              <a:rPr lang="en-US" sz="2400" dirty="0" smtClean="0"/>
              <a:t>Other items?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9899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422648"/>
          </a:xfrm>
        </p:spPr>
        <p:txBody>
          <a:bodyPr/>
          <a:lstStyle/>
          <a:p>
            <a:r>
              <a:rPr lang="en-US" dirty="0" smtClean="0"/>
              <a:t>Any additional questions, comments, or suggestions?</a:t>
            </a:r>
          </a:p>
          <a:p>
            <a:r>
              <a:rPr lang="en-US" dirty="0" smtClean="0"/>
              <a:t>Want to be a CM or know someone who does?</a:t>
            </a:r>
          </a:p>
          <a:p>
            <a:pPr lvl="1"/>
            <a:r>
              <a:rPr lang="en-US" u="sng" dirty="0">
                <a:solidFill>
                  <a:srgbClr val="002060"/>
                </a:solidFill>
                <a:hlinkClick r:id="rId2"/>
              </a:rPr>
              <a:t>https://groups.google.com/forum/#!</a:t>
            </a:r>
            <a:r>
              <a:rPr lang="en-US" u="sng" dirty="0" smtClean="0">
                <a:solidFill>
                  <a:srgbClr val="002060"/>
                </a:solidFill>
                <a:hlinkClick r:id="rId2"/>
              </a:rPr>
              <a:t>forum/sympg-corresponding-members</a:t>
            </a:r>
            <a:r>
              <a:rPr lang="en-US" u="sng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5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Corresponding Members (CM)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78552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dirty="0" smtClean="0"/>
              <a:t>Unlimited; open to anyone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dirty="0"/>
              <a:t> </a:t>
            </a:r>
            <a:r>
              <a:rPr lang="en-US" sz="1800" dirty="0">
                <a:hlinkClick r:id="rId2"/>
              </a:rPr>
              <a:t>https://groups.google.com/forum/#!forum/ympg-corresponding-members</a:t>
            </a:r>
            <a:endParaRPr lang="en-US" sz="1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Clr>
                <a:srgbClr val="C00000"/>
              </a:buClr>
            </a:pPr>
            <a:r>
              <a:rPr lang="en-US" dirty="0" smtClean="0"/>
              <a:t>Currently at 224 people </a:t>
            </a:r>
            <a:r>
              <a:rPr lang="en-US" sz="1800" dirty="0" smtClean="0">
                <a:solidFill>
                  <a:srgbClr val="C00000"/>
                </a:solidFill>
              </a:rPr>
              <a:t>[67% increase from last meeting]</a:t>
            </a:r>
            <a:endParaRPr lang="en-US" sz="2000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82089"/>
            <a:ext cx="5567363" cy="344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152401" y="2133600"/>
            <a:ext cx="883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 b="1" i="1" dirty="0" smtClean="0"/>
              <a:t>Completed Activities</a:t>
            </a:r>
            <a:endParaRPr lang="en-US" sz="24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8839200" cy="134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3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Previously Completed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7048"/>
            <a:ext cx="8842248" cy="49499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Refined our name </a:t>
            </a:r>
            <a:r>
              <a:rPr lang="en-US" sz="2400" dirty="0" smtClean="0">
                <a:solidFill>
                  <a:srgbClr val="C00000"/>
                </a:solidFill>
              </a:rPr>
              <a:t>[YMPG</a:t>
            </a:r>
            <a:r>
              <a:rPr lang="en-US" sz="2400" dirty="0">
                <a:solidFill>
                  <a:srgbClr val="C00000"/>
                </a:solidFill>
              </a:rPr>
              <a:t>]</a:t>
            </a:r>
            <a:r>
              <a:rPr lang="en-US" dirty="0" smtClean="0"/>
              <a:t> and mission statement</a:t>
            </a:r>
          </a:p>
          <a:p>
            <a:r>
              <a:rPr lang="en-US" dirty="0" smtClean="0"/>
              <a:t>Developed a work plan and established task forces</a:t>
            </a:r>
          </a:p>
          <a:p>
            <a:r>
              <a:rPr lang="en-US" dirty="0" smtClean="0"/>
              <a:t>Developed </a:t>
            </a:r>
            <a:r>
              <a:rPr lang="en-US" dirty="0"/>
              <a:t>a CM listserv</a:t>
            </a:r>
          </a:p>
          <a:p>
            <a:r>
              <a:rPr lang="en-US" dirty="0" smtClean="0"/>
              <a:t>Updated </a:t>
            </a:r>
            <a:r>
              <a:rPr lang="en-US" dirty="0"/>
              <a:t>the ISSMGE YMPG </a:t>
            </a:r>
            <a:r>
              <a:rPr lang="en-US" dirty="0" smtClean="0"/>
              <a:t>website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Membership bios and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terms of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reference </a:t>
            </a:r>
            <a:r>
              <a:rPr lang="en-US" dirty="0" smtClean="0">
                <a:solidFill>
                  <a:srgbClr val="C00000"/>
                </a:solidFill>
              </a:rPr>
              <a:t>[YMPG]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How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to become a CM on the ISSMGE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website </a:t>
            </a:r>
            <a:r>
              <a:rPr lang="en-US" dirty="0" smtClean="0">
                <a:solidFill>
                  <a:srgbClr val="C00000"/>
                </a:solidFill>
              </a:rPr>
              <a:t>[Young Members]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Established Board Level Committee Liaisons</a:t>
            </a:r>
          </a:p>
          <a:p>
            <a:r>
              <a:rPr lang="en-US" dirty="0"/>
              <a:t>Initiated communication with the Young Members Committee of the International Geosynthetics </a:t>
            </a:r>
            <a:r>
              <a:rPr lang="en-US" dirty="0" smtClean="0"/>
              <a:t>Society (IGS)</a:t>
            </a:r>
          </a:p>
          <a:p>
            <a:r>
              <a:rPr lang="en-US" dirty="0" smtClean="0"/>
              <a:t>Submitted a YMPG </a:t>
            </a:r>
            <a:r>
              <a:rPr lang="en-US" dirty="0"/>
              <a:t>article in </a:t>
            </a:r>
            <a:r>
              <a:rPr lang="en-US" dirty="0" smtClean="0"/>
              <a:t>the </a:t>
            </a:r>
            <a:r>
              <a:rPr lang="en-US" dirty="0"/>
              <a:t>ISSMGE </a:t>
            </a:r>
            <a:r>
              <a:rPr lang="en-US" dirty="0" smtClean="0"/>
              <a:t>Bulletin</a:t>
            </a:r>
          </a:p>
          <a:p>
            <a:r>
              <a:rPr lang="en-US" dirty="0" smtClean="0"/>
              <a:t>Developed </a:t>
            </a:r>
            <a:r>
              <a:rPr lang="en-US" dirty="0" smtClean="0"/>
              <a:t>Outstanding Young Member Award Criteria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36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Completed Activities in this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Corresponding Membership Map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Google Maps platform</a:t>
            </a:r>
          </a:p>
          <a:p>
            <a:pPr marL="27432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www.google.com/maps/d/edit?mid=zXC81j5J49pI.kxKnuWOdxER0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Voluntary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[48 out of </a:t>
            </a:r>
            <a:r>
              <a:rPr lang="en-US" dirty="0">
                <a:solidFill>
                  <a:srgbClr val="C00000"/>
                </a:solidFill>
              </a:rPr>
              <a:t>224 CMs signed </a:t>
            </a:r>
            <a:r>
              <a:rPr lang="en-US" dirty="0" smtClean="0">
                <a:solidFill>
                  <a:srgbClr val="C00000"/>
                </a:solidFill>
              </a:rPr>
              <a:t>up]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6% Africa</a:t>
            </a:r>
          </a:p>
          <a:p>
            <a:pPr lvl="2"/>
            <a:r>
              <a:rPr lang="en-US" dirty="0" smtClean="0"/>
              <a:t>27% Asia</a:t>
            </a:r>
          </a:p>
          <a:p>
            <a:pPr lvl="2"/>
            <a:r>
              <a:rPr lang="en-US" dirty="0" smtClean="0"/>
              <a:t>2% Australasia</a:t>
            </a:r>
          </a:p>
          <a:p>
            <a:pPr lvl="2"/>
            <a:r>
              <a:rPr lang="en-US" dirty="0" smtClean="0"/>
              <a:t>40% Europe</a:t>
            </a:r>
          </a:p>
          <a:p>
            <a:pPr lvl="2"/>
            <a:r>
              <a:rPr lang="en-US" dirty="0" smtClean="0"/>
              <a:t>10% North America</a:t>
            </a:r>
          </a:p>
          <a:p>
            <a:pPr lvl="2"/>
            <a:r>
              <a:rPr lang="en-US" dirty="0" smtClean="0"/>
              <a:t>15% South America</a:t>
            </a:r>
          </a:p>
          <a:p>
            <a:pPr marL="274320" lvl="1" indent="0">
              <a:buNone/>
            </a:pPr>
            <a:r>
              <a:rPr lang="en-US" u="sng" dirty="0">
                <a:hlinkClick r:id="rId3"/>
              </a:rPr>
              <a:t>https://docs.google.com/spreadsheets/d/1_HbaCAkTwWVgUmj6OkA8QUpJ2xIacBqixe5YH6Bh610/edit?pli=1#gid=0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Updated monthly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YM Technical Contacts included as a layer </a:t>
            </a:r>
            <a:r>
              <a:rPr lang="en-US" dirty="0" smtClean="0">
                <a:solidFill>
                  <a:srgbClr val="C00000"/>
                </a:solidFill>
              </a:rPr>
              <a:t>[YMPG Members]</a:t>
            </a:r>
          </a:p>
        </p:txBody>
      </p:sp>
    </p:spTree>
    <p:extLst>
      <p:ext uri="{BB962C8B-B14F-4D97-AF65-F5344CB8AC3E}">
        <p14:creationId xmlns:p14="http://schemas.microsoft.com/office/powerpoint/2010/main" val="26627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Corresponding Membership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66844"/>
            <a:ext cx="7620000" cy="521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7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 Members’ Arena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ISSMGE Bulletin and February 2015 Issues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“Geothermal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Energy for Heating and Cooling: Full-Scale Testing and Numerical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Modelling”</a:t>
            </a:r>
          </a:p>
          <a:p>
            <a:pPr lvl="2"/>
            <a:r>
              <a:rPr lang="en-US" dirty="0" smtClean="0"/>
              <a:t>YM</a:t>
            </a:r>
            <a:r>
              <a:rPr lang="en-US" dirty="0"/>
              <a:t>: </a:t>
            </a:r>
            <a:r>
              <a:rPr lang="en-US" dirty="0" smtClean="0">
                <a:solidFill>
                  <a:srgbClr val="C00000"/>
                </a:solidFill>
              </a:rPr>
              <a:t>Guillermo </a:t>
            </a:r>
            <a:r>
              <a:rPr lang="en-US" dirty="0">
                <a:solidFill>
                  <a:srgbClr val="C00000"/>
                </a:solidFill>
              </a:rPr>
              <a:t>A </a:t>
            </a:r>
            <a:r>
              <a:rPr lang="en-US" dirty="0" smtClean="0">
                <a:solidFill>
                  <a:srgbClr val="C00000"/>
                </a:solidFill>
              </a:rPr>
              <a:t>Narsilio</a:t>
            </a:r>
            <a:r>
              <a:rPr lang="en-US" dirty="0" smtClean="0"/>
              <a:t>, recipient of the ISSMGE Outstanding Young Member Award, Sept. 2009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“3 Young Faculty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receive NSF CAREER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Award”</a:t>
            </a:r>
          </a:p>
          <a:p>
            <a:pPr lvl="2"/>
            <a:r>
              <a:rPr lang="en-US" dirty="0" smtClean="0"/>
              <a:t>YMs: (1</a:t>
            </a:r>
            <a:r>
              <a:rPr lang="en-US" dirty="0"/>
              <a:t>) </a:t>
            </a:r>
            <a:r>
              <a:rPr lang="en-US" dirty="0" err="1">
                <a:solidFill>
                  <a:srgbClr val="C00000"/>
                </a:solidFill>
              </a:rPr>
              <a:t>Shideh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Dashti</a:t>
            </a:r>
            <a:r>
              <a:rPr lang="en-US" dirty="0" smtClean="0"/>
              <a:t>, (2</a:t>
            </a:r>
            <a:r>
              <a:rPr lang="en-US" dirty="0"/>
              <a:t>) </a:t>
            </a:r>
            <a:r>
              <a:rPr lang="en-US" dirty="0">
                <a:solidFill>
                  <a:srgbClr val="C00000"/>
                </a:solidFill>
              </a:rPr>
              <a:t>Tong </a:t>
            </a:r>
            <a:r>
              <a:rPr lang="en-US" dirty="0" err="1" smtClean="0">
                <a:solidFill>
                  <a:srgbClr val="C00000"/>
                </a:solidFill>
              </a:rPr>
              <a:t>Qiu</a:t>
            </a:r>
            <a:r>
              <a:rPr lang="en-US" dirty="0" smtClean="0"/>
              <a:t>, and (3) </a:t>
            </a:r>
            <a:r>
              <a:rPr lang="en-US" dirty="0" smtClean="0">
                <a:solidFill>
                  <a:srgbClr val="C00000"/>
                </a:solidFill>
              </a:rPr>
              <a:t>Cassandra Rutherford</a:t>
            </a:r>
            <a:r>
              <a:rPr lang="en-US" dirty="0" smtClean="0"/>
              <a:t>, YMPG member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96"/>
          <a:stretch/>
        </p:blipFill>
        <p:spPr bwMode="auto">
          <a:xfrm>
            <a:off x="1752600" y="4546600"/>
            <a:ext cx="5610225" cy="213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10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 Members’ Arena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01648"/>
            <a:ext cx="8503920" cy="5102352"/>
          </a:xfrm>
        </p:spPr>
        <p:txBody>
          <a:bodyPr>
            <a:normAutofit/>
          </a:bodyPr>
          <a:lstStyle/>
          <a:p>
            <a:r>
              <a:rPr lang="en-US" sz="2600" dirty="0"/>
              <a:t>YMPG </a:t>
            </a:r>
            <a:r>
              <a:rPr lang="en-US" sz="2600" dirty="0" smtClean="0"/>
              <a:t>expanding YM </a:t>
            </a:r>
            <a:r>
              <a:rPr lang="en-US" sz="2600" dirty="0"/>
              <a:t>Arena </a:t>
            </a:r>
            <a:r>
              <a:rPr lang="en-US" sz="2600" dirty="0" smtClean="0"/>
              <a:t>beyond ISSMGE Bulletin</a:t>
            </a:r>
          </a:p>
          <a:p>
            <a:r>
              <a:rPr lang="en-US" sz="2600" dirty="0" smtClean="0"/>
              <a:t>Working </a:t>
            </a:r>
            <a:r>
              <a:rPr lang="en-US" sz="2600" dirty="0"/>
              <a:t>with GeoWorld on method to upload approved content to that </a:t>
            </a:r>
            <a:r>
              <a:rPr lang="en-US" sz="2600" dirty="0" smtClean="0"/>
              <a:t>site</a:t>
            </a:r>
            <a:endParaRPr lang="en-US" sz="2600" dirty="0"/>
          </a:p>
          <a:p>
            <a:r>
              <a:rPr lang="en-US" sz="2600" dirty="0" smtClean="0"/>
              <a:t>Template and call for contributions developed and sent out to CMs, USUCGER list-</a:t>
            </a:r>
            <a:r>
              <a:rPr lang="en-US" sz="2600" dirty="0" err="1" smtClean="0"/>
              <a:t>serv</a:t>
            </a:r>
            <a:r>
              <a:rPr lang="en-US" sz="2600" dirty="0" smtClean="0"/>
              <a:t>, and IGS Young Members </a:t>
            </a:r>
            <a:r>
              <a:rPr lang="en-US" sz="2600" dirty="0" smtClean="0"/>
              <a:t>Committee </a:t>
            </a:r>
            <a:r>
              <a:rPr lang="en-US" sz="2400" dirty="0">
                <a:solidFill>
                  <a:srgbClr val="C00000"/>
                </a:solidFill>
              </a:rPr>
              <a:t>[submitted with this presentation]</a:t>
            </a:r>
          </a:p>
          <a:p>
            <a:r>
              <a:rPr lang="en-US" sz="2600" dirty="0" smtClean="0"/>
              <a:t>Article </a:t>
            </a:r>
            <a:r>
              <a:rPr lang="en-US" sz="2600" dirty="0" smtClean="0"/>
              <a:t>submittals via e-mail</a:t>
            </a:r>
            <a:r>
              <a:rPr lang="en-US" sz="2600" dirty="0"/>
              <a:t>: </a:t>
            </a:r>
            <a:r>
              <a:rPr lang="en-US" sz="2000" dirty="0" smtClean="0">
                <a:hlinkClick r:id="rId2"/>
              </a:rPr>
              <a:t>issmge.ymarena@gmail.com</a:t>
            </a:r>
            <a:endParaRPr lang="en-US" sz="2000" dirty="0" smtClean="0"/>
          </a:p>
          <a:p>
            <a:r>
              <a:rPr lang="en-US" sz="2600" dirty="0" smtClean="0"/>
              <a:t>Must be a CM to submit an article</a:t>
            </a:r>
            <a:endParaRPr lang="en-US" sz="2600" dirty="0"/>
          </a:p>
          <a:p>
            <a:r>
              <a:rPr lang="en-US" sz="2600" dirty="0" smtClean="0"/>
              <a:t>YMPG Members to serve as reviewers (2 minimum)</a:t>
            </a:r>
          </a:p>
          <a:p>
            <a:r>
              <a:rPr lang="en-US" sz="2600" dirty="0" smtClean="0"/>
              <a:t>“Best papers” to be formally submitted to the ISSMGE Bulletin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417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2035</TotalTime>
  <Words>879</Words>
  <Application>Microsoft Office PowerPoint</Application>
  <PresentationFormat>On-screen Show (4:3)</PresentationFormat>
  <Paragraphs>187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Civic</vt:lpstr>
      <vt:lpstr>PowerPoint Presentation</vt:lpstr>
      <vt:lpstr>Membership</vt:lpstr>
      <vt:lpstr>Corresponding Members (CM)</vt:lpstr>
      <vt:lpstr>PowerPoint Presentation</vt:lpstr>
      <vt:lpstr>Review of Previously Completed Activities</vt:lpstr>
      <vt:lpstr>Completed Activities in this Period</vt:lpstr>
      <vt:lpstr>Corresponding Membership Map</vt:lpstr>
      <vt:lpstr>Young Members’ Arena Articles</vt:lpstr>
      <vt:lpstr>Young Members’ Arena</vt:lpstr>
      <vt:lpstr>Introductory “What is …?” Video Series</vt:lpstr>
      <vt:lpstr>YMPG Webpage Updates</vt:lpstr>
      <vt:lpstr>Young Members Webpage Updates</vt:lpstr>
      <vt:lpstr>PowerPoint Presentation</vt:lpstr>
      <vt:lpstr>Young Members’ Arena</vt:lpstr>
      <vt:lpstr>Young Members Flyer</vt:lpstr>
      <vt:lpstr>Geotechnical Mentorship Guidelines</vt:lpstr>
      <vt:lpstr>Student Fee Reduction or Elimination</vt:lpstr>
      <vt:lpstr>Other Activities</vt:lpstr>
      <vt:lpstr>Webpage Updates</vt:lpstr>
      <vt:lpstr>PowerPoint Presentation</vt:lpstr>
      <vt:lpstr>Discussion Items</vt:lpstr>
      <vt:lpstr>Thank you</vt:lpstr>
    </vt:vector>
  </TitlesOfParts>
  <Company>Texas A&amp;M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Nicks</dc:creator>
  <cp:lastModifiedBy>Nicks, Jennifer (FHWA)</cp:lastModifiedBy>
  <cp:revision>145</cp:revision>
  <dcterms:created xsi:type="dcterms:W3CDTF">2010-10-17T13:53:37Z</dcterms:created>
  <dcterms:modified xsi:type="dcterms:W3CDTF">2015-02-19T15:40:20Z</dcterms:modified>
</cp:coreProperties>
</file>