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9" r:id="rId2"/>
    <p:sldId id="263" r:id="rId3"/>
    <p:sldId id="312" r:id="rId4"/>
    <p:sldId id="286" r:id="rId5"/>
    <p:sldId id="279" r:id="rId6"/>
    <p:sldId id="268" r:id="rId7"/>
    <p:sldId id="288" r:id="rId8"/>
    <p:sldId id="287" r:id="rId9"/>
    <p:sldId id="289" r:id="rId10"/>
    <p:sldId id="305" r:id="rId11"/>
    <p:sldId id="310" r:id="rId12"/>
    <p:sldId id="293" r:id="rId13"/>
    <p:sldId id="304" r:id="rId14"/>
    <p:sldId id="281" r:id="rId15"/>
    <p:sldId id="290" r:id="rId16"/>
    <p:sldId id="291" r:id="rId17"/>
    <p:sldId id="313" r:id="rId18"/>
    <p:sldId id="296" r:id="rId19"/>
    <p:sldId id="306" r:id="rId20"/>
    <p:sldId id="298" r:id="rId21"/>
    <p:sldId id="307" r:id="rId22"/>
    <p:sldId id="301" r:id="rId23"/>
    <p:sldId id="311" r:id="rId24"/>
    <p:sldId id="302" r:id="rId25"/>
    <p:sldId id="269" r:id="rId26"/>
    <p:sldId id="30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EDF0"/>
    <a:srgbClr val="7B98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800" autoAdjust="0"/>
  </p:normalViewPr>
  <p:slideViewPr>
    <p:cSldViewPr>
      <p:cViewPr varScale="1">
        <p:scale>
          <a:sx n="73" d="100"/>
          <a:sy n="73" d="100"/>
        </p:scale>
        <p:origin x="-41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AC2C4-8F7E-4527-ADF7-BA21EE95D494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8003F-D34E-4EA5-AE53-024BEC98C9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1762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8F8BE3-5F71-4FD0-840D-7659F97EB933}" type="slidenum">
              <a:rPr lang="ar-SA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884613" y="8684926"/>
            <a:ext cx="297180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8E29BBB-4CC1-461A-B5E6-0A6C68F2110D}" type="slidenum">
              <a:rPr lang="ar-SA" sz="1200"/>
              <a:pPr algn="r"/>
              <a:t>1</a:t>
            </a:fld>
            <a:endParaRPr lang="en-US" sz="120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2000" cy="3429000"/>
          </a:xfrm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025"/>
            <a:ext cx="5486400" cy="4112926"/>
          </a:xfrm>
          <a:noFill/>
          <a:ln/>
        </p:spPr>
        <p:txBody>
          <a:bodyPr/>
          <a:lstStyle/>
          <a:p>
            <a:pPr eaLnBrk="1" hangingPunct="1"/>
            <a:endParaRPr 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408"/>
              </a:spcBef>
              <a:spcAft>
                <a:spcPts val="0"/>
              </a:spcAft>
              <a:buClr>
                <a:srgbClr val="C00000"/>
              </a:buClr>
              <a:buSzPct val="85000"/>
              <a:tabLst/>
              <a:defRPr/>
            </a:pPr>
            <a:r>
              <a:rPr lang="en-US" sz="1200" dirty="0" smtClean="0"/>
              <a:t>Statistics: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408"/>
              </a:spcBef>
              <a:spcAft>
                <a:spcPts val="0"/>
              </a:spcAft>
              <a:buClr>
                <a:srgbClr val="C00000"/>
              </a:buClr>
              <a:buSzPct val="85000"/>
              <a:tabLst/>
              <a:defRPr/>
            </a:pPr>
            <a:r>
              <a:rPr lang="en-US" sz="1200" dirty="0" smtClean="0">
                <a:solidFill>
                  <a:schemeClr val="accent3">
                    <a:lumMod val="50000"/>
                  </a:schemeClr>
                </a:solidFill>
              </a:rPr>
              <a:t>- 80% Male; 20% Female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408"/>
              </a:spcBef>
              <a:spcAft>
                <a:spcPts val="0"/>
              </a:spcAft>
              <a:buClr>
                <a:srgbClr val="C00000"/>
              </a:buClr>
              <a:buSzPct val="85000"/>
              <a:tabLst/>
              <a:defRPr/>
            </a:pPr>
            <a:r>
              <a:rPr lang="en-US" sz="1200" dirty="0" smtClean="0">
                <a:solidFill>
                  <a:schemeClr val="accent3">
                    <a:lumMod val="50000"/>
                  </a:schemeClr>
                </a:solidFill>
              </a:rPr>
              <a:t>- 50% Academic; 50% Practitioner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98003F-D34E-4EA5-AE53-024BEC98C9F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4840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7171950-25CA-40DD-8D97-5BBB9D219E20}" type="datetimeFigureOut">
              <a:rPr lang="en-US" smtClean="0"/>
              <a:pPr/>
              <a:t>5/16/2014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66E06E2-E1AB-4151-A125-33656826F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issmgesymp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groups.google.com/foru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428625" y="2514600"/>
            <a:ext cx="84105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Students and Younger Members </a:t>
            </a:r>
          </a:p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Presidential Group </a:t>
            </a:r>
          </a:p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(SYMPG)</a:t>
            </a:r>
          </a:p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 smtClean="0"/>
              <a:t>Progress Report</a:t>
            </a:r>
          </a:p>
          <a:p>
            <a:pPr algn="ctr"/>
            <a:r>
              <a:rPr lang="en-US" sz="2400" b="1" dirty="0" smtClean="0"/>
              <a:t>Period: Sept. 2013 – March 2014</a:t>
            </a:r>
            <a:endParaRPr lang="en-US" sz="2400" b="1" dirty="0"/>
          </a:p>
        </p:txBody>
      </p:sp>
      <p:sp>
        <p:nvSpPr>
          <p:cNvPr id="2051" name="TextBox 7"/>
          <p:cNvSpPr txBox="1">
            <a:spLocks noChangeArrowheads="1"/>
          </p:cNvSpPr>
          <p:nvPr/>
        </p:nvSpPr>
        <p:spPr bwMode="auto">
          <a:xfrm>
            <a:off x="1662112" y="4724400"/>
            <a:ext cx="5943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Jennifer Nicks, PhD, PE</a:t>
            </a:r>
          </a:p>
          <a:p>
            <a:pPr algn="ctr"/>
            <a:r>
              <a:rPr lang="fr-FR" b="1" dirty="0" smtClean="0">
                <a:solidFill>
                  <a:srgbClr val="C00000"/>
                </a:solidFill>
              </a:rPr>
              <a:t>Chair, SYMPG</a:t>
            </a:r>
          </a:p>
          <a:p>
            <a:pPr algn="ctr"/>
            <a:endParaRPr lang="fr-FR" sz="1050" b="1" dirty="0" smtClean="0">
              <a:solidFill>
                <a:srgbClr val="7B9899"/>
              </a:solidFill>
            </a:endParaRPr>
          </a:p>
          <a:p>
            <a:pPr algn="ctr"/>
            <a:r>
              <a:rPr lang="fr-FR" b="1" dirty="0" smtClean="0">
                <a:solidFill>
                  <a:srgbClr val="7B9899"/>
                </a:solidFill>
              </a:rPr>
              <a:t>ISSMGE Board Meeting</a:t>
            </a:r>
            <a:endParaRPr lang="fr-FR" b="1" dirty="0">
              <a:solidFill>
                <a:srgbClr val="7B9899"/>
              </a:solidFill>
            </a:endParaRPr>
          </a:p>
          <a:p>
            <a:pPr algn="ctr"/>
            <a:r>
              <a:rPr lang="en-US" b="1" dirty="0" smtClean="0">
                <a:solidFill>
                  <a:srgbClr val="7B9899"/>
                </a:solidFill>
              </a:rPr>
              <a:t>18 March 2014</a:t>
            </a:r>
          </a:p>
          <a:p>
            <a:pPr algn="ctr"/>
            <a:r>
              <a:rPr lang="en-US" sz="2000" b="1" dirty="0" smtClean="0">
                <a:solidFill>
                  <a:srgbClr val="7B9899"/>
                </a:solidFill>
              </a:rPr>
              <a:t>London, UK</a:t>
            </a:r>
            <a:endParaRPr lang="en-US" sz="2000" dirty="0">
              <a:solidFill>
                <a:srgbClr val="7B9899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399"/>
            <a:ext cx="8839200" cy="1231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52600"/>
            <a:ext cx="8503920" cy="457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Developed standard CM recruiting message</a:t>
            </a:r>
          </a:p>
          <a:p>
            <a:r>
              <a:rPr lang="en-US" sz="3200" dirty="0" smtClean="0"/>
              <a:t>Established Task Forces</a:t>
            </a:r>
          </a:p>
          <a:p>
            <a:pPr lvl="1"/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Website</a:t>
            </a:r>
          </a:p>
          <a:p>
            <a:pPr lvl="1"/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Membership</a:t>
            </a:r>
          </a:p>
          <a:p>
            <a:pPr lvl="1"/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Motivation Mechanisms</a:t>
            </a:r>
          </a:p>
          <a:p>
            <a:pPr lvl="1"/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Communications &amp; Marketing </a:t>
            </a:r>
            <a:endParaRPr lang="en-US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863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Forces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Subgroups to work on key issues identified by the SYMPG</a:t>
            </a:r>
          </a:p>
          <a:p>
            <a:r>
              <a:rPr lang="en-US" dirty="0" smtClean="0"/>
              <a:t>Voluntary, led by a Chair</a:t>
            </a:r>
          </a:p>
          <a:p>
            <a:r>
              <a:rPr lang="en-US" dirty="0" smtClean="0"/>
              <a:t>Develop SOW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92927"/>
            <a:ext cx="4333875" cy="378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Content Placeholder 3"/>
          <p:cNvPicPr>
            <a:picLocks noGrp="1"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4498470"/>
            <a:ext cx="4149913" cy="157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4774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89848" cy="5178552"/>
          </a:xfrm>
        </p:spPr>
        <p:txBody>
          <a:bodyPr>
            <a:normAutofit/>
          </a:bodyPr>
          <a:lstStyle/>
          <a:p>
            <a:r>
              <a:rPr lang="en-US" dirty="0"/>
              <a:t>Objectives: 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Update and maintain various web pages of potential interest to S/YMs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Develop an archive of SYMPG work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products</a:t>
            </a:r>
          </a:p>
          <a:p>
            <a:pPr lvl="1"/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dirty="0" smtClean="0"/>
              <a:t>Membership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sz="19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6003236"/>
              </p:ext>
            </p:extLst>
          </p:nvPr>
        </p:nvGraphicFramePr>
        <p:xfrm>
          <a:off x="3200400" y="4343400"/>
          <a:ext cx="2769934" cy="1493520"/>
        </p:xfrm>
        <a:graphic>
          <a:graphicData uri="http://schemas.openxmlformats.org/drawingml/2006/table">
            <a:tbl>
              <a:tblPr/>
              <a:tblGrid>
                <a:gridCol w="1566863"/>
                <a:gridCol w="1203071"/>
              </a:tblGrid>
              <a:tr h="1981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Task 1: Website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Lucy Wu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Janaka Kumara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Martin Barrientos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Australasia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Juan Ayala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America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Marcos Montoro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America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Mohamed Elbyhagi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Africa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7862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89848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Progress: 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Started updating ISSMGE website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Created a test website to test out new ideas and formats: </a:t>
            </a:r>
            <a:r>
              <a:rPr lang="en-US" dirty="0" smtClean="0">
                <a:hlinkClick r:id="rId2"/>
              </a:rPr>
              <a:t>https://sites.google.com/site/issmgesympg/</a:t>
            </a:r>
            <a:r>
              <a:rPr lang="en-US" dirty="0" smtClean="0"/>
              <a:t> </a:t>
            </a:r>
          </a:p>
          <a:p>
            <a:endParaRPr lang="en-US" sz="1800" dirty="0" smtClean="0"/>
          </a:p>
          <a:p>
            <a:r>
              <a:rPr lang="en-US" dirty="0" smtClean="0"/>
              <a:t>Goals </a:t>
            </a:r>
            <a:r>
              <a:rPr lang="en-US" dirty="0"/>
              <a:t>for upcoming quarter: 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Add content to the Younger Members and SYMPG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page 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Establish work meetings where interested parties can gather and update the website together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Brainstorm content for the GeoWorld website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Begin to collaborating with other SYMPG task forces to create 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044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Progress: SYMPG BLC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193" y="1527337"/>
            <a:ext cx="8907607" cy="494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75084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Progress: YM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1432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Progress: SYMPG Geo-World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73678"/>
            <a:ext cx="9144000" cy="4727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5364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89848" cy="5178552"/>
          </a:xfrm>
        </p:spPr>
        <p:txBody>
          <a:bodyPr>
            <a:normAutofit/>
          </a:bodyPr>
          <a:lstStyle/>
          <a:p>
            <a:r>
              <a:rPr lang="en-US" dirty="0"/>
              <a:t>Objectives: 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Increase the number of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CMs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to increase participation in and the knowledge of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S/YM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activities in the broader geotechnical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community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Develop a membership map to highlight potential links and collaborations between academics, students, practitioners, and researchers, etc.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Create a list of ISSMGE members willing to provide mentorship to S/YMs.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Create a list of geotechnical topics and provide contacts within the SYMPG and CMs willing to act as a first contact for people with inquiries about the topic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sz="1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409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89848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Membership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sz="19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17247644"/>
              </p:ext>
            </p:extLst>
          </p:nvPr>
        </p:nvGraphicFramePr>
        <p:xfrm>
          <a:off x="2667000" y="2057400"/>
          <a:ext cx="3797872" cy="1066800"/>
        </p:xfrm>
        <a:graphic>
          <a:graphicData uri="http://schemas.openxmlformats.org/drawingml/2006/table">
            <a:tbl>
              <a:tblPr/>
              <a:tblGrid>
                <a:gridCol w="2142617"/>
                <a:gridCol w="1655255"/>
              </a:tblGrid>
              <a:tr h="1981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Task 2: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Membership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Aleksandra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Chepurnova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Europe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herif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Akl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Africa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Julian McGreevy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 America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Felix Jacobs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Europe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5152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89848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Progress</a:t>
            </a:r>
            <a:r>
              <a:rPr lang="en-US" dirty="0"/>
              <a:t>: 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Chair: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Julian McGreevy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Held first meeting via Skype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Finalizing SOW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Researching mapping programs</a:t>
            </a:r>
          </a:p>
          <a:p>
            <a:endParaRPr lang="en-US" dirty="0" smtClean="0"/>
          </a:p>
          <a:p>
            <a:r>
              <a:rPr lang="en-US" dirty="0" smtClean="0"/>
              <a:t>Goals </a:t>
            </a:r>
            <a:r>
              <a:rPr lang="en-US" dirty="0"/>
              <a:t>for upcoming quarter: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Get CM membership to at least 100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Start a CM membership map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553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B9899"/>
                </a:solidFill>
              </a:rPr>
              <a:t>Background</a:t>
            </a:r>
            <a:endParaRPr lang="en-US" dirty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689848" cy="46482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n-US" dirty="0" smtClean="0">
                <a:solidFill>
                  <a:srgbClr val="0070C0"/>
                </a:solidFill>
              </a:rPr>
              <a:t>Timeline:</a:t>
            </a:r>
            <a:r>
              <a:rPr lang="en-US" dirty="0" smtClean="0"/>
              <a:t> </a:t>
            </a:r>
          </a:p>
          <a:p>
            <a:pPr lvl="1">
              <a:buClr>
                <a:srgbClr val="C00000"/>
              </a:buClr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Sept. 2009:   SYMPG created by now Past-President Briaud</a:t>
            </a:r>
          </a:p>
          <a:p>
            <a:pPr lvl="1">
              <a:buClr>
                <a:srgbClr val="C00000"/>
              </a:buClr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Sept. 2013: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   SYMPG-1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ended their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term</a:t>
            </a:r>
          </a:p>
          <a:p>
            <a:pPr lvl="1">
              <a:buClr>
                <a:srgbClr val="C00000"/>
              </a:buClr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Oct. 2013:      Board approval for SYMPG-2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pPr lvl="1">
              <a:buClr>
                <a:srgbClr val="C00000"/>
              </a:buClr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Dec. 2013: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    SYMPG-2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membership selected</a:t>
            </a:r>
          </a:p>
          <a:p>
            <a:pPr lvl="1">
              <a:buClr>
                <a:srgbClr val="C00000"/>
              </a:buClr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Jan. 2014: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    SYMPG-2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Kick-Off Meeting</a:t>
            </a:r>
          </a:p>
          <a:p>
            <a:pPr lvl="1">
              <a:buClr>
                <a:srgbClr val="C00000"/>
              </a:buClr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Feb. 2014: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    SYMPG-2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Leadership Team Elections</a:t>
            </a:r>
          </a:p>
          <a:p>
            <a:pPr lvl="1">
              <a:buClr>
                <a:srgbClr val="C00000"/>
              </a:buClr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Mar. 2014: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   Board Update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C&amp;M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89848" cy="5178552"/>
          </a:xfrm>
        </p:spPr>
        <p:txBody>
          <a:bodyPr>
            <a:normAutofit/>
          </a:bodyPr>
          <a:lstStyle/>
          <a:p>
            <a:r>
              <a:rPr lang="en-US" dirty="0"/>
              <a:t>Objectives: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Improve the publicity of ISSMGE and SYMPG among actual and future Young Members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To be the link between ISSMGE – SYMPG and YMs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Establish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new communications ways between ISSMGE and the young members community</a:t>
            </a:r>
          </a:p>
          <a:p>
            <a:r>
              <a:rPr lang="en-US" dirty="0" smtClean="0"/>
              <a:t>Membership: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53266281"/>
              </p:ext>
            </p:extLst>
          </p:nvPr>
        </p:nvGraphicFramePr>
        <p:xfrm>
          <a:off x="3124200" y="4419600"/>
          <a:ext cx="2950401" cy="1706880"/>
        </p:xfrm>
        <a:graphic>
          <a:graphicData uri="http://schemas.openxmlformats.org/drawingml/2006/table">
            <a:tbl>
              <a:tblPr/>
              <a:tblGrid>
                <a:gridCol w="1655255"/>
                <a:gridCol w="1295146"/>
              </a:tblGrid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Task 3: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C&amp;M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Janaka Kumara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Sherif Akl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Africa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Martin Barrientos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Australasia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Juan Ayala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America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Marcos Montoro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South America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Mehdi Omidvar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 America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Abdou Xaadir GAYE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Africa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8971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C&amp;M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89848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Progress</a:t>
            </a:r>
            <a:r>
              <a:rPr lang="en-US" dirty="0"/>
              <a:t>: 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Chair: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Marcos Montoro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Finalizing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SOW</a:t>
            </a:r>
          </a:p>
          <a:p>
            <a:endParaRPr lang="en-US" dirty="0" smtClean="0"/>
          </a:p>
          <a:p>
            <a:r>
              <a:rPr lang="en-US" dirty="0" smtClean="0"/>
              <a:t>Goals </a:t>
            </a:r>
            <a:r>
              <a:rPr lang="en-US" dirty="0"/>
              <a:t>for upcoming quarter</a:t>
            </a:r>
            <a:r>
              <a:rPr lang="en-US" dirty="0" smtClean="0"/>
              <a:t>: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Prepare guidelines for YM publications in the ISSMGE Bulletin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Prepare guidelines for YM webinars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Start communication with member societies to improve their communication with their own YMs. 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Work together with the Public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Relations Committee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Brainstorm ideas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to improve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website(s)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features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03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Mechanisms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47800"/>
            <a:ext cx="8689848" cy="5178552"/>
          </a:xfrm>
        </p:spPr>
        <p:txBody>
          <a:bodyPr>
            <a:normAutofit/>
          </a:bodyPr>
          <a:lstStyle/>
          <a:p>
            <a:r>
              <a:rPr lang="en-US" dirty="0"/>
              <a:t>Background: Previous SYMPG initiative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Outstanding Young Geotechnical Engineer Award: To recognize S/YMs who had contributed to the field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S/YM activities at ICSMGE</a:t>
            </a:r>
          </a:p>
          <a:p>
            <a:endParaRPr lang="en-US" dirty="0" smtClean="0"/>
          </a:p>
          <a:p>
            <a:r>
              <a:rPr lang="en-US" dirty="0" smtClean="0"/>
              <a:t>Objectives</a:t>
            </a:r>
            <a:r>
              <a:rPr lang="en-US" dirty="0"/>
              <a:t>: 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Establish ISSMGE as the professional society of reference for younger geotechnical engineers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Assist ICSMGE organizers with S/YM activities 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Develop motivation mechanisms to encourage S/YM involvement in ISSMGE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200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Mechanisms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47800"/>
            <a:ext cx="8689848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Membership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/>
              <a:t>Progress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SOW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developed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Review of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past SYMPG work 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sz="14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4107874"/>
              </p:ext>
            </p:extLst>
          </p:nvPr>
        </p:nvGraphicFramePr>
        <p:xfrm>
          <a:off x="2362200" y="2057400"/>
          <a:ext cx="4419600" cy="2133600"/>
        </p:xfrm>
        <a:graphic>
          <a:graphicData uri="http://schemas.openxmlformats.org/drawingml/2006/table">
            <a:tbl>
              <a:tblPr/>
              <a:tblGrid>
                <a:gridCol w="2691892"/>
                <a:gridCol w="1727708"/>
              </a:tblGrid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Task 4: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Motivation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Mechanisms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Lucy Wu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Aleksandra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Chepurnova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Europe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Janaka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Kumara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Julian McGreevy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America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Mehdi Omidvar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North America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Abdou Xaadir GAYE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Africa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Mohamed Elbyhagi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Africa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Cassie Rutherford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 America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Ilhan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Chang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3288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Mechanisms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89848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Goals for next quarter:</a:t>
            </a:r>
          </a:p>
          <a:p>
            <a:pPr lvl="1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Work with the Awards Committee to better differentiate young member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awards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Contact 19ICSMGE organizers</a:t>
            </a:r>
          </a:p>
          <a:p>
            <a:pPr lvl="1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Develop proposal(s) for motivation mechanisms selected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0001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572000"/>
          </a:xfrm>
        </p:spPr>
        <p:txBody>
          <a:bodyPr/>
          <a:lstStyle/>
          <a:p>
            <a:pPr>
              <a:buClr>
                <a:srgbClr val="C00000"/>
              </a:buClr>
            </a:pPr>
            <a:r>
              <a:rPr lang="en-US" dirty="0" smtClean="0"/>
              <a:t>Continue progress on task forces</a:t>
            </a:r>
          </a:p>
          <a:p>
            <a:pPr>
              <a:buClr>
                <a:srgbClr val="C00000"/>
              </a:buClr>
            </a:pPr>
            <a:r>
              <a:rPr lang="en-US" dirty="0" smtClean="0"/>
              <a:t>Hold next meeting (April 2014)</a:t>
            </a:r>
          </a:p>
          <a:p>
            <a:pPr>
              <a:buClr>
                <a:srgbClr val="C00000"/>
              </a:buClr>
            </a:pPr>
            <a:r>
              <a:rPr lang="en-US" dirty="0" smtClean="0"/>
              <a:t>BLC Liaisons</a:t>
            </a:r>
          </a:p>
          <a:p>
            <a:pPr>
              <a:buClr>
                <a:srgbClr val="C00000"/>
              </a:buClr>
            </a:pPr>
            <a:endParaRPr lang="en-US" dirty="0" smtClean="0"/>
          </a:p>
          <a:p>
            <a:pPr>
              <a:buClr>
                <a:srgbClr val="C00000"/>
              </a:buClr>
            </a:pPr>
            <a:endParaRPr lang="en-US" dirty="0" smtClean="0"/>
          </a:p>
          <a:p>
            <a:pPr>
              <a:buClr>
                <a:srgbClr val="C00000"/>
              </a:buClr>
            </a:pP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3200400"/>
            <a:ext cx="753701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Questions, comments, or suggestions?</a:t>
            </a:r>
          </a:p>
          <a:p>
            <a:r>
              <a:rPr lang="en-US" dirty="0" smtClean="0"/>
              <a:t>Want to be a CM or know someone who does?</a:t>
            </a:r>
          </a:p>
          <a:p>
            <a:pPr lvl="1"/>
            <a:r>
              <a:rPr lang="en-US" u="sng" dirty="0">
                <a:solidFill>
                  <a:srgbClr val="002060"/>
                </a:solidFill>
                <a:hlinkClick r:id="rId2"/>
              </a:rPr>
              <a:t>https://groups.google.com/forum/#!</a:t>
            </a:r>
            <a:r>
              <a:rPr lang="en-US" u="sng" dirty="0" smtClean="0">
                <a:solidFill>
                  <a:srgbClr val="002060"/>
                </a:solidFill>
                <a:hlinkClick r:id="rId2"/>
              </a:rPr>
              <a:t>forum/sympg-corresponding-members</a:t>
            </a:r>
            <a:r>
              <a:rPr lang="en-US" u="sng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945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B9899"/>
                </a:solidFill>
              </a:rPr>
              <a:t>Background</a:t>
            </a:r>
            <a:endParaRPr lang="en-US" dirty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689848" cy="46482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n-US" dirty="0" smtClean="0">
                <a:solidFill>
                  <a:srgbClr val="0070C0"/>
                </a:solidFill>
              </a:rPr>
              <a:t>Membership:</a:t>
            </a:r>
            <a:r>
              <a:rPr lang="en-US" dirty="0" smtClean="0"/>
              <a:t> </a:t>
            </a:r>
          </a:p>
          <a:p>
            <a:pPr lvl="1">
              <a:buClr>
                <a:srgbClr val="C00000"/>
              </a:buClr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3 members from each region, nominated by the regional VP, and 1 Chair, appointed by the Board (19 members total)</a:t>
            </a:r>
          </a:p>
          <a:p>
            <a:pPr lvl="1">
              <a:buClr>
                <a:srgbClr val="C00000"/>
              </a:buClr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Restricted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to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ISSMGE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members younger than 35 years of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age at the time of appointment</a:t>
            </a:r>
          </a:p>
          <a:p>
            <a:pPr lvl="1">
              <a:buClr>
                <a:srgbClr val="C00000"/>
              </a:buClr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2-year terms, but can be renewed</a:t>
            </a:r>
          </a:p>
        </p:txBody>
      </p:sp>
    </p:spTree>
    <p:extLst>
      <p:ext uri="{BB962C8B-B14F-4D97-AF65-F5344CB8AC3E}">
        <p14:creationId xmlns:p14="http://schemas.microsoft.com/office/powerpoint/2010/main" xmlns="" val="114320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406363928"/>
              </p:ext>
            </p:extLst>
          </p:nvPr>
        </p:nvGraphicFramePr>
        <p:xfrm>
          <a:off x="3810000" y="1676400"/>
          <a:ext cx="5105399" cy="4632561"/>
        </p:xfrm>
        <a:graphic>
          <a:graphicData uri="http://schemas.openxmlformats.org/drawingml/2006/table">
            <a:tbl>
              <a:tblPr/>
              <a:tblGrid>
                <a:gridCol w="1931529"/>
                <a:gridCol w="1981754"/>
                <a:gridCol w="1192116"/>
              </a:tblGrid>
              <a:tr h="2438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Country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4381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Africa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Sherif Adel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Yahia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Akl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Egypt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Mohamed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Elbyhagi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Elfadil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Sudan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Abdou Xaadir Gaye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Senegal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4381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Asia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Ilhan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Chang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Korea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Janaka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J. Kumara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Japan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Lucy Wu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Hong Kong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4381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Australasia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Martin Barrientos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Zealand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Ross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Kristinof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Australia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Darshan Leckraz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Australia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4381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Europe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Aleksandra Chepurnova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Russia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Sabatino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Cuomo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Italy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Felix Jacobs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24381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North America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Julian  McGreevy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Canada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Mehdi Omidvar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Cassandra Rutherford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4381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South America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Ayala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Chile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Marcelo Heidemann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Brazil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43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Marcos Montoro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Argentina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  <p:sp>
        <p:nvSpPr>
          <p:cNvPr id="4" name="Content Placeholder 3"/>
          <p:cNvSpPr txBox="1">
            <a:spLocks/>
          </p:cNvSpPr>
          <p:nvPr/>
        </p:nvSpPr>
        <p:spPr>
          <a:xfrm>
            <a:off x="454152" y="1524000"/>
            <a:ext cx="8613648" cy="495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r>
              <a:rPr kumimoji="0" lang="en-US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Chair: 		</a:t>
            </a:r>
          </a:p>
          <a:p>
            <a:pPr lvl="0"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Jennifer Nicks </a:t>
            </a:r>
          </a:p>
          <a:p>
            <a:pPr lvl="0"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endParaRPr lang="en-US" u="sng" dirty="0" smtClean="0"/>
          </a:p>
          <a:p>
            <a:pPr lvl="0"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r>
              <a:rPr lang="en-US" u="sng" dirty="0" smtClean="0"/>
              <a:t>Vice-Chair: 	</a:t>
            </a:r>
          </a:p>
          <a:p>
            <a:pPr lvl="0"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r>
              <a:rPr lang="en-US" dirty="0" smtClean="0">
                <a:solidFill>
                  <a:srgbClr val="C00000"/>
                </a:solidFill>
              </a:rPr>
              <a:t>Aleksandra Chepurnova</a:t>
            </a:r>
          </a:p>
          <a:p>
            <a:pPr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endParaRPr lang="en-US" u="sng" dirty="0" smtClean="0"/>
          </a:p>
          <a:p>
            <a:pPr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r>
              <a:rPr lang="en-US" u="sng" dirty="0" smtClean="0"/>
              <a:t>Secretary: 	</a:t>
            </a:r>
          </a:p>
          <a:p>
            <a:pPr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r>
              <a:rPr lang="en-US" dirty="0" smtClean="0">
                <a:solidFill>
                  <a:srgbClr val="C00000"/>
                </a:solidFill>
              </a:rPr>
              <a:t>Juan Ayala </a:t>
            </a:r>
            <a:endParaRPr kumimoji="0" lang="en-US" b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408"/>
              </a:spcBef>
              <a:spcAft>
                <a:spcPts val="0"/>
              </a:spcAft>
              <a:buClr>
                <a:srgbClr val="C00000"/>
              </a:buClr>
              <a:buSzPct val="85000"/>
              <a:tabLst/>
              <a:defRPr/>
            </a:pPr>
            <a:endParaRPr lang="en-US" sz="1600" i="1" dirty="0" smtClean="0">
              <a:solidFill>
                <a:srgbClr val="C00000"/>
              </a:solidFill>
            </a:endParaRPr>
          </a:p>
          <a:p>
            <a:pPr marL="274320" indent="-274320"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r>
              <a:rPr lang="en-US" u="sng" dirty="0" smtClean="0"/>
              <a:t>Board Liaisons: </a:t>
            </a:r>
            <a:r>
              <a:rPr lang="en-US" u="sng" dirty="0"/>
              <a:t>	</a:t>
            </a:r>
          </a:p>
          <a:p>
            <a:pPr marL="274320" indent="-274320"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r>
              <a:rPr lang="en-US" dirty="0" smtClean="0">
                <a:solidFill>
                  <a:srgbClr val="C00000"/>
                </a:solidFill>
              </a:rPr>
              <a:t>Roger Frank</a:t>
            </a:r>
          </a:p>
          <a:p>
            <a:pPr marL="274320" indent="-274320"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r>
              <a:rPr lang="en-US" dirty="0" smtClean="0">
                <a:solidFill>
                  <a:srgbClr val="C00000"/>
                </a:solidFill>
              </a:rPr>
              <a:t>Paul Mayne</a:t>
            </a:r>
          </a:p>
          <a:p>
            <a:pPr marL="274320" indent="-274320">
              <a:lnSpc>
                <a:spcPct val="90000"/>
              </a:lnSpc>
              <a:spcBef>
                <a:spcPts val="408"/>
              </a:spcBef>
              <a:buClr>
                <a:srgbClr val="C00000"/>
              </a:buClr>
              <a:buSzPct val="85000"/>
              <a:defRPr/>
            </a:pPr>
            <a:r>
              <a:rPr lang="en-US" dirty="0">
                <a:solidFill>
                  <a:srgbClr val="C00000"/>
                </a:solidFill>
              </a:rPr>
              <a:t>Nicoleta </a:t>
            </a:r>
            <a:r>
              <a:rPr lang="en-US" dirty="0" smtClean="0">
                <a:solidFill>
                  <a:srgbClr val="C00000"/>
                </a:solidFill>
              </a:rPr>
              <a:t>Radulescu </a:t>
            </a:r>
          </a:p>
        </p:txBody>
      </p:sp>
    </p:spTree>
    <p:extLst>
      <p:ext uri="{BB962C8B-B14F-4D97-AF65-F5344CB8AC3E}">
        <p14:creationId xmlns:p14="http://schemas.microsoft.com/office/powerpoint/2010/main" xmlns="" val="375129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SYMPG Membership Map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1288475"/>
            <a:ext cx="8839200" cy="5084758"/>
          </a:xfrm>
        </p:spPr>
      </p:pic>
    </p:spTree>
    <p:extLst>
      <p:ext uri="{BB962C8B-B14F-4D97-AF65-F5344CB8AC3E}">
        <p14:creationId xmlns:p14="http://schemas.microsoft.com/office/powerpoint/2010/main" xmlns="" val="21357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Corresponding Members (CM)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78552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n-US" dirty="0" smtClean="0"/>
              <a:t>Unlimited; open to anyone</a:t>
            </a:r>
          </a:p>
          <a:p>
            <a:pPr>
              <a:buClr>
                <a:srgbClr val="C00000"/>
              </a:buClr>
            </a:pPr>
            <a:r>
              <a:rPr lang="en-US" dirty="0" smtClean="0"/>
              <a:t>Receive e-mails </a:t>
            </a:r>
            <a:r>
              <a:rPr lang="en-US" dirty="0"/>
              <a:t>about the activities of the SYMPG and have the opportunity to provide </a:t>
            </a:r>
            <a:r>
              <a:rPr lang="en-US" dirty="0" smtClean="0"/>
              <a:t>input/feedback</a:t>
            </a:r>
          </a:p>
          <a:p>
            <a:pPr>
              <a:buClr>
                <a:srgbClr val="C00000"/>
              </a:buClr>
            </a:pPr>
            <a:r>
              <a:rPr lang="en-US" dirty="0" smtClean="0"/>
              <a:t>Do not have voting privileges or participate in the day-to-day activities</a:t>
            </a:r>
          </a:p>
          <a:p>
            <a:pPr>
              <a:buClr>
                <a:srgbClr val="C00000"/>
              </a:buClr>
            </a:pPr>
            <a:r>
              <a:rPr lang="en-US" sz="2800" dirty="0"/>
              <a:t>CMs can be passive (i.e. read e-mails and keep informed) or active (i.e. provide input on our activities for SYMPG consideration</a:t>
            </a:r>
            <a:r>
              <a:rPr lang="en-US" sz="2800" dirty="0" smtClean="0"/>
              <a:t>)</a:t>
            </a:r>
          </a:p>
          <a:p>
            <a:pPr>
              <a:buClr>
                <a:srgbClr val="C00000"/>
              </a:buClr>
            </a:pPr>
            <a:r>
              <a:rPr lang="en-US" dirty="0" smtClean="0"/>
              <a:t>End of SYMPG-1: 77 CM</a:t>
            </a:r>
          </a:p>
          <a:p>
            <a:pPr>
              <a:buClr>
                <a:srgbClr val="C00000"/>
              </a:buClr>
            </a:pPr>
            <a:r>
              <a:rPr lang="en-US" dirty="0" smtClean="0">
                <a:solidFill>
                  <a:srgbClr val="C00000"/>
                </a:solidFill>
              </a:rPr>
              <a:t>Currently:  37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E-mail</a:t>
            </a:r>
          </a:p>
          <a:p>
            <a:r>
              <a:rPr lang="en-US" dirty="0" smtClean="0"/>
              <a:t>Skype</a:t>
            </a:r>
          </a:p>
          <a:p>
            <a:r>
              <a:rPr lang="en-US" dirty="0" smtClean="0"/>
              <a:t>Google Drive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" y="3171825"/>
            <a:ext cx="9124950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268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E-mail</a:t>
            </a:r>
          </a:p>
          <a:p>
            <a:r>
              <a:rPr lang="en-US" dirty="0" smtClean="0"/>
              <a:t>CM Google Group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586952"/>
            <a:ext cx="9144000" cy="427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1910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Held elections for SYMPG Leadership </a:t>
            </a:r>
            <a:r>
              <a:rPr lang="en-US" sz="3200" dirty="0" smtClean="0"/>
              <a:t>Team</a:t>
            </a:r>
          </a:p>
          <a:p>
            <a:r>
              <a:rPr lang="en-US" sz="3200" dirty="0" smtClean="0"/>
              <a:t>Reevaluated our mission statement</a:t>
            </a:r>
          </a:p>
          <a:p>
            <a:pPr lvl="1"/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2009-2013: </a:t>
            </a:r>
          </a:p>
          <a:p>
            <a:pPr marL="274320" lvl="1" indent="0"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To increase the attractiveness of the ISSMGE for the next generation of geotechnical engineers. </a:t>
            </a:r>
          </a:p>
          <a:p>
            <a:endParaRPr lang="en-US" sz="1100" dirty="0" smtClean="0"/>
          </a:p>
          <a:p>
            <a:pPr lvl="1"/>
            <a:r>
              <a:rPr lang="en-US" sz="2800" dirty="0" smtClean="0">
                <a:solidFill>
                  <a:srgbClr val="C00000"/>
                </a:solidFill>
              </a:rPr>
              <a:t>2013-2015:</a:t>
            </a:r>
            <a:r>
              <a:rPr lang="en-US" sz="2800" dirty="0" smtClean="0"/>
              <a:t> </a:t>
            </a:r>
          </a:p>
          <a:p>
            <a:pPr marL="274320" lvl="1" indent="0">
              <a:buNone/>
            </a:pP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To 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increase the attractiveness of the ISSMGE for </a:t>
            </a:r>
            <a:r>
              <a:rPr lang="en-US" sz="2800" u="sng" dirty="0" smtClean="0">
                <a:solidFill>
                  <a:schemeClr val="accent4">
                    <a:lumMod val="50000"/>
                  </a:schemeClr>
                </a:solidFill>
              </a:rPr>
              <a:t>younger </a:t>
            </a:r>
            <a:r>
              <a:rPr lang="en-US" sz="2800" u="sng" dirty="0">
                <a:solidFill>
                  <a:schemeClr val="accent4">
                    <a:lumMod val="50000"/>
                  </a:schemeClr>
                </a:solidFill>
              </a:rPr>
              <a:t>generations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 of geotechnical engineers. 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77931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1467</TotalTime>
  <Words>999</Words>
  <Application>Microsoft Office PowerPoint</Application>
  <PresentationFormat>On-screen Show (4:3)</PresentationFormat>
  <Paragraphs>301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Civic</vt:lpstr>
      <vt:lpstr>Slide 1</vt:lpstr>
      <vt:lpstr>Background</vt:lpstr>
      <vt:lpstr>Background</vt:lpstr>
      <vt:lpstr>Membership</vt:lpstr>
      <vt:lpstr>SYMPG Membership Map</vt:lpstr>
      <vt:lpstr>Corresponding Members (CM)</vt:lpstr>
      <vt:lpstr>Membership Communication</vt:lpstr>
      <vt:lpstr>CM Communication</vt:lpstr>
      <vt:lpstr>SYMPG Activities</vt:lpstr>
      <vt:lpstr>SYMPG Activities</vt:lpstr>
      <vt:lpstr>Task Forces</vt:lpstr>
      <vt:lpstr>Website Task Force</vt:lpstr>
      <vt:lpstr>Website Task Force</vt:lpstr>
      <vt:lpstr>Initial Progress: SYMPG BLC Website</vt:lpstr>
      <vt:lpstr>Initial Progress: YM Website</vt:lpstr>
      <vt:lpstr>Initial Progress: SYMPG Geo-World Page</vt:lpstr>
      <vt:lpstr>Membership Task Force</vt:lpstr>
      <vt:lpstr>Membership Task Force</vt:lpstr>
      <vt:lpstr>Membership Task Force</vt:lpstr>
      <vt:lpstr>C&amp;M Task Force</vt:lpstr>
      <vt:lpstr>C&amp;M Task Force</vt:lpstr>
      <vt:lpstr>Motivation Mechanisms Task Force</vt:lpstr>
      <vt:lpstr>Motivation Mechanisms Task Force</vt:lpstr>
      <vt:lpstr>Motivation Mechanisms Task Force</vt:lpstr>
      <vt:lpstr>Moving Forward</vt:lpstr>
      <vt:lpstr>Thank you</vt:lpstr>
    </vt:vector>
  </TitlesOfParts>
  <Company>Texas A&amp;M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Nicks</dc:creator>
  <cp:lastModifiedBy>Jennifer Nicks</cp:lastModifiedBy>
  <cp:revision>88</cp:revision>
  <dcterms:created xsi:type="dcterms:W3CDTF">2010-10-17T13:53:37Z</dcterms:created>
  <dcterms:modified xsi:type="dcterms:W3CDTF">2014-05-16T13:05:54Z</dcterms:modified>
</cp:coreProperties>
</file>