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1"/>
  </p:notesMasterIdLst>
  <p:handoutMasterIdLst>
    <p:handoutMasterId r:id="rId22"/>
  </p:handoutMasterIdLst>
  <p:sldIdLst>
    <p:sldId id="281" r:id="rId3"/>
    <p:sldId id="298" r:id="rId4"/>
    <p:sldId id="282" r:id="rId5"/>
    <p:sldId id="322" r:id="rId6"/>
    <p:sldId id="338" r:id="rId7"/>
    <p:sldId id="294" r:id="rId8"/>
    <p:sldId id="312" r:id="rId9"/>
    <p:sldId id="302" r:id="rId10"/>
    <p:sldId id="333" r:id="rId11"/>
    <p:sldId id="340" r:id="rId12"/>
    <p:sldId id="334" r:id="rId13"/>
    <p:sldId id="335" r:id="rId14"/>
    <p:sldId id="328" r:id="rId15"/>
    <p:sldId id="341" r:id="rId16"/>
    <p:sldId id="344" r:id="rId17"/>
    <p:sldId id="345" r:id="rId18"/>
    <p:sldId id="343" r:id="rId19"/>
    <p:sldId id="342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B0EA"/>
    <a:srgbClr val="0000FF"/>
    <a:srgbClr val="008000"/>
    <a:srgbClr val="D60000"/>
    <a:srgbClr val="CC0000"/>
    <a:srgbClr val="C00000"/>
    <a:srgbClr val="66FF66"/>
    <a:srgbClr val="00CC99"/>
    <a:srgbClr val="0099CC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5616" autoAdjust="0"/>
  </p:normalViewPr>
  <p:slideViewPr>
    <p:cSldViewPr>
      <p:cViewPr>
        <p:scale>
          <a:sx n="66" d="100"/>
          <a:sy n="66" d="100"/>
        </p:scale>
        <p:origin x="-78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300"/>
            </a:lvl1pPr>
          </a:lstStyle>
          <a:p>
            <a:fld id="{C911FAAE-9158-475D-80D6-208A7E4F9EE7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300"/>
            </a:lvl1pPr>
          </a:lstStyle>
          <a:p>
            <a:fld id="{5D8C2CBB-9099-48EE-8A8C-0936BEDDF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27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300"/>
            </a:lvl1pPr>
          </a:lstStyle>
          <a:p>
            <a:fld id="{8E716C4E-C00D-45DB-AFAE-33AD31768FCC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5" tIns="46653" rIns="93305" bIns="466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300"/>
            </a:lvl1pPr>
          </a:lstStyle>
          <a:p>
            <a:fld id="{46FB403E-6D83-4B72-B04B-566F206C6F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392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9AB6F-D0FD-40BE-9CA9-F4B5E3275FFD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3B434-3A8F-4899-849C-0F11B4D98D1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746C-8C53-4149-BB2A-9C83F95E0B44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746C-8C53-4149-BB2A-9C83F95E0B44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3898" indent="-286114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4458" indent="-228892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2242" indent="-228892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60026" indent="-228892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7810" indent="-2288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5592" indent="-2288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33376" indent="-2288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91160" indent="-2288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79C3C0-3925-451F-A520-9BC64E90776A}" type="slidenum">
              <a:rPr lang="en-US" b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US" b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403E-6D83-4B72-B04B-566F206C6F7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DF6-BBE1-46E9-A4DB-791028CA4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06B-B940-496B-926C-5580402B2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DF6-BBE1-46E9-A4DB-791028CA4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DF6-BBE1-46E9-A4DB-791028CA4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D06B-B940-496B-926C-5580402B2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0DF6-BBE1-46E9-A4DB-791028CA4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D06B-B940-496B-926C-5580402B2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96000" y="66294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Jean-Louis Briaud-President of ISSMGE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17"/>
          <p:cNvSpPr>
            <a:spLocks noChangeArrowheads="1" noChangeShapeType="1" noTextEdit="1"/>
          </p:cNvSpPr>
          <p:nvPr userDrawn="1"/>
        </p:nvSpPr>
        <p:spPr bwMode="auto">
          <a:xfrm rot="-5400000">
            <a:off x="-577056" y="4977606"/>
            <a:ext cx="25209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smtClean="0">
                <a:ln w="0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PARIS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mg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mg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geoworld.inf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Relationship Id="rId35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mg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sehistories.geoenginee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00000"/>
                </a:solidFill>
              </a:rPr>
              <a:t>ISSMGE</a:t>
            </a:r>
            <a:r>
              <a:rPr lang="en-US" sz="6700" b="1" dirty="0" smtClean="0">
                <a:solidFill>
                  <a:srgbClr val="FF0000"/>
                </a:solidFill>
              </a:rPr>
              <a:t/>
            </a:r>
            <a:br>
              <a:rPr lang="en-US" sz="6700" b="1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i="1" dirty="0" smtClean="0"/>
              <a:t>International Society</a:t>
            </a:r>
            <a:br>
              <a:rPr lang="en-US" sz="4900" b="1" i="1" dirty="0" smtClean="0"/>
            </a:br>
            <a:r>
              <a:rPr lang="en-US" sz="4900" b="1" i="1" dirty="0" smtClean="0"/>
              <a:t>for Soil Mechanics and Geotechnical Engineering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b="1" u="sng" dirty="0" smtClean="0">
                <a:solidFill>
                  <a:srgbClr val="0000FF"/>
                </a:solidFill>
                <a:hlinkClick r:id="rId3"/>
              </a:rPr>
              <a:t>www.issmge.org</a:t>
            </a:r>
            <a:r>
              <a:rPr lang="en-US" sz="3100" u="sng" dirty="0" smtClean="0">
                <a:solidFill>
                  <a:srgbClr val="0000FF"/>
                </a:solidFill>
              </a:rPr>
              <a:t/>
            </a:r>
            <a:br>
              <a:rPr lang="en-US" sz="3100" u="sng" dirty="0" smtClean="0">
                <a:solidFill>
                  <a:srgbClr val="0000FF"/>
                </a:solidFill>
              </a:rPr>
            </a:br>
            <a:r>
              <a:rPr lang="en-US" sz="3100" u="sng" dirty="0" smtClean="0">
                <a:solidFill>
                  <a:srgbClr val="0000FF"/>
                </a:solidFill>
              </a:rPr>
              <a:t/>
            </a:r>
            <a:br>
              <a:rPr lang="en-US" sz="3100" u="sng" dirty="0" smtClean="0">
                <a:solidFill>
                  <a:srgbClr val="0000FF"/>
                </a:solidFill>
              </a:rPr>
            </a:br>
            <a:endParaRPr lang="en-US" sz="49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077200" cy="3657600"/>
          </a:xfrm>
        </p:spPr>
        <p:txBody>
          <a:bodyPr>
            <a:normAutofit/>
          </a:bodyPr>
          <a:lstStyle/>
          <a:p>
            <a:pPr algn="l">
              <a:tabLst>
                <a:tab pos="406400" algn="r"/>
                <a:tab pos="566738" algn="l"/>
              </a:tabLst>
            </a:pPr>
            <a:r>
              <a:rPr lang="en-US" sz="2000" dirty="0" smtClean="0"/>
              <a:t>	1.	Scour and Erosion – Briaud-USA - 23Aug2011</a:t>
            </a:r>
            <a:br>
              <a:rPr lang="en-US" sz="2000" dirty="0" smtClean="0"/>
            </a:br>
            <a:r>
              <a:rPr lang="en-US" sz="2000" dirty="0" smtClean="0"/>
              <a:t>	2.	Intelligent Compaction - Correia &amp; Chang-Portugal - 25Oct2011</a:t>
            </a:r>
            <a:br>
              <a:rPr lang="en-US" sz="2000" dirty="0" smtClean="0"/>
            </a:br>
            <a:r>
              <a:rPr lang="en-US" sz="2000" dirty="0" smtClean="0"/>
              <a:t>	3.	</a:t>
            </a:r>
            <a:r>
              <a:rPr lang="en-US" sz="2000" dirty="0" err="1" smtClean="0"/>
              <a:t>Eurocode</a:t>
            </a:r>
            <a:r>
              <a:rPr lang="en-US" sz="2000" dirty="0" smtClean="0"/>
              <a:t> – Bond-UK – 19Dec2011</a:t>
            </a:r>
            <a:br>
              <a:rPr lang="en-US" sz="2000" dirty="0" smtClean="0"/>
            </a:br>
            <a:r>
              <a:rPr lang="en-US" sz="2000" dirty="0" smtClean="0"/>
              <a:t>	4.	Risk and Geotech </a:t>
            </a:r>
            <a:r>
              <a:rPr lang="en-US" sz="2000" dirty="0" err="1" smtClean="0"/>
              <a:t>Engrg</a:t>
            </a:r>
            <a:r>
              <a:rPr lang="en-US" sz="2000" dirty="0" smtClean="0"/>
              <a:t> – Medina &amp; Uzielli-USA - 24Feb2012</a:t>
            </a:r>
            <a:br>
              <a:rPr lang="en-US" sz="2000" dirty="0" smtClean="0"/>
            </a:br>
            <a:r>
              <a:rPr lang="en-US" sz="2000" dirty="0" smtClean="0"/>
              <a:t>	5.	Landfill liners – Rowe-Canada - April2012</a:t>
            </a:r>
            <a:br>
              <a:rPr lang="en-US" sz="2000" dirty="0" smtClean="0"/>
            </a:br>
            <a:r>
              <a:rPr lang="en-US" sz="2000" dirty="0" smtClean="0"/>
              <a:t>	6.	Unsaturated soils – Alonso-Spain - July2012</a:t>
            </a:r>
            <a:br>
              <a:rPr lang="en-US" sz="2000" dirty="0" smtClean="0"/>
            </a:br>
            <a:r>
              <a:rPr lang="en-US" sz="2000" dirty="0" smtClean="0"/>
              <a:t>	7.	Pile driving-Rausche-USA-September2012</a:t>
            </a:r>
            <a:br>
              <a:rPr lang="en-US" sz="2000" dirty="0" smtClean="0"/>
            </a:br>
            <a:r>
              <a:rPr lang="en-US" sz="2000" dirty="0" smtClean="0"/>
              <a:t>	8.	Earthquake engineering-Towhata-Japan-November2012</a:t>
            </a:r>
            <a:br>
              <a:rPr lang="en-US" sz="2000" dirty="0" smtClean="0"/>
            </a:br>
            <a:r>
              <a:rPr lang="en-US" sz="2000" dirty="0" smtClean="0"/>
              <a:t>	9.	Geosynthetics-Koerner-USA-January2013</a:t>
            </a:r>
            <a:br>
              <a:rPr lang="en-US" sz="2000" dirty="0" smtClean="0"/>
            </a:br>
            <a:r>
              <a:rPr lang="en-US" sz="2000" dirty="0" smtClean="0"/>
              <a:t>	10.	Ground Improvement-</a:t>
            </a:r>
            <a:r>
              <a:rPr lang="en-US" sz="2000" dirty="0" err="1" smtClean="0"/>
              <a:t>Varaksin</a:t>
            </a:r>
            <a:r>
              <a:rPr lang="en-US" sz="2000" dirty="0" smtClean="0"/>
              <a:t>/Huybrechts-Belgium-March2013</a:t>
            </a:r>
            <a:br>
              <a:rPr lang="en-US" sz="2000" dirty="0" smtClean="0"/>
            </a:br>
            <a:r>
              <a:rPr lang="en-US" sz="2000" dirty="0" smtClean="0"/>
              <a:t>	11.	Geophysics-Foti-Italy-May2013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396506"/>
            <a:ext cx="6400800" cy="3810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Location and number of computers connected during first webinar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Webinar Map 23au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267200"/>
            <a:ext cx="3810000" cy="2053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Webinars: </a:t>
            </a:r>
            <a:r>
              <a:rPr lang="en-US" sz="2800" b="1" dirty="0" smtClean="0">
                <a:solidFill>
                  <a:srgbClr val="008000"/>
                </a:solidFill>
              </a:rPr>
              <a:t>check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hlinkClick r:id="rId3"/>
              </a:rPr>
              <a:t>http://www.issmge.org/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8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905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GEOWORLD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u="sng" dirty="0">
                <a:hlinkClick r:id="rId3"/>
              </a:rPr>
              <a:t>http://www.mygeoworld.info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8763000" cy="38100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A professional network for geotechnical engineers</a:t>
            </a:r>
          </a:p>
          <a:p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dirty="0" err="1" smtClean="0">
                <a:solidFill>
                  <a:srgbClr val="008000"/>
                </a:solidFill>
              </a:rPr>
              <a:t>GeoWorld</a:t>
            </a:r>
            <a:r>
              <a:rPr lang="en-US" sz="3600" b="1" dirty="0" smtClean="0">
                <a:solidFill>
                  <a:srgbClr val="008000"/>
                </a:solidFill>
              </a:rPr>
              <a:t> is to geotechnical engineering what Facebook is to social networking</a:t>
            </a:r>
          </a:p>
        </p:txBody>
      </p:sp>
    </p:spTree>
    <p:extLst>
      <p:ext uri="{BB962C8B-B14F-4D97-AF65-F5344CB8AC3E}">
        <p14:creationId xmlns="" xmlns:p14="http://schemas.microsoft.com/office/powerpoint/2010/main" val="16364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ISSMGE AWARDS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Terzaghi</a:t>
            </a:r>
            <a:r>
              <a:rPr lang="en-US" sz="3600" b="1" dirty="0" smtClean="0">
                <a:solidFill>
                  <a:srgbClr val="0000FF"/>
                </a:solidFill>
              </a:rPr>
              <a:t> Oration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Kevin Nash Gold Medal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3 Young Geotechnical Engineer Awards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Outstanding Technical Committee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Outstanding Member Society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Outstanding Geotechnical Project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Outstanding Innovator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Outstanding Young Geotechnical Engineer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Outstanding Public Relations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Best paper in the Int. J. </a:t>
            </a:r>
            <a:r>
              <a:rPr lang="en-US" sz="3600" b="1" dirty="0" err="1" smtClean="0">
                <a:solidFill>
                  <a:srgbClr val="C00000"/>
                </a:solidFill>
              </a:rPr>
              <a:t>Geoeng</a:t>
            </a:r>
            <a:r>
              <a:rPr lang="en-US" sz="3600" b="1" dirty="0" smtClean="0">
                <a:solidFill>
                  <a:srgbClr val="C00000"/>
                </a:solidFill>
              </a:rPr>
              <a:t>. Case Hist.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9 Named Lectures</a:t>
            </a:r>
          </a:p>
        </p:txBody>
      </p:sp>
    </p:spTree>
    <p:extLst>
      <p:ext uri="{BB962C8B-B14F-4D97-AF65-F5344CB8AC3E}">
        <p14:creationId xmlns="" xmlns:p14="http://schemas.microsoft.com/office/powerpoint/2010/main" val="747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</a:rPr>
              <a:t>80 Places Visited by President Briaud in 3.5 years</a:t>
            </a:r>
            <a:endParaRPr lang="en-US" sz="2800" b="1" dirty="0">
              <a:latin typeface="Arial" pitchFamily="34" charset="0"/>
            </a:endParaRPr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320041" y="997267"/>
            <a:ext cx="8595359" cy="5327333"/>
            <a:chOff x="0" y="457200"/>
            <a:chExt cx="9144000" cy="5667375"/>
          </a:xfrm>
        </p:grpSpPr>
        <p:pic>
          <p:nvPicPr>
            <p:cNvPr id="11266" name="il_fi" descr="http://vectorya.com/gallery/data/media/8/A_large_blank_world_map_with_oceans_marked_in_blue.gif"/>
            <p:cNvPicPr>
              <a:picLocks noChangeAspect="1" noChangeArrowheads="1"/>
            </p:cNvPicPr>
            <p:nvPr/>
          </p:nvPicPr>
          <p:blipFill>
            <a:blip r:embed="rId2" cstate="print"/>
            <a:srcRect l="1273" r="7761" b="5128"/>
            <a:stretch>
              <a:fillRect/>
            </a:stretch>
          </p:blipFill>
          <p:spPr bwMode="auto">
            <a:xfrm>
              <a:off x="0" y="457200"/>
              <a:ext cx="9144000" cy="5667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99" name="AutoShape 35"/>
            <p:cNvSpPr>
              <a:spLocks noChangeArrowheads="1"/>
            </p:cNvSpPr>
            <p:nvPr/>
          </p:nvSpPr>
          <p:spPr bwMode="auto">
            <a:xfrm>
              <a:off x="561975" y="18764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AutoShape 39"/>
            <p:cNvSpPr>
              <a:spLocks noChangeArrowheads="1"/>
            </p:cNvSpPr>
            <p:nvPr/>
          </p:nvSpPr>
          <p:spPr bwMode="auto">
            <a:xfrm>
              <a:off x="474663" y="20955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AutoShape 36"/>
            <p:cNvSpPr>
              <a:spLocks noChangeArrowheads="1"/>
            </p:cNvSpPr>
            <p:nvPr/>
          </p:nvSpPr>
          <p:spPr bwMode="auto">
            <a:xfrm>
              <a:off x="517525" y="23145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746125" y="20955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>
              <a:off x="885825" y="20955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>
              <a:off x="1066800" y="24860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1533525" y="26289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885825" y="28860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857250" y="29718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1419225" y="33432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1581150" y="41719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790700" y="50292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AutoShape 1"/>
            <p:cNvSpPr>
              <a:spLocks noChangeArrowheads="1"/>
            </p:cNvSpPr>
            <p:nvPr/>
          </p:nvSpPr>
          <p:spPr bwMode="auto">
            <a:xfrm>
              <a:off x="2476500" y="46196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4743450" y="48387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4210050" y="22669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AutoShape 45"/>
            <p:cNvSpPr>
              <a:spLocks noChangeArrowheads="1"/>
            </p:cNvSpPr>
            <p:nvPr/>
          </p:nvSpPr>
          <p:spPr bwMode="auto">
            <a:xfrm>
              <a:off x="4789488" y="24765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4943475" y="14287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1" name="AutoShape 47"/>
            <p:cNvSpPr>
              <a:spLocks noChangeArrowheads="1"/>
            </p:cNvSpPr>
            <p:nvPr/>
          </p:nvSpPr>
          <p:spPr bwMode="auto">
            <a:xfrm>
              <a:off x="6183313" y="2513013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5419725" y="22669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5495925" y="27146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5895975" y="16478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4371975" y="12573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6591300" y="27432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7543800" y="27146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7600950" y="21812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1704975" y="29527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AutoShape 54"/>
            <p:cNvSpPr>
              <a:spLocks noChangeArrowheads="1"/>
            </p:cNvSpPr>
            <p:nvPr/>
          </p:nvSpPr>
          <p:spPr bwMode="auto">
            <a:xfrm>
              <a:off x="1695450" y="18669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4943475" y="47244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7277100" y="25717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7324725" y="27432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7277100" y="40005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AutoShape 34"/>
            <p:cNvSpPr>
              <a:spLocks noChangeArrowheads="1"/>
            </p:cNvSpPr>
            <p:nvPr/>
          </p:nvSpPr>
          <p:spPr bwMode="auto">
            <a:xfrm>
              <a:off x="1751013" y="1989138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AutoShape 25"/>
            <p:cNvSpPr>
              <a:spLocks noChangeArrowheads="1"/>
            </p:cNvSpPr>
            <p:nvPr/>
          </p:nvSpPr>
          <p:spPr bwMode="auto">
            <a:xfrm>
              <a:off x="4705350" y="12573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1047750" y="24384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1095375" y="24384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>
              <a:off x="1133475" y="2462213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552450" y="22193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428625" y="2239963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>
              <a:off x="1912938" y="19526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1770063" y="20478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1866900" y="20955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AutoShape 30"/>
            <p:cNvSpPr>
              <a:spLocks noChangeArrowheads="1"/>
            </p:cNvSpPr>
            <p:nvPr/>
          </p:nvSpPr>
          <p:spPr bwMode="auto">
            <a:xfrm>
              <a:off x="1704975" y="2160588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1751013" y="2173288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AutoShape 42"/>
            <p:cNvSpPr>
              <a:spLocks noChangeArrowheads="1"/>
            </p:cNvSpPr>
            <p:nvPr/>
          </p:nvSpPr>
          <p:spPr bwMode="auto">
            <a:xfrm>
              <a:off x="2074863" y="49212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AutoShape 43"/>
            <p:cNvSpPr>
              <a:spLocks noChangeArrowheads="1"/>
            </p:cNvSpPr>
            <p:nvPr/>
          </p:nvSpPr>
          <p:spPr bwMode="auto">
            <a:xfrm>
              <a:off x="5789613" y="20478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AutoShape 44"/>
            <p:cNvSpPr>
              <a:spLocks noChangeArrowheads="1"/>
            </p:cNvSpPr>
            <p:nvPr/>
          </p:nvSpPr>
          <p:spPr bwMode="auto">
            <a:xfrm>
              <a:off x="4746625" y="12573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4048125" y="34544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4781550" y="20478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AutoShape 56"/>
            <p:cNvSpPr>
              <a:spLocks noChangeArrowheads="1"/>
            </p:cNvSpPr>
            <p:nvPr/>
          </p:nvSpPr>
          <p:spPr bwMode="auto">
            <a:xfrm>
              <a:off x="4860925" y="2239963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AutoShape 57"/>
            <p:cNvSpPr>
              <a:spLocks noChangeArrowheads="1"/>
            </p:cNvSpPr>
            <p:nvPr/>
          </p:nvSpPr>
          <p:spPr bwMode="auto">
            <a:xfrm>
              <a:off x="4951413" y="2332038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AutoShape 49"/>
            <p:cNvSpPr>
              <a:spLocks noChangeArrowheads="1"/>
            </p:cNvSpPr>
            <p:nvPr/>
          </p:nvSpPr>
          <p:spPr bwMode="auto">
            <a:xfrm>
              <a:off x="4543425" y="12890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AutoShape 50"/>
            <p:cNvSpPr>
              <a:spLocks noChangeArrowheads="1"/>
            </p:cNvSpPr>
            <p:nvPr/>
          </p:nvSpPr>
          <p:spPr bwMode="auto">
            <a:xfrm>
              <a:off x="7867650" y="2201863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AutoShape 51"/>
            <p:cNvSpPr>
              <a:spLocks noChangeArrowheads="1"/>
            </p:cNvSpPr>
            <p:nvPr/>
          </p:nvSpPr>
          <p:spPr bwMode="auto">
            <a:xfrm>
              <a:off x="8945563" y="5256213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8061325" y="52895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AutoShape 53"/>
            <p:cNvSpPr>
              <a:spLocks noChangeArrowheads="1"/>
            </p:cNvSpPr>
            <p:nvPr/>
          </p:nvSpPr>
          <p:spPr bwMode="auto">
            <a:xfrm>
              <a:off x="8223250" y="51562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AutoShape 55"/>
            <p:cNvSpPr>
              <a:spLocks noChangeArrowheads="1"/>
            </p:cNvSpPr>
            <p:nvPr/>
          </p:nvSpPr>
          <p:spPr bwMode="auto">
            <a:xfrm>
              <a:off x="6899275" y="22193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AutoShape 58"/>
            <p:cNvSpPr>
              <a:spLocks noChangeArrowheads="1"/>
            </p:cNvSpPr>
            <p:nvPr/>
          </p:nvSpPr>
          <p:spPr bwMode="auto">
            <a:xfrm>
              <a:off x="4316413" y="2001838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AutoShape 59"/>
            <p:cNvSpPr>
              <a:spLocks noChangeArrowheads="1"/>
            </p:cNvSpPr>
            <p:nvPr/>
          </p:nvSpPr>
          <p:spPr bwMode="auto">
            <a:xfrm>
              <a:off x="4506913" y="20478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AutoShape 60"/>
            <p:cNvSpPr>
              <a:spLocks noChangeArrowheads="1"/>
            </p:cNvSpPr>
            <p:nvPr/>
          </p:nvSpPr>
          <p:spPr bwMode="auto">
            <a:xfrm>
              <a:off x="4543425" y="21431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>
              <a:off x="3951288" y="20097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AutoShape 62"/>
            <p:cNvSpPr>
              <a:spLocks noChangeArrowheads="1"/>
            </p:cNvSpPr>
            <p:nvPr/>
          </p:nvSpPr>
          <p:spPr bwMode="auto">
            <a:xfrm>
              <a:off x="4181475" y="17811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AutoShape 63"/>
            <p:cNvSpPr>
              <a:spLocks noChangeArrowheads="1"/>
            </p:cNvSpPr>
            <p:nvPr/>
          </p:nvSpPr>
          <p:spPr bwMode="auto">
            <a:xfrm>
              <a:off x="4344988" y="16478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AutoShape 64"/>
            <p:cNvSpPr>
              <a:spLocks noChangeArrowheads="1"/>
            </p:cNvSpPr>
            <p:nvPr/>
          </p:nvSpPr>
          <p:spPr bwMode="auto">
            <a:xfrm>
              <a:off x="4668838" y="18669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AutoShape 65"/>
            <p:cNvSpPr>
              <a:spLocks noChangeArrowheads="1"/>
            </p:cNvSpPr>
            <p:nvPr/>
          </p:nvSpPr>
          <p:spPr bwMode="auto">
            <a:xfrm>
              <a:off x="4506913" y="17811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AutoShape 66"/>
            <p:cNvSpPr>
              <a:spLocks noChangeArrowheads="1"/>
            </p:cNvSpPr>
            <p:nvPr/>
          </p:nvSpPr>
          <p:spPr bwMode="auto">
            <a:xfrm>
              <a:off x="4533900" y="16954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AutoShape 67"/>
            <p:cNvSpPr>
              <a:spLocks noChangeArrowheads="1"/>
            </p:cNvSpPr>
            <p:nvPr/>
          </p:nvSpPr>
          <p:spPr bwMode="auto">
            <a:xfrm>
              <a:off x="4287838" y="15240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AutoShape 68"/>
            <p:cNvSpPr>
              <a:spLocks noChangeArrowheads="1"/>
            </p:cNvSpPr>
            <p:nvPr/>
          </p:nvSpPr>
          <p:spPr bwMode="auto">
            <a:xfrm>
              <a:off x="4125913" y="15621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AutoShape 69"/>
            <p:cNvSpPr>
              <a:spLocks noChangeArrowheads="1"/>
            </p:cNvSpPr>
            <p:nvPr/>
          </p:nvSpPr>
          <p:spPr bwMode="auto">
            <a:xfrm>
              <a:off x="4076700" y="16097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AutoShape 70"/>
            <p:cNvSpPr>
              <a:spLocks noChangeArrowheads="1"/>
            </p:cNvSpPr>
            <p:nvPr/>
          </p:nvSpPr>
          <p:spPr bwMode="auto">
            <a:xfrm>
              <a:off x="3914775" y="156210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AutoShape 71"/>
            <p:cNvSpPr>
              <a:spLocks noChangeArrowheads="1"/>
            </p:cNvSpPr>
            <p:nvPr/>
          </p:nvSpPr>
          <p:spPr bwMode="auto">
            <a:xfrm>
              <a:off x="3905250" y="167322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AutoShape 73"/>
            <p:cNvSpPr>
              <a:spLocks noChangeArrowheads="1"/>
            </p:cNvSpPr>
            <p:nvPr/>
          </p:nvSpPr>
          <p:spPr bwMode="auto">
            <a:xfrm>
              <a:off x="3935413" y="1704975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AutoShape 72"/>
            <p:cNvSpPr>
              <a:spLocks noChangeArrowheads="1"/>
            </p:cNvSpPr>
            <p:nvPr/>
          </p:nvSpPr>
          <p:spPr bwMode="auto">
            <a:xfrm>
              <a:off x="3963988" y="1733550"/>
              <a:ext cx="161925" cy="171450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AutoShape 74"/>
            <p:cNvSpPr>
              <a:spLocks noChangeArrowheads="1"/>
            </p:cNvSpPr>
            <p:nvPr/>
          </p:nvSpPr>
          <p:spPr bwMode="auto">
            <a:xfrm>
              <a:off x="7077075" y="2790825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AutoShape 75"/>
            <p:cNvSpPr>
              <a:spLocks noChangeArrowheads="1"/>
            </p:cNvSpPr>
            <p:nvPr/>
          </p:nvSpPr>
          <p:spPr bwMode="auto">
            <a:xfrm>
              <a:off x="6975475" y="3155950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AutoShape 76"/>
            <p:cNvSpPr>
              <a:spLocks noChangeArrowheads="1"/>
            </p:cNvSpPr>
            <p:nvPr/>
          </p:nvSpPr>
          <p:spPr bwMode="auto">
            <a:xfrm>
              <a:off x="474663" y="2266950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AutoShape 77"/>
            <p:cNvSpPr>
              <a:spLocks noChangeArrowheads="1"/>
            </p:cNvSpPr>
            <p:nvPr/>
          </p:nvSpPr>
          <p:spPr bwMode="auto">
            <a:xfrm>
              <a:off x="4781550" y="3124200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AutoShape 78"/>
            <p:cNvSpPr>
              <a:spLocks noChangeArrowheads="1"/>
            </p:cNvSpPr>
            <p:nvPr/>
          </p:nvSpPr>
          <p:spPr bwMode="auto">
            <a:xfrm>
              <a:off x="4411663" y="4619625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AutoShape 80"/>
            <p:cNvSpPr>
              <a:spLocks noChangeArrowheads="1"/>
            </p:cNvSpPr>
            <p:nvPr/>
          </p:nvSpPr>
          <p:spPr bwMode="auto">
            <a:xfrm>
              <a:off x="4019550" y="1733550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AutoShape 79"/>
            <p:cNvSpPr>
              <a:spLocks noChangeArrowheads="1"/>
            </p:cNvSpPr>
            <p:nvPr/>
          </p:nvSpPr>
          <p:spPr bwMode="auto">
            <a:xfrm>
              <a:off x="4440238" y="2124075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AutoShape 81"/>
            <p:cNvSpPr>
              <a:spLocks noChangeArrowheads="1"/>
            </p:cNvSpPr>
            <p:nvPr/>
          </p:nvSpPr>
          <p:spPr bwMode="auto">
            <a:xfrm>
              <a:off x="3935413" y="1562100"/>
              <a:ext cx="161925" cy="171450"/>
            </a:xfrm>
            <a:prstGeom prst="flowChartConnector">
              <a:avLst/>
            </a:prstGeom>
            <a:solidFill>
              <a:srgbClr val="FF2929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0" y="61245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76200"/>
            <a:ext cx="6336704" cy="432049"/>
          </a:xfrm>
          <a:ln w="28575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GB" sz="2200" dirty="0" smtClean="0">
                <a:solidFill>
                  <a:srgbClr val="C00000"/>
                </a:solidFill>
                <a:latin typeface="Arial Black" pitchFamily="34" charset="0"/>
              </a:rPr>
              <a:t>The ISSMGE Foundation Donors</a:t>
            </a: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5048642" cy="620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048002" y="2514600"/>
            <a:ext cx="5943598" cy="3683794"/>
            <a:chOff x="0" y="457200"/>
            <a:chExt cx="9144000" cy="5667375"/>
          </a:xfrm>
        </p:grpSpPr>
        <p:pic>
          <p:nvPicPr>
            <p:cNvPr id="10" name="il_fi" descr="http://vectorya.com/gallery/data/media/8/A_large_blank_world_map_with_oceans_marked_in_blue.gif"/>
            <p:cNvPicPr>
              <a:picLocks noChangeAspect="1" noChangeArrowheads="1"/>
            </p:cNvPicPr>
            <p:nvPr/>
          </p:nvPicPr>
          <p:blipFill>
            <a:blip r:embed="rId4" cstate="print"/>
            <a:srcRect l="1273" r="7761" b="5128"/>
            <a:stretch>
              <a:fillRect/>
            </a:stretch>
          </p:blipFill>
          <p:spPr bwMode="auto">
            <a:xfrm>
              <a:off x="0" y="457200"/>
              <a:ext cx="9144000" cy="56673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466725" y="204787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1381125" y="198120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1971675" y="190500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047750" y="244792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476375" y="255270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133475" y="238125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3933825" y="155257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4933950" y="231457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6286500" y="284797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7591425" y="217170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7639050" y="220980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7905750" y="215265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7943850" y="219075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1047750" y="233362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7562850" y="267652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7334250" y="200025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7219950" y="200025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>
              <a:off x="7262813" y="2076450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6034088" y="187642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4086225" y="164782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6223000" y="2822575"/>
              <a:ext cx="161925" cy="17145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0328433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59633" y="76200"/>
            <a:ext cx="6265118" cy="654050"/>
          </a:xfrm>
          <a:ln w="28575">
            <a:solidFill>
              <a:srgbClr val="CC0000"/>
            </a:solidFill>
          </a:ln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Arial Black" pitchFamily="34" charset="0"/>
              </a:rPr>
              <a:t>ISSMGE 38 Corporate Associates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66738" y="4815562"/>
          <a:ext cx="208280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Picture 41" descr="ap van den berg CPT logo1 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562600"/>
            <a:ext cx="1732792" cy="390145"/>
          </a:xfrm>
          <a:prstGeom prst="rect">
            <a:avLst/>
          </a:prstGeom>
        </p:spPr>
      </p:pic>
      <p:pic>
        <p:nvPicPr>
          <p:cNvPr id="63" name="Picture 6" descr="BAUER_MA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1093953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" descr="Bentley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4756" y="914400"/>
            <a:ext cx="1188640" cy="4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Brasfond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600200"/>
            <a:ext cx="1371600" cy="327278"/>
          </a:xfrm>
          <a:prstGeom prst="rect">
            <a:avLst/>
          </a:prstGeom>
        </p:spPr>
      </p:pic>
      <p:pic>
        <p:nvPicPr>
          <p:cNvPr id="66" name="Picture 65" descr="Coffey GEOT primary stacked web.jpg"/>
          <p:cNvPicPr>
            <a:picLocks noChangeAspect="1"/>
          </p:cNvPicPr>
          <p:nvPr/>
        </p:nvPicPr>
        <p:blipFill>
          <a:blip r:embed="rId7" cstate="print"/>
          <a:srcRect l="9489" t="6197" r="9851"/>
          <a:stretch>
            <a:fillRect/>
          </a:stretch>
        </p:blipFill>
        <p:spPr>
          <a:xfrm>
            <a:off x="2209800" y="1295400"/>
            <a:ext cx="900671" cy="802010"/>
          </a:xfrm>
          <a:prstGeom prst="rect">
            <a:avLst/>
          </a:prstGeom>
        </p:spPr>
      </p:pic>
      <p:pic>
        <p:nvPicPr>
          <p:cNvPr id="67" name="Picture 8" descr="DELTARES_ENABLING_RGB 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914400"/>
            <a:ext cx="1080795" cy="62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" descr="FUGRO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7616" y="1600200"/>
            <a:ext cx="792088" cy="5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1" descr="Georecon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2516" y="2133600"/>
            <a:ext cx="1008162" cy="62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2" descr="Geoteknik logo3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2133600"/>
            <a:ext cx="1342133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 descr="Golder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2286000"/>
            <a:ext cx="1292268" cy="4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4" descr="Huesker Logo 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0730" y="2743200"/>
            <a:ext cx="1498070" cy="37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IGM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24464" y="2362200"/>
            <a:ext cx="1089178" cy="553289"/>
          </a:xfrm>
          <a:prstGeom prst="rect">
            <a:avLst/>
          </a:prstGeom>
        </p:spPr>
      </p:pic>
      <p:pic>
        <p:nvPicPr>
          <p:cNvPr id="74" name="Picture 15" descr="jandenul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69116" y="1524000"/>
            <a:ext cx="1440160" cy="4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NGI_logo_red_we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10200" y="3200400"/>
            <a:ext cx="485350" cy="762000"/>
          </a:xfrm>
          <a:prstGeom prst="rect">
            <a:avLst/>
          </a:prstGeom>
        </p:spPr>
      </p:pic>
      <p:pic>
        <p:nvPicPr>
          <p:cNvPr id="77" name="Picture 76" descr="Odebrecht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86200" y="1524000"/>
            <a:ext cx="1582878" cy="363322"/>
          </a:xfrm>
          <a:prstGeom prst="rect">
            <a:avLst/>
          </a:prstGeom>
        </p:spPr>
      </p:pic>
      <p:pic>
        <p:nvPicPr>
          <p:cNvPr id="78" name="Picture 19" descr="Siemens_petrol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" y="3886200"/>
            <a:ext cx="1349987" cy="3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1" descr="Solétanche Bachy 1 Quadri - Basse def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38400" y="4114800"/>
            <a:ext cx="1378287" cy="4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Logo Tecnogeo.bmp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24400" y="5029200"/>
            <a:ext cx="1371600" cy="322729"/>
          </a:xfrm>
          <a:prstGeom prst="rect">
            <a:avLst/>
          </a:prstGeom>
        </p:spPr>
      </p:pic>
      <p:pic>
        <p:nvPicPr>
          <p:cNvPr id="81" name="Picture 80" descr="TenCate Uncoated copy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781800" y="4634587"/>
            <a:ext cx="1491000" cy="252000"/>
          </a:xfrm>
          <a:prstGeom prst="rect">
            <a:avLst/>
          </a:prstGeom>
        </p:spPr>
      </p:pic>
      <p:pic>
        <p:nvPicPr>
          <p:cNvPr id="82" name="Picture 81" descr="Tensar_Logo_Red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1000" y="4400400"/>
            <a:ext cx="1395957" cy="324000"/>
          </a:xfrm>
          <a:prstGeom prst="rect">
            <a:avLst/>
          </a:prstGeom>
        </p:spPr>
      </p:pic>
      <p:pic>
        <p:nvPicPr>
          <p:cNvPr id="83" name="Picture 23" descr="Terre-Armee-Sustainable-tec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51104" y="3048000"/>
            <a:ext cx="864096" cy="6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4" descr="TESuezcouleur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00400" y="4800600"/>
            <a:ext cx="1066800" cy="75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5" descr="zetas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629400" y="5244187"/>
            <a:ext cx="131520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 descr="C:\Users\hprichard\Desktop\Huesker Logo_South American (2)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5800" y="3352800"/>
            <a:ext cx="1524000" cy="289906"/>
          </a:xfrm>
          <a:prstGeom prst="rect">
            <a:avLst/>
          </a:prstGeom>
          <a:noFill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3400" y="914400"/>
            <a:ext cx="1295400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87" descr="C:\Users\jlbriaud\AppData\Local\Microsoft\Windows\Temporary Internet Files\Content.Outlook\9GGU7S3V\MACCAFERRI log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419600" y="4419600"/>
            <a:ext cx="1735836" cy="330036"/>
          </a:xfrm>
          <a:prstGeom prst="rect">
            <a:avLst/>
          </a:prstGeom>
          <a:noFill/>
        </p:spPr>
      </p:pic>
      <p:pic>
        <p:nvPicPr>
          <p:cNvPr id="89" name="Picture 88" descr="DasanConsultants_Logoc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62000" y="4953000"/>
            <a:ext cx="2027976" cy="228600"/>
          </a:xfrm>
          <a:prstGeom prst="rect">
            <a:avLst/>
          </a:prstGeom>
        </p:spPr>
      </p:pic>
      <p:pic>
        <p:nvPicPr>
          <p:cNvPr id="90" name="Picture 89" descr="Saegil logo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648200" y="6096000"/>
            <a:ext cx="1219200" cy="394779"/>
          </a:xfrm>
          <a:prstGeom prst="rect">
            <a:avLst/>
          </a:prstGeom>
        </p:spPr>
      </p:pic>
      <p:pic>
        <p:nvPicPr>
          <p:cNvPr id="91" name="Picture 90" descr="Dongah Logo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858000" y="5929987"/>
            <a:ext cx="1571305" cy="345277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57200" y="5410200"/>
            <a:ext cx="2023110" cy="40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276600" y="5638800"/>
            <a:ext cx="873252" cy="8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248400" y="3886200"/>
            <a:ext cx="2227004" cy="3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01332" y="3541204"/>
            <a:ext cx="1456468" cy="6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1000" y="2667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471956" y="2743200"/>
            <a:ext cx="129104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417169" y="1905000"/>
            <a:ext cx="17644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/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90600" y="6019800"/>
            <a:ext cx="1647825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667000" y="3048000"/>
            <a:ext cx="841534" cy="86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911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Map of ISSMGE Corporate Associate Locations</a:t>
            </a:r>
            <a:endParaRPr lang="en-US" sz="28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80962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04" name="Rectangle 1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" y="884238"/>
            <a:ext cx="9286876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0"/>
            <a:ext cx="1277938" cy="6456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4400" b="1" smtClean="0">
                <a:solidFill>
                  <a:srgbClr val="FFFFFF"/>
                </a:solidFill>
                <a:latin typeface="Tahoma" pitchFamily="34" charset="0"/>
                <a:ea typeface="ＭＳ Ｐゴシック" pitchFamily="-65" charset="-128"/>
              </a:rPr>
              <a:t>Fffff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4400" b="1" smtClean="0">
                <a:solidFill>
                  <a:srgbClr val="FFFFFF"/>
                </a:solidFill>
                <a:latin typeface="Tahoma" pitchFamily="34" charset="0"/>
                <a:ea typeface="ＭＳ Ｐゴシック" pitchFamily="-65" charset="-128"/>
              </a:rPr>
              <a:t>gg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4400" b="1" smtClean="0">
                <a:solidFill>
                  <a:srgbClr val="FFFFFF"/>
                </a:solidFill>
                <a:latin typeface="Tahoma" pitchFamily="34" charset="0"/>
                <a:ea typeface="ＭＳ Ｐゴシック" pitchFamily="-65" charset="-128"/>
              </a:rPr>
              <a:t>gg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4400" b="1" smtClean="0">
                <a:solidFill>
                  <a:srgbClr val="FFFFFF"/>
                </a:solidFill>
                <a:latin typeface="Tahoma" pitchFamily="34" charset="0"/>
                <a:ea typeface="ＭＳ Ｐゴシック" pitchFamily="-65" charset="-128"/>
              </a:rPr>
              <a:t>gg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4400" b="1" smtClean="0">
                <a:solidFill>
                  <a:srgbClr val="FFFFFF"/>
                </a:solidFill>
                <a:latin typeface="Tahoma" pitchFamily="34" charset="0"/>
                <a:ea typeface="ＭＳ Ｐゴシック" pitchFamily="-65" charset="-128"/>
              </a:rPr>
              <a:t>ggg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4400" b="1" smtClean="0">
                <a:solidFill>
                  <a:srgbClr val="FFFFFF"/>
                </a:solidFill>
                <a:latin typeface="Tahoma" pitchFamily="34" charset="0"/>
                <a:ea typeface="ＭＳ Ｐゴシック" pitchFamily="-65" charset="-128"/>
              </a:rPr>
              <a:t>ggg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 b="32732"/>
          <a:stretch>
            <a:fillRect/>
          </a:stretch>
        </p:blipFill>
        <p:spPr bwMode="auto">
          <a:xfrm>
            <a:off x="685800" y="-100013"/>
            <a:ext cx="7958138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2" cstate="print"/>
          <a:srcRect l="44260" t="82175" r="8315" b="14236"/>
          <a:stretch>
            <a:fillRect/>
          </a:stretch>
        </p:blipFill>
        <p:spPr bwMode="auto">
          <a:xfrm>
            <a:off x="5033963" y="1622425"/>
            <a:ext cx="2498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7800" y="1838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My Professional Family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8604" y="5231249"/>
            <a:ext cx="69910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Don’t ask what ISSMGE can do for  you,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ask what you can do for ISSMGE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6" y="430649"/>
            <a:ext cx="90476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</a:rPr>
              <a:t>ISSMGE is our professional family.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</a:rPr>
              <a:t>Helping ISSMGE is at the level of a family </a:t>
            </a:r>
            <a:r>
              <a:rPr lang="en-US" sz="2800" b="1" dirty="0" smtClean="0">
                <a:solidFill>
                  <a:srgbClr val="006600"/>
                </a:solidFill>
              </a:rPr>
              <a:t>obligation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28" y="2024742"/>
            <a:ext cx="3886200" cy="2914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133600"/>
            <a:ext cx="5221245" cy="272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00000"/>
                </a:solidFill>
              </a:rPr>
              <a:t>ISSMGE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International Society for Soil Mechanics and Geotechnical Engineering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u="sng" dirty="0" smtClean="0">
                <a:solidFill>
                  <a:srgbClr val="0000FF"/>
                </a:solidFill>
                <a:hlinkClick r:id="rId3"/>
              </a:rPr>
              <a:t>www.issmge.org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8305800" cy="2286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1936 - First Int. Conf., USA (20 countries, 206 delegates)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	Terzaghi is the first President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1957 - ISSMGE is more formally organized 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2012 - 90 countries and 19,000 individual members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ISSMGE Presidents</a:t>
            </a:r>
            <a:endParaRPr lang="en-US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609600"/>
          <a:ext cx="4267200" cy="1981203"/>
        </p:xfrm>
        <a:graphic>
          <a:graphicData uri="http://schemas.openxmlformats.org/drawingml/2006/table">
            <a:tbl>
              <a:tblPr/>
              <a:tblGrid>
                <a:gridCol w="1420547"/>
                <a:gridCol w="1532276"/>
                <a:gridCol w="1314377"/>
              </a:tblGrid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1936–1957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K. Terzaghi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Austria, 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1957–1961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A. W.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Skempton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1961–1965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Casagrande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USA, Austria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1965–1969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Bjerrum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1969–1973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R. B. Peck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1973–1977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J. Kerisel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1977–1981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M. Fukuoka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95800" y="609600"/>
          <a:ext cx="4648199" cy="2286000"/>
        </p:xfrm>
        <a:graphic>
          <a:graphicData uri="http://schemas.openxmlformats.org/drawingml/2006/table">
            <a:tbl>
              <a:tblPr/>
              <a:tblGrid>
                <a:gridCol w="1612791"/>
                <a:gridCol w="1904027"/>
                <a:gridCol w="1131381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1981–1985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V. F. B. de Mello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1985–1989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B. B. Broms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1989–1994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N. R. Morgenstern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1994–1997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M. Jamiolkowski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1997–2001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K. Ishihara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2001-2005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W. Van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Belgium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2005-2009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P.S. Sêco e Pinto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2009-2013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J.-L. Briaud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Presmap.jpg"/>
          <p:cNvPicPr>
            <a:picLocks noChangeAspect="1"/>
          </p:cNvPicPr>
          <p:nvPr/>
        </p:nvPicPr>
        <p:blipFill>
          <a:blip r:embed="rId3" cstate="print"/>
          <a:srcRect l="5662" t="10877" r="4353" b="22222"/>
          <a:stretch>
            <a:fillRect/>
          </a:stretch>
        </p:blipFill>
        <p:spPr>
          <a:xfrm>
            <a:off x="38100" y="2895600"/>
            <a:ext cx="9067800" cy="3810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7800" y="1838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My Professional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512" y="430649"/>
            <a:ext cx="66829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ISSMGE </a:t>
            </a:r>
            <a:r>
              <a:rPr lang="en-US" sz="2800" b="1" dirty="0" smtClean="0">
                <a:solidFill>
                  <a:srgbClr val="0000FF"/>
                </a:solidFill>
              </a:rPr>
              <a:t>today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</a:rPr>
              <a:t>90 countries, ~19,000 members,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</a:rPr>
              <a:t> 30 Technical Com., 38 Corporate Associates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828800"/>
            <a:ext cx="88963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329702" y="822398"/>
            <a:ext cx="8415191" cy="4740202"/>
            <a:chOff x="329702" y="304800"/>
            <a:chExt cx="8415191" cy="4740202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29702" y="304800"/>
              <a:ext cx="8415191" cy="4740202"/>
              <a:chOff x="533400" y="580057"/>
              <a:chExt cx="7969223" cy="4419471"/>
            </a:xfrm>
          </p:grpSpPr>
          <p:sp>
            <p:nvSpPr>
              <p:cNvPr id="219143" name="TextBox 3"/>
              <p:cNvSpPr txBox="1">
                <a:spLocks noChangeArrowheads="1"/>
              </p:cNvSpPr>
              <p:nvPr/>
            </p:nvSpPr>
            <p:spPr bwMode="auto">
              <a:xfrm>
                <a:off x="2514600" y="580057"/>
                <a:ext cx="4078745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CC"/>
                    </a:solidFill>
                    <a:latin typeface="Calibri" pitchFamily="34" charset="0"/>
                  </a:rPr>
                  <a:t>ISSMGE Members and Member Societies</a:t>
                </a:r>
              </a:p>
            </p:txBody>
          </p:sp>
          <p:sp>
            <p:nvSpPr>
              <p:cNvPr id="219144" name="TextBox 4"/>
              <p:cNvSpPr txBox="1">
                <a:spLocks noChangeArrowheads="1"/>
              </p:cNvSpPr>
              <p:nvPr/>
            </p:nvSpPr>
            <p:spPr bwMode="auto">
              <a:xfrm>
                <a:off x="3776019" y="1432639"/>
                <a:ext cx="1678665" cy="369332"/>
              </a:xfrm>
              <a:prstGeom prst="rect">
                <a:avLst/>
              </a:prstGeom>
              <a:noFill/>
              <a:ln w="952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8000"/>
                    </a:solidFill>
                    <a:latin typeface="Calibri" pitchFamily="34" charset="0"/>
                  </a:rPr>
                  <a:t>ISSMGE Council</a:t>
                </a:r>
              </a:p>
            </p:txBody>
          </p:sp>
          <p:sp>
            <p:nvSpPr>
              <p:cNvPr id="219145" name="TextBox 5"/>
              <p:cNvSpPr txBox="1">
                <a:spLocks noChangeArrowheads="1"/>
              </p:cNvSpPr>
              <p:nvPr/>
            </p:nvSpPr>
            <p:spPr bwMode="auto">
              <a:xfrm>
                <a:off x="6362847" y="1361591"/>
                <a:ext cx="201318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ISSMGE Secretariat</a:t>
                </a:r>
              </a:p>
            </p:txBody>
          </p:sp>
          <p:sp>
            <p:nvSpPr>
              <p:cNvPr id="219146" name="TextBox 6"/>
              <p:cNvSpPr txBox="1">
                <a:spLocks noChangeArrowheads="1"/>
              </p:cNvSpPr>
              <p:nvPr/>
            </p:nvSpPr>
            <p:spPr bwMode="auto">
              <a:xfrm>
                <a:off x="1137522" y="1148445"/>
                <a:ext cx="146565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FedIGS Board</a:t>
                </a:r>
              </a:p>
            </p:txBody>
          </p:sp>
          <p:sp>
            <p:nvSpPr>
              <p:cNvPr id="219147" name="TextBox 7"/>
              <p:cNvSpPr txBox="1">
                <a:spLocks noChangeArrowheads="1"/>
              </p:cNvSpPr>
              <p:nvPr/>
            </p:nvSpPr>
            <p:spPr bwMode="auto">
              <a:xfrm>
                <a:off x="3831144" y="2441409"/>
                <a:ext cx="1547603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ISSMGE Board</a:t>
                </a:r>
              </a:p>
            </p:txBody>
          </p:sp>
          <p:sp>
            <p:nvSpPr>
              <p:cNvPr id="219148" name="TextBox 8"/>
              <p:cNvSpPr txBox="1">
                <a:spLocks noChangeArrowheads="1"/>
              </p:cNvSpPr>
              <p:nvPr/>
            </p:nvSpPr>
            <p:spPr bwMode="auto">
              <a:xfrm>
                <a:off x="1094496" y="3765411"/>
                <a:ext cx="1180661" cy="860909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  <a:latin typeface="Calibri" pitchFamily="34" charset="0"/>
                  </a:rPr>
                  <a:t>Technical </a:t>
                </a:r>
              </a:p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  <a:latin typeface="Calibri" pitchFamily="34" charset="0"/>
                  </a:rPr>
                  <a:t>Oversight</a:t>
                </a:r>
              </a:p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  <a:latin typeface="Calibri" pitchFamily="34" charset="0"/>
                  </a:rPr>
                  <a:t>Committee</a:t>
                </a:r>
              </a:p>
            </p:txBody>
          </p:sp>
          <p:sp>
            <p:nvSpPr>
              <p:cNvPr id="219149" name="TextBox 9"/>
              <p:cNvSpPr txBox="1">
                <a:spLocks noChangeArrowheads="1"/>
              </p:cNvSpPr>
              <p:nvPr/>
            </p:nvSpPr>
            <p:spPr bwMode="auto">
              <a:xfrm>
                <a:off x="2602508" y="3880415"/>
                <a:ext cx="1876205" cy="1119113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rgbClr val="FF0000"/>
                    </a:solidFill>
                    <a:latin typeface="Calibri" pitchFamily="34" charset="0"/>
                  </a:rPr>
                  <a:t>Membership,</a:t>
                </a:r>
              </a:p>
              <a:p>
                <a:pPr algn="ctr" eaLnBrk="1" hangingPunct="1"/>
                <a:r>
                  <a:rPr lang="en-US" dirty="0">
                    <a:solidFill>
                      <a:srgbClr val="FF0000"/>
                    </a:solidFill>
                    <a:latin typeface="Calibri" pitchFamily="34" charset="0"/>
                  </a:rPr>
                  <a:t>Practitioners, and</a:t>
                </a:r>
              </a:p>
              <a:p>
                <a:pPr algn="ctr" eaLnBrk="1" hangingPunct="1"/>
                <a:r>
                  <a:rPr lang="en-US" dirty="0">
                    <a:solidFill>
                      <a:srgbClr val="FF0000"/>
                    </a:solidFill>
                    <a:latin typeface="Calibri" pitchFamily="34" charset="0"/>
                  </a:rPr>
                  <a:t>Academicians</a:t>
                </a:r>
              </a:p>
              <a:p>
                <a:pPr algn="ctr" eaLnBrk="1" hangingPunct="1"/>
                <a:r>
                  <a:rPr lang="en-US" dirty="0">
                    <a:solidFill>
                      <a:srgbClr val="FF0000"/>
                    </a:solidFill>
                    <a:latin typeface="Calibri" pitchFamily="34" charset="0"/>
                  </a:rPr>
                  <a:t>Committee</a:t>
                </a:r>
              </a:p>
            </p:txBody>
          </p:sp>
          <p:sp>
            <p:nvSpPr>
              <p:cNvPr id="219150" name="TextBox 10"/>
              <p:cNvSpPr txBox="1">
                <a:spLocks noChangeArrowheads="1"/>
              </p:cNvSpPr>
              <p:nvPr/>
            </p:nvSpPr>
            <p:spPr bwMode="auto">
              <a:xfrm>
                <a:off x="6543380" y="3765411"/>
                <a:ext cx="1629329" cy="860909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  <a:latin typeface="Calibri" pitchFamily="34" charset="0"/>
                  </a:rPr>
                  <a:t>Innovations and</a:t>
                </a:r>
              </a:p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  <a:latin typeface="Calibri" pitchFamily="34" charset="0"/>
                  </a:rPr>
                  <a:t>Development</a:t>
                </a:r>
              </a:p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  <a:latin typeface="Calibri" pitchFamily="34" charset="0"/>
                  </a:rPr>
                  <a:t>Committee</a:t>
                </a:r>
              </a:p>
            </p:txBody>
          </p:sp>
          <p:sp>
            <p:nvSpPr>
              <p:cNvPr id="25" name="Up-Down Arrow 24"/>
              <p:cNvSpPr/>
              <p:nvPr/>
            </p:nvSpPr>
            <p:spPr>
              <a:xfrm>
                <a:off x="4571922" y="1075887"/>
                <a:ext cx="76672" cy="229413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Up-Down Arrow 25"/>
              <p:cNvSpPr/>
              <p:nvPr/>
            </p:nvSpPr>
            <p:spPr>
              <a:xfrm>
                <a:off x="4571922" y="1928417"/>
                <a:ext cx="76672" cy="229413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Up-Down Arrow 26"/>
              <p:cNvSpPr/>
              <p:nvPr/>
            </p:nvSpPr>
            <p:spPr>
              <a:xfrm>
                <a:off x="4045743" y="3081404"/>
                <a:ext cx="97719" cy="589075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Left-Right Arrow 29"/>
              <p:cNvSpPr/>
              <p:nvPr/>
            </p:nvSpPr>
            <p:spPr>
              <a:xfrm rot="1858627">
                <a:off x="2736308" y="1706404"/>
                <a:ext cx="1067392" cy="11840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eft-Right Arrow 30"/>
              <p:cNvSpPr/>
              <p:nvPr/>
            </p:nvSpPr>
            <p:spPr>
              <a:xfrm rot="19507207">
                <a:off x="5371800" y="1830847"/>
                <a:ext cx="831364" cy="10212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Left-Right Arrow 31"/>
              <p:cNvSpPr/>
              <p:nvPr/>
            </p:nvSpPr>
            <p:spPr>
              <a:xfrm rot="1993609">
                <a:off x="5302173" y="3283162"/>
                <a:ext cx="1189165" cy="11840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Left-Right Arrow 32"/>
              <p:cNvSpPr/>
              <p:nvPr/>
            </p:nvSpPr>
            <p:spPr>
              <a:xfrm rot="19916320">
                <a:off x="2401554" y="3299872"/>
                <a:ext cx="1390616" cy="10508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Left-Right Arrow 33"/>
              <p:cNvSpPr/>
              <p:nvPr/>
            </p:nvSpPr>
            <p:spPr>
              <a:xfrm rot="20700000">
                <a:off x="5476087" y="2289974"/>
                <a:ext cx="837376" cy="11840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Left-Right Arrow 34"/>
              <p:cNvSpPr/>
              <p:nvPr/>
            </p:nvSpPr>
            <p:spPr>
              <a:xfrm rot="1349244">
                <a:off x="2843047" y="2180032"/>
                <a:ext cx="838880" cy="11692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9168" name="TextBox 59"/>
              <p:cNvSpPr txBox="1">
                <a:spLocks noChangeArrowheads="1"/>
              </p:cNvSpPr>
              <p:nvPr/>
            </p:nvSpPr>
            <p:spPr bwMode="auto">
              <a:xfrm>
                <a:off x="6354919" y="2072674"/>
                <a:ext cx="2147704" cy="369332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FF0000"/>
                    </a:solidFill>
                    <a:latin typeface="Calibri" pitchFamily="34" charset="0"/>
                  </a:rPr>
                  <a:t>ISSMGE Foundation</a:t>
                </a:r>
              </a:p>
            </p:txBody>
          </p:sp>
          <p:sp>
            <p:nvSpPr>
              <p:cNvPr id="219169" name="TextBox 60"/>
              <p:cNvSpPr txBox="1">
                <a:spLocks noChangeArrowheads="1"/>
              </p:cNvSpPr>
              <p:nvPr/>
            </p:nvSpPr>
            <p:spPr bwMode="auto">
              <a:xfrm>
                <a:off x="533400" y="1768325"/>
                <a:ext cx="2141941" cy="602637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FF0000"/>
                    </a:solidFill>
                    <a:latin typeface="Calibri" pitchFamily="34" charset="0"/>
                  </a:rPr>
                  <a:t>Students and Young Members Pres Group</a:t>
                </a:r>
              </a:p>
            </p:txBody>
          </p:sp>
        </p:grpSp>
        <p:sp>
          <p:nvSpPr>
            <p:cNvPr id="219139" name="TextBox 35"/>
            <p:cNvSpPr txBox="1">
              <a:spLocks noChangeArrowheads="1"/>
            </p:cNvSpPr>
            <p:nvPr/>
          </p:nvSpPr>
          <p:spPr bwMode="auto">
            <a:xfrm>
              <a:off x="6553200" y="2743200"/>
              <a:ext cx="2016125" cy="3698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Awards Committee</a:t>
              </a:r>
            </a:p>
          </p:txBody>
        </p:sp>
        <p:sp>
          <p:nvSpPr>
            <p:cNvPr id="37" name="Left-Right Arrow 36"/>
            <p:cNvSpPr/>
            <p:nvPr/>
          </p:nvSpPr>
          <p:spPr>
            <a:xfrm rot="968038">
              <a:off x="5575983" y="2711378"/>
              <a:ext cx="885825" cy="127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219141" name="TextBox 37"/>
            <p:cNvSpPr txBox="1">
              <a:spLocks noChangeArrowheads="1"/>
            </p:cNvSpPr>
            <p:nvPr/>
          </p:nvSpPr>
          <p:spPr bwMode="auto">
            <a:xfrm>
              <a:off x="404813" y="2554288"/>
              <a:ext cx="2262187" cy="6461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Corporate Associates Presidential Group</a:t>
              </a:r>
            </a:p>
          </p:txBody>
        </p:sp>
        <p:sp>
          <p:nvSpPr>
            <p:cNvPr id="39" name="Left-Right Arrow 38"/>
            <p:cNvSpPr/>
            <p:nvPr/>
          </p:nvSpPr>
          <p:spPr>
            <a:xfrm rot="20526397">
              <a:off x="2774950" y="2605461"/>
              <a:ext cx="884238" cy="12541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4724400" y="3839980"/>
              <a:ext cx="1600200" cy="9233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Public</a:t>
              </a:r>
            </a:p>
            <a:p>
              <a:pPr algn="ctr" eaLnBrk="1" hangingPunct="1"/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Relations</a:t>
              </a:r>
            </a:p>
            <a:p>
              <a:pPr algn="ctr" eaLnBrk="1" hangingPunct="1"/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Committee</a:t>
              </a:r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0" name="Up-Down Arrow 59"/>
            <p:cNvSpPr/>
            <p:nvPr/>
          </p:nvSpPr>
          <p:spPr bwMode="auto">
            <a:xfrm>
              <a:off x="4926012" y="2986790"/>
              <a:ext cx="103188" cy="63182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97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ISSMGE Technical Committees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2 members per country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unlimited number of corr. members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8763000" cy="31242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Chair rotating every 4 years renewable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Suggested to TOC 6 months before term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Executive group = leaders of TC tasks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Contribute to Case Histories Journal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Develop named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572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Fundamentals</a:t>
            </a:r>
          </a:p>
          <a:p>
            <a:r>
              <a:rPr lang="en-US" dirty="0" smtClean="0"/>
              <a:t>TC 101- France</a:t>
            </a:r>
          </a:p>
          <a:p>
            <a:r>
              <a:rPr lang="en-US" dirty="0" smtClean="0"/>
              <a:t>TC 102- USA</a:t>
            </a:r>
          </a:p>
          <a:p>
            <a:r>
              <a:rPr lang="en-US" dirty="0" smtClean="0"/>
              <a:t>TC 103- Hong Kong</a:t>
            </a:r>
          </a:p>
          <a:p>
            <a:r>
              <a:rPr lang="en-US" dirty="0" smtClean="0"/>
              <a:t>TC 104- Switzerland</a:t>
            </a:r>
          </a:p>
          <a:p>
            <a:r>
              <a:rPr lang="en-US" dirty="0" smtClean="0"/>
              <a:t>TC 105- UK</a:t>
            </a:r>
          </a:p>
          <a:p>
            <a:r>
              <a:rPr lang="en-US" dirty="0" smtClean="0"/>
              <a:t>TC 106- Spain</a:t>
            </a:r>
          </a:p>
          <a:p>
            <a:r>
              <a:rPr lang="en-US" dirty="0" smtClean="0"/>
              <a:t>TC 107- Ghana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572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Applications</a:t>
            </a:r>
          </a:p>
          <a:p>
            <a:r>
              <a:rPr lang="en-US" dirty="0" smtClean="0"/>
              <a:t>TC 201- Netherlands</a:t>
            </a:r>
          </a:p>
          <a:p>
            <a:r>
              <a:rPr lang="en-US" dirty="0" smtClean="0"/>
              <a:t>TC 202- Portugal</a:t>
            </a:r>
          </a:p>
          <a:p>
            <a:r>
              <a:rPr lang="en-US" dirty="0" smtClean="0"/>
              <a:t>TC 203- Greece</a:t>
            </a:r>
          </a:p>
          <a:p>
            <a:r>
              <a:rPr lang="en-US" dirty="0" smtClean="0"/>
              <a:t>TC 204- France</a:t>
            </a:r>
          </a:p>
          <a:p>
            <a:r>
              <a:rPr lang="en-US" dirty="0" smtClean="0"/>
              <a:t>TC 205- UK</a:t>
            </a:r>
          </a:p>
          <a:p>
            <a:r>
              <a:rPr lang="en-US" dirty="0" smtClean="0"/>
              <a:t>TC 206- Canada</a:t>
            </a:r>
          </a:p>
          <a:p>
            <a:r>
              <a:rPr lang="en-US" dirty="0" smtClean="0"/>
              <a:t>TC 207- Russia</a:t>
            </a:r>
          </a:p>
          <a:p>
            <a:r>
              <a:rPr lang="en-US" dirty="0" smtClean="0"/>
              <a:t>TC 208- Canada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457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Impact on Society</a:t>
            </a:r>
          </a:p>
          <a:p>
            <a:r>
              <a:rPr lang="en-US" dirty="0" smtClean="0"/>
              <a:t>TC 301- Italy</a:t>
            </a:r>
          </a:p>
          <a:p>
            <a:r>
              <a:rPr lang="en-US" dirty="0" smtClean="0"/>
              <a:t>TC 302- India</a:t>
            </a:r>
          </a:p>
          <a:p>
            <a:r>
              <a:rPr lang="en-US" dirty="0" smtClean="0"/>
              <a:t>TC 303- Japan</a:t>
            </a:r>
          </a:p>
          <a:p>
            <a:r>
              <a:rPr lang="en-US" dirty="0" smtClean="0"/>
              <a:t>TC 304- Singapore</a:t>
            </a:r>
          </a:p>
          <a:p>
            <a:r>
              <a:rPr lang="en-US" dirty="0" smtClean="0"/>
              <a:t>TC 305- Brazil</a:t>
            </a:r>
          </a:p>
          <a:p>
            <a:r>
              <a:rPr lang="en-US" dirty="0" smtClean="0"/>
              <a:t>TC 306- Australia</a:t>
            </a:r>
          </a:p>
          <a:p>
            <a:r>
              <a:rPr lang="en-US" dirty="0" smtClean="0"/>
              <a:t>TC 307- Southeast Asia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2100" y="76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Technical Committee Locations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739676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 209- USA</a:t>
            </a:r>
          </a:p>
          <a:p>
            <a:r>
              <a:rPr lang="en-US" dirty="0" smtClean="0"/>
              <a:t>TC 210- China</a:t>
            </a:r>
          </a:p>
          <a:p>
            <a:r>
              <a:rPr lang="en-US" dirty="0" smtClean="0"/>
              <a:t>TC 211- France</a:t>
            </a:r>
          </a:p>
          <a:p>
            <a:r>
              <a:rPr lang="en-US" dirty="0" smtClean="0"/>
              <a:t>TC 212- Germany</a:t>
            </a:r>
          </a:p>
          <a:p>
            <a:r>
              <a:rPr lang="en-US" dirty="0" smtClean="0"/>
              <a:t>TC 213- Germany</a:t>
            </a:r>
          </a:p>
          <a:p>
            <a:r>
              <a:rPr lang="en-US" dirty="0" smtClean="0"/>
              <a:t>TC 214- Mexico</a:t>
            </a:r>
          </a:p>
          <a:p>
            <a:r>
              <a:rPr lang="en-US" dirty="0" smtClean="0"/>
              <a:t>TC 215- Italy</a:t>
            </a:r>
          </a:p>
          <a:p>
            <a:r>
              <a:rPr lang="en-US" dirty="0" smtClean="0"/>
              <a:t>TC 216- Germany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81100" y="16383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524500" y="16383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90601" y="2995619"/>
            <a:ext cx="7018254" cy="3633781"/>
            <a:chOff x="990601" y="457201"/>
            <a:chExt cx="7018254" cy="3633781"/>
          </a:xfrm>
        </p:grpSpPr>
        <p:pic>
          <p:nvPicPr>
            <p:cNvPr id="15" name="il_fi" descr="http://vectorya.com/gallery/data/media/8/A_large_blank_world_map_with_oceans_marked_in_blue.gif"/>
            <p:cNvPicPr>
              <a:picLocks noChangeAspect="1" noChangeArrowheads="1"/>
            </p:cNvPicPr>
            <p:nvPr/>
          </p:nvPicPr>
          <p:blipFill>
            <a:blip r:embed="rId2" cstate="print"/>
            <a:srcRect l="1273" r="7761" b="5128"/>
            <a:stretch>
              <a:fillRect/>
            </a:stretch>
          </p:blipFill>
          <p:spPr bwMode="auto">
            <a:xfrm>
              <a:off x="990601" y="457201"/>
              <a:ext cx="7018254" cy="36337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4041775" y="1509713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1874838" y="170180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36"/>
            <p:cNvSpPr>
              <a:spLocks noChangeArrowheads="1"/>
            </p:cNvSpPr>
            <p:nvPr/>
          </p:nvSpPr>
          <p:spPr bwMode="auto">
            <a:xfrm>
              <a:off x="6542088" y="223202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37"/>
            <p:cNvSpPr>
              <a:spLocks noChangeArrowheads="1"/>
            </p:cNvSpPr>
            <p:nvPr/>
          </p:nvSpPr>
          <p:spPr bwMode="auto">
            <a:xfrm>
              <a:off x="4144963" y="143192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auto">
            <a:xfrm>
              <a:off x="3941763" y="12255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auto">
            <a:xfrm>
              <a:off x="3898900" y="16573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0"/>
            <p:cNvSpPr>
              <a:spLocks noChangeArrowheads="1"/>
            </p:cNvSpPr>
            <p:nvPr/>
          </p:nvSpPr>
          <p:spPr bwMode="auto">
            <a:xfrm>
              <a:off x="3898900" y="267017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4065588" y="1258888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2"/>
            <p:cNvSpPr>
              <a:spLocks noChangeArrowheads="1"/>
            </p:cNvSpPr>
            <p:nvPr/>
          </p:nvSpPr>
          <p:spPr bwMode="auto">
            <a:xfrm>
              <a:off x="3749675" y="167640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43"/>
            <p:cNvSpPr>
              <a:spLocks noChangeArrowheads="1"/>
            </p:cNvSpPr>
            <p:nvPr/>
          </p:nvSpPr>
          <p:spPr bwMode="auto">
            <a:xfrm>
              <a:off x="4416425" y="167640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51"/>
            <p:cNvSpPr>
              <a:spLocks noChangeArrowheads="1"/>
            </p:cNvSpPr>
            <p:nvPr/>
          </p:nvSpPr>
          <p:spPr bwMode="auto">
            <a:xfrm>
              <a:off x="4025900" y="148272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>
              <a:off x="3941763" y="1258888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45"/>
            <p:cNvSpPr>
              <a:spLocks noChangeArrowheads="1"/>
            </p:cNvSpPr>
            <p:nvPr/>
          </p:nvSpPr>
          <p:spPr bwMode="auto">
            <a:xfrm>
              <a:off x="1835150" y="12255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46"/>
            <p:cNvSpPr>
              <a:spLocks noChangeArrowheads="1"/>
            </p:cNvSpPr>
            <p:nvPr/>
          </p:nvSpPr>
          <p:spPr bwMode="auto">
            <a:xfrm>
              <a:off x="4886325" y="1131888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47"/>
            <p:cNvSpPr>
              <a:spLocks noChangeArrowheads="1"/>
            </p:cNvSpPr>
            <p:nvPr/>
          </p:nvSpPr>
          <p:spPr bwMode="auto">
            <a:xfrm>
              <a:off x="1997075" y="12255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48"/>
            <p:cNvSpPr>
              <a:spLocks noChangeArrowheads="1"/>
            </p:cNvSpPr>
            <p:nvPr/>
          </p:nvSpPr>
          <p:spPr bwMode="auto">
            <a:xfrm>
              <a:off x="1711325" y="170180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49"/>
            <p:cNvSpPr>
              <a:spLocks noChangeArrowheads="1"/>
            </p:cNvSpPr>
            <p:nvPr/>
          </p:nvSpPr>
          <p:spPr bwMode="auto">
            <a:xfrm>
              <a:off x="6324600" y="189547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52"/>
            <p:cNvSpPr>
              <a:spLocks noChangeArrowheads="1"/>
            </p:cNvSpPr>
            <p:nvPr/>
          </p:nvSpPr>
          <p:spPr bwMode="auto">
            <a:xfrm>
              <a:off x="4011613" y="145097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54"/>
            <p:cNvSpPr>
              <a:spLocks noChangeArrowheads="1"/>
            </p:cNvSpPr>
            <p:nvPr/>
          </p:nvSpPr>
          <p:spPr bwMode="auto">
            <a:xfrm>
              <a:off x="4213225" y="1271588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53"/>
            <p:cNvSpPr>
              <a:spLocks noChangeArrowheads="1"/>
            </p:cNvSpPr>
            <p:nvPr/>
          </p:nvSpPr>
          <p:spPr bwMode="auto">
            <a:xfrm>
              <a:off x="4187825" y="1290638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55"/>
            <p:cNvSpPr>
              <a:spLocks noChangeArrowheads="1"/>
            </p:cNvSpPr>
            <p:nvPr/>
          </p:nvSpPr>
          <p:spPr bwMode="auto">
            <a:xfrm>
              <a:off x="1628775" y="2154238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56"/>
            <p:cNvSpPr>
              <a:spLocks noChangeArrowheads="1"/>
            </p:cNvSpPr>
            <p:nvPr/>
          </p:nvSpPr>
          <p:spPr bwMode="auto">
            <a:xfrm>
              <a:off x="4232275" y="157162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64"/>
            <p:cNvSpPr>
              <a:spLocks noChangeArrowheads="1"/>
            </p:cNvSpPr>
            <p:nvPr/>
          </p:nvSpPr>
          <p:spPr bwMode="auto">
            <a:xfrm>
              <a:off x="4149725" y="130492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57"/>
            <p:cNvSpPr>
              <a:spLocks noChangeArrowheads="1"/>
            </p:cNvSpPr>
            <p:nvPr/>
          </p:nvSpPr>
          <p:spPr bwMode="auto">
            <a:xfrm>
              <a:off x="4244975" y="160337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utoShape 58"/>
            <p:cNvSpPr>
              <a:spLocks noChangeArrowheads="1"/>
            </p:cNvSpPr>
            <p:nvPr/>
          </p:nvSpPr>
          <p:spPr bwMode="auto">
            <a:xfrm>
              <a:off x="5737225" y="223202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60"/>
            <p:cNvSpPr>
              <a:spLocks noChangeArrowheads="1"/>
            </p:cNvSpPr>
            <p:nvPr/>
          </p:nvSpPr>
          <p:spPr bwMode="auto">
            <a:xfrm>
              <a:off x="6964363" y="1768475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59"/>
            <p:cNvSpPr>
              <a:spLocks noChangeArrowheads="1"/>
            </p:cNvSpPr>
            <p:nvPr/>
          </p:nvSpPr>
          <p:spPr bwMode="auto">
            <a:xfrm>
              <a:off x="6361113" y="28765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61"/>
            <p:cNvSpPr>
              <a:spLocks noChangeArrowheads="1"/>
            </p:cNvSpPr>
            <p:nvPr/>
          </p:nvSpPr>
          <p:spPr bwMode="auto">
            <a:xfrm>
              <a:off x="2735263" y="31940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62"/>
            <p:cNvSpPr>
              <a:spLocks noChangeArrowheads="1"/>
            </p:cNvSpPr>
            <p:nvPr/>
          </p:nvSpPr>
          <p:spPr bwMode="auto">
            <a:xfrm>
              <a:off x="6964363" y="367665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63"/>
            <p:cNvSpPr>
              <a:spLocks noChangeArrowheads="1"/>
            </p:cNvSpPr>
            <p:nvPr/>
          </p:nvSpPr>
          <p:spPr bwMode="auto">
            <a:xfrm>
              <a:off x="6280150" y="2413000"/>
              <a:ext cx="123825" cy="127000"/>
            </a:xfrm>
            <a:prstGeom prst="flowChartConnector">
              <a:avLst/>
            </a:prstGeom>
            <a:solidFill>
              <a:srgbClr val="DE0000"/>
            </a:solidFill>
            <a:ln w="9525">
              <a:solidFill>
                <a:srgbClr val="3E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ISSMGE Named Lectures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7630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ISHIHARA - Earthquake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MITCHELL – Site characterization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BISHOP – Laboratory testing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KERISEL – Monument preservation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SCHOFIELD – Physical modeling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McCLELLAND – Offshore geotechnics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FUJITA – Underground construction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MENARD – Soil Improvement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ROWE – Environmental geotechnics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ISSMGE International Journal of </a:t>
            </a:r>
            <a:r>
              <a:rPr lang="en-US" b="1" dirty="0" err="1" smtClean="0">
                <a:solidFill>
                  <a:srgbClr val="C00000"/>
                </a:solidFill>
              </a:rPr>
              <a:t>Geoengineering</a:t>
            </a:r>
            <a:r>
              <a:rPr lang="en-US" b="1" dirty="0" smtClean="0">
                <a:solidFill>
                  <a:srgbClr val="C00000"/>
                </a:solidFill>
              </a:rPr>
              <a:t> Case Histories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763000" cy="4343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3"/>
              </a:rPr>
              <a:t>http://casehistories.geoengineer.org/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dirty="0" smtClean="0">
                <a:solidFill>
                  <a:srgbClr val="008000"/>
                </a:solidFill>
              </a:rPr>
              <a:t>On line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Free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In color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Embedded data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Google Earth</a:t>
            </a:r>
          </a:p>
        </p:txBody>
      </p:sp>
    </p:spTree>
    <p:extLst>
      <p:ext uri="{BB962C8B-B14F-4D97-AF65-F5344CB8AC3E}">
        <p14:creationId xmlns="" xmlns:p14="http://schemas.microsoft.com/office/powerpoint/2010/main" val="35333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rgbClr val="800000"/>
            </a:solidFill>
            <a:effectLst/>
            <a:latin typeface="Tahom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rgbClr val="800000"/>
            </a:solidFill>
            <a:effectLst/>
            <a:latin typeface="Tahoma" pitchFamily="-107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527</Words>
  <Application>Microsoft Office PowerPoint</Application>
  <PresentationFormat>On-screen Show (4:3)</PresentationFormat>
  <Paragraphs>183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Modèle par défaut</vt:lpstr>
      <vt:lpstr>ISSMGE  International Society for Soil Mechanics and Geotechnical Engineering  www.issmge.org  </vt:lpstr>
      <vt:lpstr>ISSMGE International Society for Soil Mechanics and Geotechnical Engineering www.issmge.org</vt:lpstr>
      <vt:lpstr>ISSMGE Presidents</vt:lpstr>
      <vt:lpstr>Slide 4</vt:lpstr>
      <vt:lpstr>Slide 5</vt:lpstr>
      <vt:lpstr>ISSMGE Technical Committees 2 members per country unlimited number of corr. members</vt:lpstr>
      <vt:lpstr>Slide 7</vt:lpstr>
      <vt:lpstr>ISSMGE Named Lectures</vt:lpstr>
      <vt:lpstr>ISSMGE International Journal of Geoengineering Case Histories</vt:lpstr>
      <vt:lpstr> 1. Scour and Erosion – Briaud-USA - 23Aug2011  2. Intelligent Compaction - Correia &amp; Chang-Portugal - 25Oct2011  3. Eurocode – Bond-UK – 19Dec2011  4. Risk and Geotech Engrg – Medina &amp; Uzielli-USA - 24Feb2012  5. Landfill liners – Rowe-Canada - April2012  6. Unsaturated soils – Alonso-Spain - July2012  7. Pile driving-Rausche-USA-September2012  8. Earthquake engineering-Towhata-Japan-November2012  9. Geosynthetics-Koerner-USA-January2013  10. Ground Improvement-Varaksin/Huybrechts-Belgium-March2013  11. Geophysics-Foti-Italy-May2013</vt:lpstr>
      <vt:lpstr>GEOWORLD http://www.mygeoworld.info</vt:lpstr>
      <vt:lpstr>ISSMGE AWARDS</vt:lpstr>
      <vt:lpstr>Slide 13</vt:lpstr>
      <vt:lpstr>The ISSMGE Foundation Donors</vt:lpstr>
      <vt:lpstr>ISSMGE 38 Corporate Associates</vt:lpstr>
      <vt:lpstr>Slide 16</vt:lpstr>
      <vt:lpstr>Slide 17</vt:lpstr>
      <vt:lpstr>Slide 18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paloma</cp:lastModifiedBy>
  <cp:revision>283</cp:revision>
  <dcterms:created xsi:type="dcterms:W3CDTF">2010-05-08T04:55:00Z</dcterms:created>
  <dcterms:modified xsi:type="dcterms:W3CDTF">2013-03-01T15:30:19Z</dcterms:modified>
</cp:coreProperties>
</file>