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553" r:id="rId2"/>
    <p:sldId id="634" r:id="rId3"/>
    <p:sldId id="3219" r:id="rId4"/>
    <p:sldId id="3220" r:id="rId5"/>
    <p:sldId id="1765" r:id="rId6"/>
    <p:sldId id="3231" r:id="rId7"/>
    <p:sldId id="3232" r:id="rId8"/>
    <p:sldId id="3236" r:id="rId9"/>
    <p:sldId id="3237" r:id="rId10"/>
    <p:sldId id="3238" r:id="rId11"/>
    <p:sldId id="3239" r:id="rId12"/>
    <p:sldId id="3240" r:id="rId13"/>
    <p:sldId id="3233" r:id="rId14"/>
    <p:sldId id="3234" r:id="rId15"/>
    <p:sldId id="3235" r:id="rId16"/>
    <p:sldId id="272" r:id="rId17"/>
    <p:sldId id="3215" r:id="rId18"/>
    <p:sldId id="3241" r:id="rId19"/>
    <p:sldId id="3242" r:id="rId20"/>
    <p:sldId id="3243" r:id="rId21"/>
    <p:sldId id="3202" r:id="rId22"/>
    <p:sldId id="3229" r:id="rId23"/>
    <p:sldId id="3230" r:id="rId24"/>
    <p:sldId id="3212" r:id="rId25"/>
    <p:sldId id="3217" r:id="rId26"/>
    <p:sldId id="1769" r:id="rId27"/>
    <p:sldId id="3213" r:id="rId28"/>
    <p:sldId id="3226" r:id="rId29"/>
    <p:sldId id="3224" r:id="rId30"/>
    <p:sldId id="17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B5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30980-A1AF-405F-B31D-1EACDEAA0DC6}" v="59" dt="2025-05-27T21:07:22.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75" autoAdjust="0"/>
    <p:restoredTop sz="94660"/>
  </p:normalViewPr>
  <p:slideViewPr>
    <p:cSldViewPr snapToGrid="0">
      <p:cViewPr varScale="1">
        <p:scale>
          <a:sx n="106" d="100"/>
          <a:sy n="106" d="100"/>
        </p:scale>
        <p:origin x="5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Nicholson" userId="d00339fd-09dc-4151-a2a9-f88dc3c3a050" providerId="ADAL" clId="{E2130980-A1AF-405F-B31D-1EACDEAA0DC6}"/>
    <pc:docChg chg="custSel modSld">
      <pc:chgData name="Duncan Nicholson" userId="d00339fd-09dc-4151-a2a9-f88dc3c3a050" providerId="ADAL" clId="{E2130980-A1AF-405F-B31D-1EACDEAA0DC6}" dt="2025-05-27T21:07:57.985" v="549" actId="1076"/>
      <pc:docMkLst>
        <pc:docMk/>
      </pc:docMkLst>
      <pc:sldChg chg="modSp mod">
        <pc:chgData name="Duncan Nicholson" userId="d00339fd-09dc-4151-a2a9-f88dc3c3a050" providerId="ADAL" clId="{E2130980-A1AF-405F-B31D-1EACDEAA0DC6}" dt="2025-05-27T21:05:32.038" v="532" actId="20577"/>
        <pc:sldMkLst>
          <pc:docMk/>
          <pc:sldMk cId="280566355" sldId="634"/>
        </pc:sldMkLst>
        <pc:spChg chg="mod">
          <ac:chgData name="Duncan Nicholson" userId="d00339fd-09dc-4151-a2a9-f88dc3c3a050" providerId="ADAL" clId="{E2130980-A1AF-405F-B31D-1EACDEAA0DC6}" dt="2025-05-27T21:05:32.038" v="532" actId="20577"/>
          <ac:spMkLst>
            <pc:docMk/>
            <pc:sldMk cId="280566355" sldId="634"/>
            <ac:spMk id="3" creationId="{63D560E5-0D25-4364-8DD8-42658FCACDB4}"/>
          </ac:spMkLst>
        </pc:spChg>
        <pc:spChg chg="mod">
          <ac:chgData name="Duncan Nicholson" userId="d00339fd-09dc-4151-a2a9-f88dc3c3a050" providerId="ADAL" clId="{E2130980-A1AF-405F-B31D-1EACDEAA0DC6}" dt="2025-05-27T21:04:08.566" v="493" actId="20577"/>
          <ac:spMkLst>
            <pc:docMk/>
            <pc:sldMk cId="280566355" sldId="634"/>
            <ac:spMk id="6" creationId="{B47237DF-3A25-5BAB-F1C7-1DCA7C5F245D}"/>
          </ac:spMkLst>
        </pc:spChg>
      </pc:sldChg>
      <pc:sldChg chg="modSp mod">
        <pc:chgData name="Duncan Nicholson" userId="d00339fd-09dc-4151-a2a9-f88dc3c3a050" providerId="ADAL" clId="{E2130980-A1AF-405F-B31D-1EACDEAA0DC6}" dt="2025-05-27T21:02:58.740" v="487" actId="14100"/>
        <pc:sldMkLst>
          <pc:docMk/>
          <pc:sldMk cId="1731233679" sldId="3202"/>
        </pc:sldMkLst>
        <pc:spChg chg="mod">
          <ac:chgData name="Duncan Nicholson" userId="d00339fd-09dc-4151-a2a9-f88dc3c3a050" providerId="ADAL" clId="{E2130980-A1AF-405F-B31D-1EACDEAA0DC6}" dt="2025-05-27T21:02:46.687" v="485" actId="20577"/>
          <ac:spMkLst>
            <pc:docMk/>
            <pc:sldMk cId="1731233679" sldId="3202"/>
            <ac:spMk id="2" creationId="{C2ECF085-92E2-8421-CACF-CCF337E5349D}"/>
          </ac:spMkLst>
        </pc:spChg>
        <pc:spChg chg="mod">
          <ac:chgData name="Duncan Nicholson" userId="d00339fd-09dc-4151-a2a9-f88dc3c3a050" providerId="ADAL" clId="{E2130980-A1AF-405F-B31D-1EACDEAA0DC6}" dt="2025-05-27T21:02:58.740" v="487" actId="14100"/>
          <ac:spMkLst>
            <pc:docMk/>
            <pc:sldMk cId="1731233679" sldId="3202"/>
            <ac:spMk id="3" creationId="{486C2D2E-4A6D-1CD9-F911-7A7FC65D8CD7}"/>
          </ac:spMkLst>
        </pc:spChg>
      </pc:sldChg>
      <pc:sldChg chg="modSp mod">
        <pc:chgData name="Duncan Nicholson" userId="d00339fd-09dc-4151-a2a9-f88dc3c3a050" providerId="ADAL" clId="{E2130980-A1AF-405F-B31D-1EACDEAA0DC6}" dt="2025-05-27T20:54:52.098" v="227" actId="20577"/>
        <pc:sldMkLst>
          <pc:docMk/>
          <pc:sldMk cId="1265411858" sldId="3219"/>
        </pc:sldMkLst>
        <pc:spChg chg="mod">
          <ac:chgData name="Duncan Nicholson" userId="d00339fd-09dc-4151-a2a9-f88dc3c3a050" providerId="ADAL" clId="{E2130980-A1AF-405F-B31D-1EACDEAA0DC6}" dt="2025-05-27T20:54:52.098" v="227" actId="20577"/>
          <ac:spMkLst>
            <pc:docMk/>
            <pc:sldMk cId="1265411858" sldId="3219"/>
            <ac:spMk id="2" creationId="{982467D8-8CC6-1E03-6076-32F8B1E2F4FF}"/>
          </ac:spMkLst>
        </pc:spChg>
        <pc:spChg chg="mod">
          <ac:chgData name="Duncan Nicholson" userId="d00339fd-09dc-4151-a2a9-f88dc3c3a050" providerId="ADAL" clId="{E2130980-A1AF-405F-B31D-1EACDEAA0DC6}" dt="2025-05-27T20:53:43.274" v="219" actId="27636"/>
          <ac:spMkLst>
            <pc:docMk/>
            <pc:sldMk cId="1265411858" sldId="3219"/>
            <ac:spMk id="5" creationId="{C652180D-34C7-8517-E283-4D21F1997CDD}"/>
          </ac:spMkLst>
        </pc:spChg>
      </pc:sldChg>
      <pc:sldChg chg="modSp mod">
        <pc:chgData name="Duncan Nicholson" userId="d00339fd-09dc-4151-a2a9-f88dc3c3a050" providerId="ADAL" clId="{E2130980-A1AF-405F-B31D-1EACDEAA0DC6}" dt="2025-05-27T21:03:17.635" v="488" actId="113"/>
        <pc:sldMkLst>
          <pc:docMk/>
          <pc:sldMk cId="1030758448" sldId="3229"/>
        </pc:sldMkLst>
        <pc:spChg chg="mod">
          <ac:chgData name="Duncan Nicholson" userId="d00339fd-09dc-4151-a2a9-f88dc3c3a050" providerId="ADAL" clId="{E2130980-A1AF-405F-B31D-1EACDEAA0DC6}" dt="2025-05-27T21:03:17.635" v="488" actId="113"/>
          <ac:spMkLst>
            <pc:docMk/>
            <pc:sldMk cId="1030758448" sldId="3229"/>
            <ac:spMk id="2" creationId="{C2ECF085-92E2-8421-CACF-CCF337E5349D}"/>
          </ac:spMkLst>
        </pc:spChg>
      </pc:sldChg>
      <pc:sldChg chg="modSp mod">
        <pc:chgData name="Duncan Nicholson" userId="d00339fd-09dc-4151-a2a9-f88dc3c3a050" providerId="ADAL" clId="{E2130980-A1AF-405F-B31D-1EACDEAA0DC6}" dt="2025-05-27T21:03:25.975" v="489" actId="113"/>
        <pc:sldMkLst>
          <pc:docMk/>
          <pc:sldMk cId="3930481397" sldId="3230"/>
        </pc:sldMkLst>
        <pc:spChg chg="mod">
          <ac:chgData name="Duncan Nicholson" userId="d00339fd-09dc-4151-a2a9-f88dc3c3a050" providerId="ADAL" clId="{E2130980-A1AF-405F-B31D-1EACDEAA0DC6}" dt="2025-05-27T21:03:25.975" v="489" actId="113"/>
          <ac:spMkLst>
            <pc:docMk/>
            <pc:sldMk cId="3930481397" sldId="3230"/>
            <ac:spMk id="2" creationId="{C2ECF085-92E2-8421-CACF-CCF337E5349D}"/>
          </ac:spMkLst>
        </pc:spChg>
      </pc:sldChg>
      <pc:sldChg chg="modSp mod">
        <pc:chgData name="Duncan Nicholson" userId="d00339fd-09dc-4151-a2a9-f88dc3c3a050" providerId="ADAL" clId="{E2130980-A1AF-405F-B31D-1EACDEAA0DC6}" dt="2025-05-27T20:55:26.518" v="233" actId="20577"/>
        <pc:sldMkLst>
          <pc:docMk/>
          <pc:sldMk cId="3978983028" sldId="3231"/>
        </pc:sldMkLst>
        <pc:spChg chg="mod">
          <ac:chgData name="Duncan Nicholson" userId="d00339fd-09dc-4151-a2a9-f88dc3c3a050" providerId="ADAL" clId="{E2130980-A1AF-405F-B31D-1EACDEAA0DC6}" dt="2025-05-27T20:55:26.518" v="233" actId="20577"/>
          <ac:spMkLst>
            <pc:docMk/>
            <pc:sldMk cId="3978983028" sldId="3231"/>
            <ac:spMk id="3" creationId="{1C797994-4712-611A-0727-0CC810A37778}"/>
          </ac:spMkLst>
        </pc:spChg>
      </pc:sldChg>
      <pc:sldChg chg="modSp mod">
        <pc:chgData name="Duncan Nicholson" userId="d00339fd-09dc-4151-a2a9-f88dc3c3a050" providerId="ADAL" clId="{E2130980-A1AF-405F-B31D-1EACDEAA0DC6}" dt="2025-05-27T21:07:25.069" v="548" actId="20577"/>
        <pc:sldMkLst>
          <pc:docMk/>
          <pc:sldMk cId="3091435938" sldId="3234"/>
        </pc:sldMkLst>
        <pc:spChg chg="mod">
          <ac:chgData name="Duncan Nicholson" userId="d00339fd-09dc-4151-a2a9-f88dc3c3a050" providerId="ADAL" clId="{E2130980-A1AF-405F-B31D-1EACDEAA0DC6}" dt="2025-05-27T21:07:25.069" v="548" actId="20577"/>
          <ac:spMkLst>
            <pc:docMk/>
            <pc:sldMk cId="3091435938" sldId="3234"/>
            <ac:spMk id="3" creationId="{2F66063D-4181-8087-F972-B94A4DEDFF68}"/>
          </ac:spMkLst>
        </pc:spChg>
      </pc:sldChg>
      <pc:sldChg chg="modSp mod">
        <pc:chgData name="Duncan Nicholson" userId="d00339fd-09dc-4151-a2a9-f88dc3c3a050" providerId="ADAL" clId="{E2130980-A1AF-405F-B31D-1EACDEAA0DC6}" dt="2025-05-27T21:07:57.985" v="549" actId="1076"/>
        <pc:sldMkLst>
          <pc:docMk/>
          <pc:sldMk cId="579873382" sldId="3235"/>
        </pc:sldMkLst>
        <pc:spChg chg="mod">
          <ac:chgData name="Duncan Nicholson" userId="d00339fd-09dc-4151-a2a9-f88dc3c3a050" providerId="ADAL" clId="{E2130980-A1AF-405F-B31D-1EACDEAA0DC6}" dt="2025-05-27T20:57:11.393" v="244" actId="20577"/>
          <ac:spMkLst>
            <pc:docMk/>
            <pc:sldMk cId="579873382" sldId="3235"/>
            <ac:spMk id="2" creationId="{D18A14A6-D08D-A6F2-E393-0C6669A68FFD}"/>
          </ac:spMkLst>
        </pc:spChg>
        <pc:spChg chg="mod">
          <ac:chgData name="Duncan Nicholson" userId="d00339fd-09dc-4151-a2a9-f88dc3c3a050" providerId="ADAL" clId="{E2130980-A1AF-405F-B31D-1EACDEAA0DC6}" dt="2025-05-27T21:07:57.985" v="549" actId="1076"/>
          <ac:spMkLst>
            <pc:docMk/>
            <pc:sldMk cId="579873382" sldId="3235"/>
            <ac:spMk id="3" creationId="{3D3C2E16-D4B8-D5B1-D28A-F4DCBE76A85D}"/>
          </ac:spMkLst>
        </pc:spChg>
      </pc:sldChg>
      <pc:sldChg chg="modSp mod">
        <pc:chgData name="Duncan Nicholson" userId="d00339fd-09dc-4151-a2a9-f88dc3c3a050" providerId="ADAL" clId="{E2130980-A1AF-405F-B31D-1EACDEAA0DC6}" dt="2025-05-27T21:06:24.544" v="540" actId="27636"/>
        <pc:sldMkLst>
          <pc:docMk/>
          <pc:sldMk cId="4265953866" sldId="3237"/>
        </pc:sldMkLst>
        <pc:spChg chg="mod">
          <ac:chgData name="Duncan Nicholson" userId="d00339fd-09dc-4151-a2a9-f88dc3c3a050" providerId="ADAL" clId="{E2130980-A1AF-405F-B31D-1EACDEAA0DC6}" dt="2025-05-27T20:56:22.291" v="237" actId="14100"/>
          <ac:spMkLst>
            <pc:docMk/>
            <pc:sldMk cId="4265953866" sldId="3237"/>
            <ac:spMk id="2" creationId="{1AE2B4F7-D236-670A-6636-96FE1D618111}"/>
          </ac:spMkLst>
        </pc:spChg>
        <pc:spChg chg="mod">
          <ac:chgData name="Duncan Nicholson" userId="d00339fd-09dc-4151-a2a9-f88dc3c3a050" providerId="ADAL" clId="{E2130980-A1AF-405F-B31D-1EACDEAA0DC6}" dt="2025-05-27T21:06:24.544" v="540" actId="27636"/>
          <ac:spMkLst>
            <pc:docMk/>
            <pc:sldMk cId="4265953866" sldId="3237"/>
            <ac:spMk id="3" creationId="{6A99F170-69D3-DB67-6AAA-D66A6E11BA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39950-B9F0-4B03-B3E6-43BB73CE9685}" type="datetimeFigureOut">
              <a:rPr lang="en-GB" smtClean="0"/>
              <a:t>27/05/2025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CB393-1CC1-4339-ABC3-91D696C72F1C}" type="slidenum">
              <a:rPr lang="en-GB" smtClean="0"/>
              <a:t>‹#›</a:t>
            </a:fld>
            <a:endParaRPr lang="en-GB"/>
          </a:p>
        </p:txBody>
      </p:sp>
    </p:spTree>
    <p:extLst>
      <p:ext uri="{BB962C8B-B14F-4D97-AF65-F5344CB8AC3E}">
        <p14:creationId xmlns:p14="http://schemas.microsoft.com/office/powerpoint/2010/main" val="209817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5/27/2025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59703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5/27/2025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139947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5/27/2025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8159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FCE3-68D3-4834-B976-D4DBA50B06E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985B8C9-CBB9-4DC3-9A4A-5A607F19E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a:extLst>
              <a:ext uri="{FF2B5EF4-FFF2-40B4-BE49-F238E27FC236}">
                <a16:creationId xmlns:a16="http://schemas.microsoft.com/office/drawing/2014/main" id="{2B8C9EA6-A796-4212-B88F-C0732EE8739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1411089-9B75-43AF-9995-5D796DA1F2F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87612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12" name="Bild 11" descr="HG neu.jpg"/>
          <p:cNvPicPr>
            <a:picLocks noChangeAspect="1"/>
          </p:cNvPicPr>
          <p:nvPr userDrawn="1"/>
        </p:nvPicPr>
        <p:blipFill>
          <a:blip r:embed="rId2"/>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914400" y="1907311"/>
            <a:ext cx="10363200" cy="750003"/>
          </a:xfrm>
          <a:prstGeom prst="rect">
            <a:avLst/>
          </a:prstGeom>
        </p:spPr>
        <p:txBody>
          <a:bodyPr/>
          <a:lstStyle>
            <a:lvl1pPr>
              <a:defRPr sz="4267" b="1" cap="all" baseline="0">
                <a:solidFill>
                  <a:srgbClr val="F70146"/>
                </a:solidFill>
                <a:latin typeface="Arial Black" pitchFamily="34" charset="0"/>
              </a:defRPr>
            </a:lvl1pPr>
          </a:lstStyle>
          <a:p>
            <a:r>
              <a:rPr lang="de-DE" dirty="0"/>
              <a:t>Name </a:t>
            </a:r>
            <a:r>
              <a:rPr lang="de-DE" dirty="0" err="1"/>
              <a:t>of</a:t>
            </a:r>
            <a:r>
              <a:rPr lang="de-DE" dirty="0"/>
              <a:t> </a:t>
            </a:r>
            <a:r>
              <a:rPr lang="de-DE" dirty="0" err="1"/>
              <a:t>the</a:t>
            </a:r>
            <a:r>
              <a:rPr lang="de-DE" dirty="0"/>
              <a:t> Course</a:t>
            </a:r>
            <a:endParaRPr lang="de-AT" dirty="0"/>
          </a:p>
        </p:txBody>
      </p:sp>
      <p:sp>
        <p:nvSpPr>
          <p:cNvPr id="9" name="Textplatzhalter 8"/>
          <p:cNvSpPr>
            <a:spLocks noGrp="1"/>
          </p:cNvSpPr>
          <p:nvPr>
            <p:ph type="body" sz="quarter" idx="10" hasCustomPrompt="1"/>
          </p:nvPr>
        </p:nvSpPr>
        <p:spPr>
          <a:xfrm>
            <a:off x="987429" y="4428548"/>
            <a:ext cx="3351841" cy="354589"/>
          </a:xfrm>
          <a:prstGeom prst="rect">
            <a:avLst/>
          </a:prstGeom>
        </p:spPr>
        <p:txBody>
          <a:bodyPr/>
          <a:lstStyle>
            <a:lvl1pPr>
              <a:spcBef>
                <a:spcPts val="0"/>
              </a:spcBef>
              <a:defRPr sz="2133" b="1" baseline="0">
                <a:solidFill>
                  <a:schemeClr val="tx1"/>
                </a:solidFill>
              </a:defRPr>
            </a:lvl1pPr>
          </a:lstStyle>
          <a:p>
            <a:pPr lvl="0"/>
            <a:r>
              <a:rPr lang="de-DE" dirty="0"/>
              <a:t>Franz Tschuchnigg</a:t>
            </a:r>
          </a:p>
        </p:txBody>
      </p:sp>
      <p:pic>
        <p:nvPicPr>
          <p:cNvPr id="14" name="Bild 14" descr="logo.wmf"/>
          <p:cNvPicPr>
            <a:picLocks noChangeAspect="1"/>
          </p:cNvPicPr>
          <p:nvPr userDrawn="1"/>
        </p:nvPicPr>
        <p:blipFill>
          <a:blip r:embed="rId3"/>
          <a:stretch>
            <a:fillRect/>
          </a:stretch>
        </p:blipFill>
        <p:spPr>
          <a:xfrm>
            <a:off x="10338373" y="350524"/>
            <a:ext cx="1524000" cy="566443"/>
          </a:xfrm>
          <a:prstGeom prst="rect">
            <a:avLst/>
          </a:prstGeom>
        </p:spPr>
      </p:pic>
      <p:grpSp>
        <p:nvGrpSpPr>
          <p:cNvPr id="19" name="Gruppierung 32"/>
          <p:cNvGrpSpPr>
            <a:grpSpLocks/>
          </p:cNvGrpSpPr>
          <p:nvPr userDrawn="1"/>
        </p:nvGrpSpPr>
        <p:grpSpPr bwMode="auto">
          <a:xfrm>
            <a:off x="3371744" y="490829"/>
            <a:ext cx="6705600" cy="297454"/>
            <a:chOff x="1295401" y="563653"/>
            <a:chExt cx="5029200" cy="223235"/>
          </a:xfrm>
        </p:grpSpPr>
        <p:sp>
          <p:nvSpPr>
            <p:cNvPr id="21" name="Textfeld 271"/>
            <p:cNvSpPr txBox="1">
              <a:spLocks noChangeArrowheads="1"/>
            </p:cNvSpPr>
            <p:nvPr/>
          </p:nvSpPr>
          <p:spPr bwMode="auto">
            <a:xfrm>
              <a:off x="1295401" y="563653"/>
              <a:ext cx="5029200" cy="223235"/>
            </a:xfrm>
            <a:prstGeom prst="rect">
              <a:avLst/>
            </a:prstGeom>
            <a:noFill/>
            <a:ln w="9525">
              <a:noFill/>
              <a:miter lim="800000"/>
              <a:headEnd/>
              <a:tailEnd/>
            </a:ln>
          </p:spPr>
          <p:txBody>
            <a:bodyPr wrap="square">
              <a:prstTxWarp prst="textNoShape">
                <a:avLst/>
              </a:prstTxWarp>
              <a:spAutoFit/>
            </a:bodyPr>
            <a:lstStyle/>
            <a:p>
              <a:pPr algn="l"/>
              <a:r>
                <a:rPr lang="de-DE" sz="1333" dirty="0">
                  <a:ea typeface="Arial" pitchFamily="33" charset="0"/>
                  <a:cs typeface="Arial" pitchFamily="33" charset="0"/>
                </a:rPr>
                <a:t>S   C   I   E   N   C   E        P  A   S   S   I   O   N          T   E   C   H   N   O   L   O   G   Y</a:t>
              </a:r>
            </a:p>
          </p:txBody>
        </p:sp>
        <p:sp>
          <p:nvSpPr>
            <p:cNvPr id="23" name="Rechteck 22"/>
            <p:cNvSpPr/>
            <p:nvPr/>
          </p:nvSpPr>
          <p:spPr bwMode="auto">
            <a:xfrm>
              <a:off x="2692228"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sp>
          <p:nvSpPr>
            <p:cNvPr id="25" name="Rechteck 24"/>
            <p:cNvSpPr/>
            <p:nvPr/>
          </p:nvSpPr>
          <p:spPr bwMode="auto">
            <a:xfrm>
              <a:off x="4159251"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grpSp>
      <p:pic>
        <p:nvPicPr>
          <p:cNvPr id="28" name="Grafik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2494" y="6179637"/>
            <a:ext cx="2881508" cy="596816"/>
          </a:xfrm>
          <a:prstGeom prst="rect">
            <a:avLst/>
          </a:prstGeom>
        </p:spPr>
      </p:pic>
      <p:pic>
        <p:nvPicPr>
          <p:cNvPr id="4" name="Grafik 3">
            <a:extLst>
              <a:ext uri="{FF2B5EF4-FFF2-40B4-BE49-F238E27FC236}">
                <a16:creationId xmlns:a16="http://schemas.microsoft.com/office/drawing/2014/main" id="{13F46D47-0527-4E9E-B73C-939ED8967A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428" y="6179637"/>
            <a:ext cx="1392691" cy="595200"/>
          </a:xfrm>
          <a:prstGeom prst="rect">
            <a:avLst/>
          </a:prstGeom>
        </p:spPr>
      </p:pic>
      <p:sp>
        <p:nvSpPr>
          <p:cNvPr id="13" name="Textfeld 12"/>
          <p:cNvSpPr txBox="1"/>
          <p:nvPr userDrawn="1"/>
        </p:nvSpPr>
        <p:spPr>
          <a:xfrm>
            <a:off x="987429" y="4783760"/>
            <a:ext cx="10874945" cy="954300"/>
          </a:xfrm>
          <a:prstGeom prst="rect">
            <a:avLst/>
          </a:prstGeom>
          <a:noFill/>
        </p:spPr>
        <p:txBody>
          <a:bodyPr wrap="square" rtlCol="0">
            <a:spAutoFit/>
          </a:bodyPr>
          <a:lstStyle/>
          <a:p>
            <a:pPr algn="l"/>
            <a:r>
              <a:rPr lang="en-GB" sz="1867" b="0" dirty="0"/>
              <a:t>Computational Geotechnics Group</a:t>
            </a:r>
          </a:p>
          <a:p>
            <a:pPr algn="l"/>
            <a:r>
              <a:rPr lang="en-GB" sz="1867" b="0" dirty="0"/>
              <a:t>Institute of Soil Mechanics, Foundation Engineering and Computational Geotechnics</a:t>
            </a:r>
            <a:endParaRPr lang="en-GB" sz="1867" b="0" baseline="0" dirty="0"/>
          </a:p>
          <a:p>
            <a:pPr algn="l"/>
            <a:r>
              <a:rPr lang="en-GB" sz="1867" b="0" baseline="0" dirty="0"/>
              <a:t>Graz University of Technology</a:t>
            </a:r>
          </a:p>
        </p:txBody>
      </p:sp>
      <p:sp>
        <p:nvSpPr>
          <p:cNvPr id="20" name="Text Placeholder 19">
            <a:extLst>
              <a:ext uri="{FF2B5EF4-FFF2-40B4-BE49-F238E27FC236}">
                <a16:creationId xmlns:a16="http://schemas.microsoft.com/office/drawing/2014/main" id="{CE2CB626-CEC8-43EF-9250-D41BDB37226D}"/>
              </a:ext>
            </a:extLst>
          </p:cNvPr>
          <p:cNvSpPr>
            <a:spLocks noGrp="1"/>
          </p:cNvSpPr>
          <p:nvPr>
            <p:ph type="body" sz="quarter" idx="12" hasCustomPrompt="1"/>
          </p:nvPr>
        </p:nvSpPr>
        <p:spPr>
          <a:xfrm>
            <a:off x="914402" y="3364158"/>
            <a:ext cx="10363199" cy="564255"/>
          </a:xfrm>
          <a:prstGeom prst="rect">
            <a:avLst/>
          </a:prstGeom>
        </p:spPr>
        <p:txBody>
          <a:bodyPr/>
          <a:lstStyle>
            <a:lvl1pPr>
              <a:defRPr cap="all" baseline="0"/>
            </a:lvl1pPr>
          </a:lstStyle>
          <a:p>
            <a:pPr lvl="0"/>
            <a:r>
              <a:rPr lang="en-US" dirty="0"/>
              <a:t>Content</a:t>
            </a:r>
            <a:endParaRPr lang="de-AT" dirty="0"/>
          </a:p>
        </p:txBody>
      </p:sp>
      <p:sp>
        <p:nvSpPr>
          <p:cNvPr id="24" name="Text Placeholder 23">
            <a:extLst>
              <a:ext uri="{FF2B5EF4-FFF2-40B4-BE49-F238E27FC236}">
                <a16:creationId xmlns:a16="http://schemas.microsoft.com/office/drawing/2014/main" id="{81C5A53B-346C-421A-B582-C76071BBA7BF}"/>
              </a:ext>
            </a:extLst>
          </p:cNvPr>
          <p:cNvSpPr>
            <a:spLocks noGrp="1"/>
          </p:cNvSpPr>
          <p:nvPr>
            <p:ph type="body" sz="quarter" idx="13" hasCustomPrompt="1"/>
          </p:nvPr>
        </p:nvSpPr>
        <p:spPr>
          <a:xfrm>
            <a:off x="916291" y="2764167"/>
            <a:ext cx="10361309" cy="564255"/>
          </a:xfrm>
          <a:prstGeom prst="rect">
            <a:avLst/>
          </a:prstGeom>
        </p:spPr>
        <p:txBody>
          <a:bodyPr/>
          <a:lstStyle>
            <a:lvl1pPr>
              <a:defRPr sz="3200" cap="all" baseline="0"/>
            </a:lvl1pPr>
          </a:lstStyle>
          <a:p>
            <a:pPr lvl="0"/>
            <a:r>
              <a:rPr lang="en-US" dirty="0"/>
              <a:t>Part </a:t>
            </a:r>
            <a:r>
              <a:rPr lang="en-US" dirty="0" err="1"/>
              <a:t>xy</a:t>
            </a:r>
            <a:endParaRPr lang="de-AT" dirty="0"/>
          </a:p>
        </p:txBody>
      </p:sp>
    </p:spTree>
    <p:extLst>
      <p:ext uri="{BB962C8B-B14F-4D97-AF65-F5344CB8AC3E}">
        <p14:creationId xmlns:p14="http://schemas.microsoft.com/office/powerpoint/2010/main" val="3122233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aufz">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3A673967-9BAA-45F3-B013-985E149D2306}"/>
              </a:ext>
            </a:extLst>
          </p:cNvPr>
          <p:cNvSpPr>
            <a:spLocks noGrp="1"/>
          </p:cNvSpPr>
          <p:nvPr>
            <p:ph type="body" sz="quarter" idx="11" hasCustomPrompt="1"/>
          </p:nvPr>
        </p:nvSpPr>
        <p:spPr>
          <a:xfrm>
            <a:off x="911427" y="995585"/>
            <a:ext cx="11040000" cy="384000"/>
          </a:xfrm>
          <a:prstGeom prst="rect">
            <a:avLst/>
          </a:prstGeom>
        </p:spPr>
        <p:txBody>
          <a:bodyPr anchor="ctr"/>
          <a:lstStyle>
            <a:lvl1pPr>
              <a:defRPr sz="2400" cap="all" baseline="0">
                <a:solidFill>
                  <a:srgbClr val="F70146"/>
                </a:solidFill>
              </a:defRPr>
            </a:lvl1pPr>
          </a:lstStyle>
          <a:p>
            <a:pPr lvl="0"/>
            <a:r>
              <a:rPr lang="en-GB" noProof="0" dirty="0" err="1"/>
              <a:t>Textmasterformat</a:t>
            </a:r>
            <a:r>
              <a:rPr lang="en-GB" noProof="0" dirty="0"/>
              <a:t> </a:t>
            </a:r>
            <a:r>
              <a:rPr lang="en-GB" noProof="0" dirty="0" err="1"/>
              <a:t>bearbeiten</a:t>
            </a:r>
            <a:endParaRPr lang="en-GB" noProof="0" dirty="0"/>
          </a:p>
        </p:txBody>
      </p:sp>
      <p:sp>
        <p:nvSpPr>
          <p:cNvPr id="4" name="Textplatzhalter 3">
            <a:extLst>
              <a:ext uri="{FF2B5EF4-FFF2-40B4-BE49-F238E27FC236}">
                <a16:creationId xmlns:a16="http://schemas.microsoft.com/office/drawing/2014/main" id="{38AE2CAB-1B65-4BED-B842-F9D4C0DF5BD4}"/>
              </a:ext>
            </a:extLst>
          </p:cNvPr>
          <p:cNvSpPr>
            <a:spLocks noGrp="1"/>
          </p:cNvSpPr>
          <p:nvPr>
            <p:ph type="body" sz="quarter" idx="12" hasCustomPrompt="1"/>
          </p:nvPr>
        </p:nvSpPr>
        <p:spPr>
          <a:xfrm>
            <a:off x="911427" y="1418430"/>
            <a:ext cx="11036733" cy="5075084"/>
          </a:xfrm>
          <a:prstGeom prst="rect">
            <a:avLst/>
          </a:prstGeom>
        </p:spPr>
        <p:txBody>
          <a:bodyPr/>
          <a:lstStyle>
            <a:lvl1pPr>
              <a:spcBef>
                <a:spcPts val="800"/>
              </a:spcBef>
              <a:buClr>
                <a:srgbClr val="F70146"/>
              </a:buClr>
              <a:buFont typeface="Wingdings" panose="05000000000000000000" pitchFamily="2" charset="2"/>
              <a:buChar char="§"/>
              <a:defRPr sz="2133" b="0">
                <a:solidFill>
                  <a:schemeClr val="tx1"/>
                </a:solidFill>
              </a:defRPr>
            </a:lvl1pPr>
            <a:lvl2pPr marL="815980" indent="-380990">
              <a:spcBef>
                <a:spcPts val="800"/>
              </a:spcBef>
              <a:buClr>
                <a:srgbClr val="F70146"/>
              </a:buClr>
              <a:buFont typeface="Wingdings" panose="05000000000000000000" pitchFamily="2" charset="2"/>
              <a:buChar char="§"/>
              <a:defRPr sz="1867"/>
            </a:lvl2pPr>
            <a:lvl3pPr marL="1199970">
              <a:spcBef>
                <a:spcPts val="800"/>
              </a:spcBef>
              <a:buClr>
                <a:srgbClr val="F70146"/>
              </a:buClr>
              <a:defRPr sz="1600"/>
            </a:lvl3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12341296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5/27/2025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70171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endParaRPr lang="en-US"/>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9EC01A09-7BB1-4F39-9B1E-8039EA757B95}" type="datetimeFigureOut">
              <a:rPr lang="en-US" smtClean="0"/>
              <a:t>5/27/2025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1837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p:cNvSpPr>
            <a:spLocks noGrp="1"/>
          </p:cNvSpPr>
          <p:nvPr>
            <p:ph type="dt" sz="half" idx="10"/>
          </p:nvPr>
        </p:nvSpPr>
        <p:spPr/>
        <p:txBody>
          <a:bodyPr/>
          <a:lstStyle/>
          <a:p>
            <a:fld id="{9EC01A09-7BB1-4F39-9B1E-8039EA757B95}" type="datetimeFigureOut">
              <a:rPr lang="en-US" smtClean="0"/>
              <a:t>5/27/2025</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34302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endParaRPr lang="en-US"/>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p:cNvSpPr>
            <a:spLocks noGrp="1"/>
          </p:cNvSpPr>
          <p:nvPr>
            <p:ph type="dt" sz="half" idx="10"/>
          </p:nvPr>
        </p:nvSpPr>
        <p:spPr/>
        <p:txBody>
          <a:bodyPr/>
          <a:lstStyle/>
          <a:p>
            <a:fld id="{9EC01A09-7BB1-4F39-9B1E-8039EA757B95}" type="datetimeFigureOut">
              <a:rPr lang="en-US" smtClean="0"/>
              <a:t>5/27/2025</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89181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a Data 2"/>
          <p:cNvSpPr>
            <a:spLocks noGrp="1"/>
          </p:cNvSpPr>
          <p:nvPr>
            <p:ph type="dt" sz="half" idx="10"/>
          </p:nvPr>
        </p:nvSpPr>
        <p:spPr/>
        <p:txBody>
          <a:bodyPr/>
          <a:lstStyle/>
          <a:p>
            <a:fld id="{9EC01A09-7BB1-4F39-9B1E-8039EA757B95}" type="datetimeFigureOut">
              <a:rPr lang="en-US" smtClean="0"/>
              <a:t>5/27/2025</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55141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EC01A09-7BB1-4F39-9B1E-8039EA757B95}" type="datetimeFigureOut">
              <a:rPr lang="en-US" smtClean="0"/>
              <a:t>5/27/2025</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4079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US"/>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9EC01A09-7BB1-4F39-9B1E-8039EA757B95}" type="datetimeFigureOut">
              <a:rPr lang="en-US" smtClean="0"/>
              <a:t>5/27/2025</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80609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US"/>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9EC01A09-7BB1-4F39-9B1E-8039EA757B95}" type="datetimeFigureOut">
              <a:rPr lang="en-US" smtClean="0"/>
              <a:t>5/27/2025</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410610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01A09-7BB1-4F39-9B1E-8039EA757B95}" type="datetimeFigureOut">
              <a:rPr lang="en-US" smtClean="0"/>
              <a:t>5/27/2025</a:t>
            </a:fld>
            <a:endParaRPr lang="en-US"/>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B604D-6664-4632-BD14-487D23A5A25F}" type="slidenum">
              <a:rPr lang="en-US" smtClean="0"/>
              <a:t>‹#›</a:t>
            </a:fld>
            <a:endParaRPr lang="en-US"/>
          </a:p>
        </p:txBody>
      </p:sp>
    </p:spTree>
    <p:extLst>
      <p:ext uri="{BB962C8B-B14F-4D97-AF65-F5344CB8AC3E}">
        <p14:creationId xmlns:p14="http://schemas.microsoft.com/office/powerpoint/2010/main" val="322238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ur01.safelinks.protection.outlook.com/?url=https%3A%2F%2Fisfmg2026.com%2F&amp;data=05%7C02%7CDuncan.Nicholson%40arup.com%7C6b5e779a21a54ffbd61e08dd548df47a%7C4ae48b41013745998661fc641fe77bea%7C0%7C0%7C638759690857827375%7CUnknown%7CTWFpbGZsb3d8eyJFbXB0eU1hcGkiOnRydWUsIlYiOiIwLjAuMDAwMCIsIlAiOiJXaW4zMiIsIkFOIjoiTWFpbCIsIldUIjoyfQ%3D%3D%7C0%7C%7C%7C&amp;sdata=epseD3aWPepqVd0h%2FCdkhb4huq2udWXhOYlxwNDV9%2FE%3D&amp;reserved=0"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mailto:DHatem@mgmlaw.com"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80" y="1529155"/>
            <a:ext cx="11138274" cy="1732971"/>
          </a:xfrm>
        </p:spPr>
        <p:txBody>
          <a:bodyPr>
            <a:normAutofit fontScale="90000"/>
          </a:bodyPr>
          <a:lstStyle/>
          <a:p>
            <a:r>
              <a:rPr lang="en-GB" sz="5400" b="1" dirty="0">
                <a:solidFill>
                  <a:schemeClr val="accent2"/>
                </a:solidFill>
                <a:latin typeface="Arial" panose="020B0604020202020204" pitchFamily="34" charset="0"/>
                <a:cs typeface="Arial" panose="020B0604020202020204" pitchFamily="34" charset="0"/>
              </a:rPr>
              <a:t>ISSMGE - TC206</a:t>
            </a:r>
            <a:br>
              <a:rPr lang="en-GB" sz="4400" b="1" dirty="0">
                <a:solidFill>
                  <a:schemeClr val="accent2"/>
                </a:solidFill>
                <a:latin typeface="Arial" panose="020B0604020202020204" pitchFamily="34" charset="0"/>
                <a:cs typeface="Arial" panose="020B0604020202020204" pitchFamily="34" charset="0"/>
              </a:rPr>
            </a:br>
            <a:r>
              <a:rPr lang="en-GB" sz="4400" b="1" dirty="0">
                <a:solidFill>
                  <a:schemeClr val="accent2"/>
                </a:solidFill>
                <a:latin typeface="Arial" panose="020B0604020202020204" pitchFamily="34" charset="0"/>
                <a:cs typeface="Arial" panose="020B0604020202020204" pitchFamily="34" charset="0"/>
              </a:rPr>
              <a:t>Technical Committee Meeting </a:t>
            </a:r>
            <a:br>
              <a:rPr lang="en-GB" sz="4400" b="1" dirty="0">
                <a:solidFill>
                  <a:schemeClr val="accent2"/>
                </a:solidFill>
                <a:latin typeface="Arial" panose="020B0604020202020204" pitchFamily="34" charset="0"/>
                <a:cs typeface="Arial" panose="020B0604020202020204" pitchFamily="34" charset="0"/>
              </a:rPr>
            </a:br>
            <a:r>
              <a:rPr lang="en-GB" sz="3200" b="1" dirty="0">
                <a:solidFill>
                  <a:schemeClr val="accent2"/>
                </a:solidFill>
                <a:latin typeface="Arial" panose="020B0604020202020204" pitchFamily="34" charset="0"/>
                <a:cs typeface="Arial" panose="020B0604020202020204" pitchFamily="34" charset="0"/>
              </a:rPr>
              <a:t>28-05-2025 at 09:00hrs - UK time</a:t>
            </a:r>
            <a:endParaRPr lang="en-GB" sz="4400" b="1" dirty="0">
              <a:solidFill>
                <a:srgbClr val="28AAE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9346" y="4552238"/>
            <a:ext cx="8948056" cy="1365703"/>
          </a:xfrm>
        </p:spPr>
        <p:txBody>
          <a:bodyPr>
            <a:normAutofit/>
          </a:bodyPr>
          <a:lstStyle/>
          <a:p>
            <a:r>
              <a:rPr lang="en-GB" b="1" dirty="0">
                <a:latin typeface="Arial" panose="020B0604020202020204" pitchFamily="34" charset="0"/>
                <a:cs typeface="Arial" panose="020B0604020202020204" pitchFamily="34" charset="0"/>
              </a:rPr>
              <a:t>Duncan Nicholson - Chairperson TC206</a:t>
            </a:r>
          </a:p>
          <a:p>
            <a:r>
              <a:rPr lang="en-GB" b="1" dirty="0">
                <a:latin typeface="Arial" panose="020B0604020202020204" pitchFamily="34" charset="0"/>
                <a:cs typeface="Arial" panose="020B0604020202020204" pitchFamily="34" charset="0"/>
              </a:rPr>
              <a:t> Ying Chen – Vice Chair </a:t>
            </a:r>
          </a:p>
          <a:p>
            <a:r>
              <a:rPr lang="en-GB" b="1" dirty="0">
                <a:latin typeface="Arial" panose="020B0604020202020204" pitchFamily="34" charset="0"/>
                <a:cs typeface="Arial" panose="020B0604020202020204" pitchFamily="34" charset="0"/>
              </a:rPr>
              <a:t> ???  - Secretary</a:t>
            </a:r>
          </a:p>
        </p:txBody>
      </p:sp>
      <p:pic>
        <p:nvPicPr>
          <p:cNvPr id="4" name="Picture 3">
            <a:extLst>
              <a:ext uri="{FF2B5EF4-FFF2-40B4-BE49-F238E27FC236}">
                <a16:creationId xmlns:a16="http://schemas.microsoft.com/office/drawing/2014/main" id="{49DAA079-9414-422F-BC0F-E5F20CE20BF8}"/>
              </a:ext>
            </a:extLst>
          </p:cNvPr>
          <p:cNvPicPr>
            <a:picLocks noChangeAspect="1"/>
          </p:cNvPicPr>
          <p:nvPr/>
        </p:nvPicPr>
        <p:blipFill>
          <a:blip r:embed="rId2"/>
          <a:stretch>
            <a:fillRect/>
          </a:stretch>
        </p:blipFill>
        <p:spPr>
          <a:xfrm>
            <a:off x="0" y="0"/>
            <a:ext cx="12187729" cy="1379538"/>
          </a:xfrm>
          <a:prstGeom prst="rect">
            <a:avLst/>
          </a:prstGeom>
        </p:spPr>
      </p:pic>
      <p:sp>
        <p:nvSpPr>
          <p:cNvPr id="5" name="TextBox 4">
            <a:extLst>
              <a:ext uri="{FF2B5EF4-FFF2-40B4-BE49-F238E27FC236}">
                <a16:creationId xmlns:a16="http://schemas.microsoft.com/office/drawing/2014/main" id="{88396737-613A-4A24-AAB2-3BFD1EBD1CC3}"/>
              </a:ext>
            </a:extLst>
          </p:cNvPr>
          <p:cNvSpPr txBox="1"/>
          <p:nvPr/>
        </p:nvSpPr>
        <p:spPr>
          <a:xfrm>
            <a:off x="2716881" y="3444240"/>
            <a:ext cx="6294737" cy="769441"/>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Update on TC206 work  </a:t>
            </a:r>
          </a:p>
        </p:txBody>
      </p:sp>
    </p:spTree>
    <p:extLst>
      <p:ext uri="{BB962C8B-B14F-4D97-AF65-F5344CB8AC3E}">
        <p14:creationId xmlns:p14="http://schemas.microsoft.com/office/powerpoint/2010/main" val="226908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604520" y="176212"/>
            <a:ext cx="10515600" cy="1128163"/>
          </a:xfrm>
        </p:spPr>
        <p:txBody>
          <a:bodyPr>
            <a:normAutofit fontScale="90000"/>
          </a:bodyPr>
          <a:lstStyle/>
          <a:p>
            <a:r>
              <a:rPr lang="en-GB" b="1" dirty="0"/>
              <a:t>ICSMGE, Vienna Austria, 2026</a:t>
            </a:r>
            <a:br>
              <a:rPr lang="en-GB" dirty="0"/>
            </a:br>
            <a:r>
              <a:rPr lang="en-GB" dirty="0"/>
              <a:t>Summary by Ying Chen</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593996" y="1894311"/>
            <a:ext cx="11004007" cy="3983242"/>
          </a:xfrm>
          <a:solidFill>
            <a:schemeClr val="bg1"/>
          </a:solidFill>
        </p:spPr>
        <p:txBody>
          <a:bodyPr>
            <a:noAutofit/>
          </a:bodyPr>
          <a:lstStyle/>
          <a:p>
            <a:pPr marL="342900" lvl="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ICSMGE in Vienna, Austria – 2026 </a:t>
            </a:r>
          </a:p>
          <a:p>
            <a:pPr marL="34290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TC206 initially applied for key-note session for the proposed Observational Method Honour Lecture: withdraw due to deadline and approval by ISSMGE still in progress. </a:t>
            </a:r>
          </a:p>
          <a:p>
            <a:pPr marL="342900" lvl="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TC206 applied for conference session: 2 hours </a:t>
            </a:r>
          </a:p>
          <a:p>
            <a:pPr marL="342900" lvl="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Overview of the submitted Abstracts under TC206 </a:t>
            </a:r>
          </a:p>
          <a:p>
            <a:pPr marL="342900" lvl="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OM Workshop Session</a:t>
            </a:r>
          </a:p>
          <a:p>
            <a:pPr marL="342900" lvl="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Open for Discussion: How Conference Session for TC206 shall be organized?  Additional Session? </a:t>
            </a:r>
          </a:p>
          <a:p>
            <a:pPr marL="342900" lvl="0" indent="-342900">
              <a:lnSpc>
                <a:spcPct val="110000"/>
              </a:lnSpc>
              <a:spcAft>
                <a:spcPts val="600"/>
              </a:spcAft>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0000"/>
              </a:lnSpc>
              <a:buFont typeface="Symbol" panose="05050102010706020507" pitchFamily="18" charset="2"/>
              <a:buChar char=""/>
            </a:pP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0000"/>
              </a:lnSpc>
              <a:buFont typeface="Symbol" panose="05050102010706020507" pitchFamily="18" charset="2"/>
              <a:buChar char=""/>
            </a:pP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1600" dirty="0">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31980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604520" y="176212"/>
            <a:ext cx="10515600" cy="698501"/>
          </a:xfrm>
        </p:spPr>
        <p:txBody>
          <a:bodyPr>
            <a:normAutofit/>
          </a:bodyPr>
          <a:lstStyle/>
          <a:p>
            <a:r>
              <a:rPr lang="en-GB" dirty="0"/>
              <a:t>TC206 Abstracts at the ICSMGE, Vienna (1)</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84170" y="1299460"/>
            <a:ext cx="5491480" cy="4590795"/>
          </a:xfrm>
          <a:solidFill>
            <a:schemeClr val="bg1"/>
          </a:solidFill>
        </p:spPr>
        <p:txBody>
          <a:bodyPr>
            <a:noAutofit/>
          </a:bodyPr>
          <a:lstStyle/>
          <a:p>
            <a:pPr marL="342900" lvl="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Successfully submitted Abstracts (OM was key word 1</a:t>
            </a:r>
            <a:r>
              <a:rPr lang="en-GB" sz="2000" baseline="30000" dirty="0">
                <a:latin typeface="Arial" panose="020B0604020202020204" pitchFamily="34" charset="0"/>
                <a:ea typeface="MS PGothic" panose="020B0600070205080204" pitchFamily="34" charset="-128"/>
                <a:cs typeface="Arial" panose="020B0604020202020204" pitchFamily="34" charset="0"/>
              </a:rPr>
              <a:t>st</a:t>
            </a:r>
            <a:r>
              <a:rPr lang="en-GB" sz="2000" dirty="0">
                <a:latin typeface="Arial" panose="020B0604020202020204" pitchFamily="34" charset="0"/>
                <a:ea typeface="MS PGothic" panose="020B0600070205080204" pitchFamily="34" charset="-128"/>
                <a:cs typeface="Arial" panose="020B0604020202020204" pitchFamily="34" charset="0"/>
              </a:rPr>
              <a:t> choice): 29 </a:t>
            </a:r>
          </a:p>
          <a:p>
            <a:pPr marL="342900" lvl="0" indent="-342900">
              <a:lnSpc>
                <a:spcPct val="110000"/>
              </a:lnSpc>
              <a:buFont typeface="Symbol" panose="05050102010706020507" pitchFamily="18" charset="2"/>
              <a:buChar char=""/>
            </a:pP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Abstracts from 13 countries and regions: UK (13) &amp; Europe (7) are dominated,</a:t>
            </a:r>
          </a:p>
          <a:p>
            <a:pPr marL="342900" lvl="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 Also from Asia (6), Australia (2) and South America (1). </a:t>
            </a:r>
          </a:p>
          <a:p>
            <a:pPr marL="342900" lvl="0" indent="-342900">
              <a:lnSpc>
                <a:spcPct val="110000"/>
              </a:lnSpc>
              <a:buFont typeface="Symbol" panose="05050102010706020507" pitchFamily="18" charset="2"/>
              <a:buChar char=""/>
            </a:pP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0000"/>
              </a:lnSpc>
              <a:buFont typeface="Symbol" panose="05050102010706020507" pitchFamily="18" charset="2"/>
              <a:buChar char=""/>
            </a:pP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1600" dirty="0">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a:p>
        </p:txBody>
      </p:sp>
      <p:pic>
        <p:nvPicPr>
          <p:cNvPr id="9" name="Picture 8">
            <a:extLst>
              <a:ext uri="{FF2B5EF4-FFF2-40B4-BE49-F238E27FC236}">
                <a16:creationId xmlns:a16="http://schemas.microsoft.com/office/drawing/2014/main" id="{D60561E5-48F5-3230-C51C-84D59E58B797}"/>
              </a:ext>
            </a:extLst>
          </p:cNvPr>
          <p:cNvPicPr>
            <a:picLocks noChangeAspect="1"/>
          </p:cNvPicPr>
          <p:nvPr/>
        </p:nvPicPr>
        <p:blipFill>
          <a:blip r:embed="rId2"/>
          <a:stretch>
            <a:fillRect/>
          </a:stretch>
        </p:blipFill>
        <p:spPr>
          <a:xfrm>
            <a:off x="5773520" y="890514"/>
            <a:ext cx="6418480" cy="5709462"/>
          </a:xfrm>
          <a:prstGeom prst="rect">
            <a:avLst/>
          </a:prstGeom>
        </p:spPr>
      </p:pic>
    </p:spTree>
    <p:extLst>
      <p:ext uri="{BB962C8B-B14F-4D97-AF65-F5344CB8AC3E}">
        <p14:creationId xmlns:p14="http://schemas.microsoft.com/office/powerpoint/2010/main" val="297172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604520" y="176212"/>
            <a:ext cx="10515600" cy="698501"/>
          </a:xfrm>
        </p:spPr>
        <p:txBody>
          <a:bodyPr>
            <a:normAutofit/>
          </a:bodyPr>
          <a:lstStyle/>
          <a:p>
            <a:r>
              <a:rPr lang="en-GB" dirty="0"/>
              <a:t>TC206 Abstracts at the ICSMGE, Vienna (2)</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604519" y="1023730"/>
            <a:ext cx="5657133" cy="4989444"/>
          </a:xfrm>
          <a:solidFill>
            <a:schemeClr val="bg1"/>
          </a:solidFill>
        </p:spPr>
        <p:txBody>
          <a:bodyPr>
            <a:noAutofit/>
          </a:bodyPr>
          <a:lstStyle/>
          <a:p>
            <a:pPr marL="0" lvl="0" indent="0">
              <a:lnSpc>
                <a:spcPct val="110000"/>
              </a:lnSpc>
              <a:buNone/>
            </a:pPr>
            <a:r>
              <a:rPr lang="en-GB" sz="2000" dirty="0">
                <a:effectLst/>
                <a:latin typeface="Arial" panose="020B0604020202020204" pitchFamily="34" charset="0"/>
                <a:ea typeface="MS PGothic" panose="020B0600070205080204" pitchFamily="34" charset="-128"/>
                <a:cs typeface="Arial" panose="020B0604020202020204" pitchFamily="34" charset="0"/>
              </a:rPr>
              <a:t>Topics of paper are associated with Observational Method in following subjective: </a:t>
            </a:r>
          </a:p>
          <a:p>
            <a:pPr marL="342900" lvl="0" indent="-342900">
              <a:lnSpc>
                <a:spcPct val="110000"/>
              </a:lnSpc>
              <a:buFont typeface="Symbol" panose="05050102010706020507" pitchFamily="18" charset="2"/>
              <a:buChar char=""/>
            </a:pPr>
            <a:r>
              <a:rPr lang="en-GB" sz="2000" dirty="0">
                <a:effectLst/>
                <a:latin typeface="Arial" panose="020B0604020202020204" pitchFamily="34" charset="0"/>
                <a:ea typeface="MS PGothic" panose="020B0600070205080204" pitchFamily="34" charset="-128"/>
                <a:cs typeface="Arial" panose="020B0604020202020204" pitchFamily="34" charset="0"/>
              </a:rPr>
              <a:t>Back-analysis related (algorithms, cast study and overview etc.) </a:t>
            </a:r>
          </a:p>
          <a:p>
            <a:pPr marL="342900" lvl="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Monitoring related (new tech, data, data-driven design) </a:t>
            </a:r>
          </a:p>
          <a:p>
            <a:pPr marL="342900" lvl="0" indent="-342900">
              <a:lnSpc>
                <a:spcPct val="110000"/>
              </a:lnSpc>
              <a:buFont typeface="Symbol" panose="05050102010706020507" pitchFamily="18" charset="2"/>
              <a:buChar char=""/>
            </a:pPr>
            <a:r>
              <a:rPr lang="en-GB" sz="2000" dirty="0">
                <a:effectLst/>
                <a:latin typeface="Arial" panose="020B0604020202020204" pitchFamily="34" charset="0"/>
                <a:ea typeface="MS PGothic" panose="020B0600070205080204" pitchFamily="34" charset="-128"/>
                <a:cs typeface="Arial" panose="020B0604020202020204" pitchFamily="34" charset="0"/>
              </a:rPr>
              <a:t>OM Design / Case history </a:t>
            </a:r>
          </a:p>
          <a:p>
            <a:pPr marL="342900" lvl="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OM Overview (contract, assurance, back analysis and monitoring) </a:t>
            </a:r>
          </a:p>
          <a:p>
            <a:pPr marL="342900" lvl="0" indent="-342900">
              <a:lnSpc>
                <a:spcPct val="110000"/>
              </a:lnSpc>
              <a:buFont typeface="Symbol" panose="05050102010706020507" pitchFamily="18" charset="2"/>
              <a:buChar char=""/>
            </a:pPr>
            <a:r>
              <a:rPr lang="en-GB" sz="2000" dirty="0">
                <a:effectLst/>
                <a:latin typeface="Arial" panose="020B0604020202020204" pitchFamily="34" charset="0"/>
                <a:ea typeface="MS PGothic" panose="020B0600070205080204" pitchFamily="34" charset="-128"/>
                <a:cs typeface="Arial" panose="020B0604020202020204" pitchFamily="34" charset="0"/>
              </a:rPr>
              <a:t>OM in Tunnelling</a:t>
            </a:r>
          </a:p>
          <a:p>
            <a:pPr marL="342900" lvl="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OM in Brind Pond</a:t>
            </a:r>
          </a:p>
          <a:p>
            <a:pPr marL="342900" lvl="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To be confirmed (not identified from titled) </a:t>
            </a: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1600" dirty="0">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a:p>
        </p:txBody>
      </p:sp>
      <p:pic>
        <p:nvPicPr>
          <p:cNvPr id="11" name="Picture 10">
            <a:extLst>
              <a:ext uri="{FF2B5EF4-FFF2-40B4-BE49-F238E27FC236}">
                <a16:creationId xmlns:a16="http://schemas.microsoft.com/office/drawing/2014/main" id="{0A8E095E-3CA4-990E-911F-AB61D94B955A}"/>
              </a:ext>
            </a:extLst>
          </p:cNvPr>
          <p:cNvPicPr>
            <a:picLocks noChangeAspect="1"/>
          </p:cNvPicPr>
          <p:nvPr/>
        </p:nvPicPr>
        <p:blipFill>
          <a:blip r:embed="rId2"/>
          <a:stretch>
            <a:fillRect/>
          </a:stretch>
        </p:blipFill>
        <p:spPr>
          <a:xfrm>
            <a:off x="6096000" y="1023730"/>
            <a:ext cx="6036737" cy="5482273"/>
          </a:xfrm>
          <a:prstGeom prst="rect">
            <a:avLst/>
          </a:prstGeom>
        </p:spPr>
      </p:pic>
    </p:spTree>
    <p:extLst>
      <p:ext uri="{BB962C8B-B14F-4D97-AF65-F5344CB8AC3E}">
        <p14:creationId xmlns:p14="http://schemas.microsoft.com/office/powerpoint/2010/main" val="211827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99F5-E477-AB79-5375-FAF7590BBDAD}"/>
              </a:ext>
            </a:extLst>
          </p:cNvPr>
          <p:cNvSpPr>
            <a:spLocks noGrp="1"/>
          </p:cNvSpPr>
          <p:nvPr>
            <p:ph type="title"/>
          </p:nvPr>
        </p:nvSpPr>
        <p:spPr>
          <a:xfrm>
            <a:off x="144264" y="123692"/>
            <a:ext cx="5797236" cy="1325563"/>
          </a:xfrm>
        </p:spPr>
        <p:txBody>
          <a:bodyPr>
            <a:noAutofit/>
          </a:bodyPr>
          <a:lstStyle/>
          <a:p>
            <a:r>
              <a:rPr lang="en-GB" sz="3200" b="1" dirty="0"/>
              <a:t>12</a:t>
            </a:r>
            <a:r>
              <a:rPr lang="en-GB" sz="3200" b="1" baseline="30000" dirty="0"/>
              <a:t>th</a:t>
            </a:r>
            <a:r>
              <a:rPr lang="en-GB" sz="3200" b="1" dirty="0"/>
              <a:t> Int. </a:t>
            </a:r>
            <a:r>
              <a:rPr lang="en-GB" sz="3200" b="1" dirty="0" err="1"/>
              <a:t>Symp</a:t>
            </a:r>
            <a:r>
              <a:rPr lang="en-GB" sz="3200" b="1" dirty="0"/>
              <a:t>. Field Monitoring in Geomechanics  </a:t>
            </a:r>
            <a:br>
              <a:rPr lang="en-GB" sz="3200" b="1" dirty="0"/>
            </a:br>
            <a:r>
              <a:rPr lang="en-GB" sz="1800" u="sng" kern="0"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https://isfmg2026.com/.</a:t>
            </a:r>
            <a:endParaRPr lang="en-GB" sz="3200" dirty="0"/>
          </a:p>
        </p:txBody>
      </p:sp>
      <p:sp>
        <p:nvSpPr>
          <p:cNvPr id="3" name="Content Placeholder 2">
            <a:extLst>
              <a:ext uri="{FF2B5EF4-FFF2-40B4-BE49-F238E27FC236}">
                <a16:creationId xmlns:a16="http://schemas.microsoft.com/office/drawing/2014/main" id="{505F47E0-FC06-2C0A-E998-48464F2CDE40}"/>
              </a:ext>
            </a:extLst>
          </p:cNvPr>
          <p:cNvSpPr>
            <a:spLocks noGrp="1"/>
          </p:cNvSpPr>
          <p:nvPr>
            <p:ph idx="1"/>
          </p:nvPr>
        </p:nvSpPr>
        <p:spPr>
          <a:xfrm>
            <a:off x="0" y="5114256"/>
            <a:ext cx="5932321" cy="1260509"/>
          </a:xfrm>
          <a:solidFill>
            <a:schemeClr val="bg1"/>
          </a:solidFill>
        </p:spPr>
        <p:txBody>
          <a:bodyPr>
            <a:normAutofit fontScale="92500" lnSpcReduction="10000"/>
          </a:bodyPr>
          <a:lstStyle/>
          <a:p>
            <a:r>
              <a:rPr lang="en-GB" dirty="0"/>
              <a:t>Abstract close </a:t>
            </a:r>
            <a:r>
              <a:rPr lang="en-GB"/>
              <a:t>on 31/5/25.</a:t>
            </a:r>
            <a:endParaRPr lang="en-GB" dirty="0"/>
          </a:p>
          <a:p>
            <a:r>
              <a:rPr lang="en-GB" dirty="0"/>
              <a:t>Contact – Prof Neelima Satyam neelima.satyam@gmail.com</a:t>
            </a:r>
          </a:p>
        </p:txBody>
      </p:sp>
      <p:sp>
        <p:nvSpPr>
          <p:cNvPr id="4" name="Text Placeholder 3">
            <a:extLst>
              <a:ext uri="{FF2B5EF4-FFF2-40B4-BE49-F238E27FC236}">
                <a16:creationId xmlns:a16="http://schemas.microsoft.com/office/drawing/2014/main" id="{1A203C1E-AD83-E024-65A0-BA652F9F2509}"/>
              </a:ext>
            </a:extLst>
          </p:cNvPr>
          <p:cNvSpPr>
            <a:spLocks noGrp="1"/>
          </p:cNvSpPr>
          <p:nvPr>
            <p:ph type="body" sz="quarter" idx="10"/>
          </p:nvPr>
        </p:nvSpPr>
        <p:spPr>
          <a:xfrm>
            <a:off x="527790" y="6255862"/>
            <a:ext cx="3165475" cy="382588"/>
          </a:xfrm>
        </p:spPr>
        <p:txBody>
          <a:bodyPr/>
          <a:lstStyle/>
          <a:p>
            <a:endParaRPr lang="en-GB" dirty="0"/>
          </a:p>
        </p:txBody>
      </p:sp>
      <p:sp>
        <p:nvSpPr>
          <p:cNvPr id="5" name="Text Placeholder 4">
            <a:extLst>
              <a:ext uri="{FF2B5EF4-FFF2-40B4-BE49-F238E27FC236}">
                <a16:creationId xmlns:a16="http://schemas.microsoft.com/office/drawing/2014/main" id="{B1038E5B-BDEB-E8AC-39C5-0D61573A618B}"/>
              </a:ext>
            </a:extLst>
          </p:cNvPr>
          <p:cNvSpPr>
            <a:spLocks noGrp="1"/>
          </p:cNvSpPr>
          <p:nvPr>
            <p:ph type="body" sz="quarter" idx="11"/>
          </p:nvPr>
        </p:nvSpPr>
        <p:spPr/>
        <p:txBody>
          <a:bodyPr/>
          <a:lstStyle/>
          <a:p>
            <a:endParaRPr lang="en-GB"/>
          </a:p>
        </p:txBody>
      </p:sp>
      <p:pic>
        <p:nvPicPr>
          <p:cNvPr id="7" name="Picture 6">
            <a:extLst>
              <a:ext uri="{FF2B5EF4-FFF2-40B4-BE49-F238E27FC236}">
                <a16:creationId xmlns:a16="http://schemas.microsoft.com/office/drawing/2014/main" id="{D7186103-0042-C55B-E496-7E844D08658F}"/>
              </a:ext>
            </a:extLst>
          </p:cNvPr>
          <p:cNvPicPr>
            <a:picLocks noChangeAspect="1"/>
          </p:cNvPicPr>
          <p:nvPr/>
        </p:nvPicPr>
        <p:blipFill>
          <a:blip r:embed="rId3"/>
          <a:stretch>
            <a:fillRect/>
          </a:stretch>
        </p:blipFill>
        <p:spPr>
          <a:xfrm>
            <a:off x="144264" y="1449256"/>
            <a:ext cx="5797236" cy="3652036"/>
          </a:xfrm>
          <a:prstGeom prst="rect">
            <a:avLst/>
          </a:prstGeom>
        </p:spPr>
      </p:pic>
      <p:pic>
        <p:nvPicPr>
          <p:cNvPr id="9" name="Picture 8">
            <a:extLst>
              <a:ext uri="{FF2B5EF4-FFF2-40B4-BE49-F238E27FC236}">
                <a16:creationId xmlns:a16="http://schemas.microsoft.com/office/drawing/2014/main" id="{12688507-CABC-7713-DCAB-124C63ED090F}"/>
              </a:ext>
            </a:extLst>
          </p:cNvPr>
          <p:cNvPicPr>
            <a:picLocks noChangeAspect="1"/>
          </p:cNvPicPr>
          <p:nvPr/>
        </p:nvPicPr>
        <p:blipFill>
          <a:blip r:embed="rId4"/>
          <a:stretch>
            <a:fillRect/>
          </a:stretch>
        </p:blipFill>
        <p:spPr>
          <a:xfrm>
            <a:off x="6231085" y="-11013"/>
            <a:ext cx="5662151" cy="6187976"/>
          </a:xfrm>
          <a:prstGeom prst="rect">
            <a:avLst/>
          </a:prstGeom>
        </p:spPr>
      </p:pic>
    </p:spTree>
    <p:extLst>
      <p:ext uri="{BB962C8B-B14F-4D97-AF65-F5344CB8AC3E}">
        <p14:creationId xmlns:p14="http://schemas.microsoft.com/office/powerpoint/2010/main" val="110450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ED3F-7DC5-A552-016C-B73D8279004C}"/>
              </a:ext>
            </a:extLst>
          </p:cNvPr>
          <p:cNvSpPr>
            <a:spLocks noGrp="1"/>
          </p:cNvSpPr>
          <p:nvPr>
            <p:ph type="title"/>
          </p:nvPr>
        </p:nvSpPr>
        <p:spPr>
          <a:xfrm>
            <a:off x="838200" y="365125"/>
            <a:ext cx="10515600" cy="464869"/>
          </a:xfrm>
        </p:spPr>
        <p:txBody>
          <a:bodyPr>
            <a:normAutofit fontScale="90000"/>
          </a:bodyPr>
          <a:lstStyle/>
          <a:p>
            <a:r>
              <a:rPr lang="en-GB" dirty="0"/>
              <a:t>Others</a:t>
            </a:r>
          </a:p>
        </p:txBody>
      </p:sp>
      <p:sp>
        <p:nvSpPr>
          <p:cNvPr id="3" name="Content Placeholder 2">
            <a:extLst>
              <a:ext uri="{FF2B5EF4-FFF2-40B4-BE49-F238E27FC236}">
                <a16:creationId xmlns:a16="http://schemas.microsoft.com/office/drawing/2014/main" id="{2F66063D-4181-8087-F972-B94A4DEDFF68}"/>
              </a:ext>
            </a:extLst>
          </p:cNvPr>
          <p:cNvSpPr>
            <a:spLocks noGrp="1"/>
          </p:cNvSpPr>
          <p:nvPr>
            <p:ph idx="1"/>
          </p:nvPr>
        </p:nvSpPr>
        <p:spPr>
          <a:xfrm>
            <a:off x="767172" y="1166671"/>
            <a:ext cx="10515600" cy="5132529"/>
          </a:xfrm>
        </p:spPr>
        <p:txBody>
          <a:bodyPr>
            <a:normAutofit/>
          </a:bodyPr>
          <a:lstStyle/>
          <a:p>
            <a:r>
              <a:rPr lang="en-GB" sz="3200" b="1" dirty="0">
                <a:latin typeface="Arial" panose="020B0604020202020204" pitchFamily="34" charset="0"/>
                <a:cs typeface="Arial" panose="020B0604020202020204" pitchFamily="34" charset="0"/>
              </a:rPr>
              <a:t> </a:t>
            </a:r>
            <a:r>
              <a:rPr lang="en-GB" sz="3200" b="1" dirty="0"/>
              <a:t>Ciria Guide R185 - Revision – The Observational Method in Ground Engineering</a:t>
            </a:r>
          </a:p>
          <a:p>
            <a:pPr lvl="2"/>
            <a:r>
              <a:rPr lang="en-GB" sz="2400" b="1" dirty="0"/>
              <a:t>Start planned Sept 25</a:t>
            </a:r>
          </a:p>
          <a:p>
            <a:pPr lvl="2"/>
            <a:endParaRPr lang="en-GB" sz="2400" b="1" dirty="0"/>
          </a:p>
          <a:p>
            <a:pPr lvl="1"/>
            <a:r>
              <a:rPr lang="en-GB" sz="2000" b="1" dirty="0">
                <a:latin typeface="Arial" panose="020B0604020202020204" pitchFamily="34" charset="0"/>
                <a:cs typeface="Arial" panose="020B0604020202020204" pitchFamily="34" charset="0"/>
              </a:rPr>
              <a:t>CIRIA currently seeking stakeholder funding.</a:t>
            </a:r>
          </a:p>
          <a:p>
            <a:pPr lvl="1"/>
            <a:endParaRPr lang="en-GB" sz="2000" b="1" dirty="0">
              <a:latin typeface="Arial" panose="020B0604020202020204" pitchFamily="34" charset="0"/>
              <a:cs typeface="Arial" panose="020B0604020202020204" pitchFamily="34" charset="0"/>
            </a:endParaRPr>
          </a:p>
          <a:p>
            <a:pPr lvl="1"/>
            <a:r>
              <a:rPr lang="en-GB" sz="2000" b="1" dirty="0">
                <a:latin typeface="Arial" panose="020B0604020202020204" pitchFamily="34" charset="0"/>
                <a:cs typeface="Arial" panose="020B0604020202020204" pitchFamily="34" charset="0"/>
              </a:rPr>
              <a:t>Opportunity include new TC206 work.</a:t>
            </a:r>
          </a:p>
          <a:p>
            <a:pPr lvl="1"/>
            <a:endParaRPr lang="en-GB" sz="2000" b="1" dirty="0">
              <a:latin typeface="Arial" panose="020B0604020202020204" pitchFamily="34" charset="0"/>
              <a:cs typeface="Arial" panose="020B0604020202020204" pitchFamily="34" charset="0"/>
            </a:endParaRPr>
          </a:p>
          <a:p>
            <a:pPr lvl="1"/>
            <a:r>
              <a:rPr lang="en-GB" sz="2000" b="1" dirty="0">
                <a:solidFill>
                  <a:srgbClr val="FF0000"/>
                </a:solidFill>
                <a:latin typeface="Arial" panose="020B0604020202020204" pitchFamily="34" charset="0"/>
                <a:cs typeface="Arial" panose="020B0604020202020204" pitchFamily="34" charset="0"/>
              </a:rPr>
              <a:t>CIRIA  want one representative from TC206 – ideally outside UK.</a:t>
            </a:r>
          </a:p>
          <a:p>
            <a:pPr lvl="2"/>
            <a:r>
              <a:rPr lang="en-GB" sz="1600" b="1" dirty="0">
                <a:latin typeface="Arial" panose="020B0604020202020204" pitchFamily="34" charset="0"/>
                <a:cs typeface="Arial" panose="020B0604020202020204" pitchFamily="34" charset="0"/>
              </a:rPr>
              <a:t>So far Johan Spross</a:t>
            </a:r>
          </a:p>
          <a:p>
            <a:pPr lvl="2"/>
            <a:endParaRPr lang="en-GB" sz="1600" b="1"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B58CC-8A56-9F51-4725-313F9E3117F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E29799C5-0DB3-36D9-4040-8FD00C20BCA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9143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14A6-D08D-A6F2-E393-0C6669A68FFD}"/>
              </a:ext>
            </a:extLst>
          </p:cNvPr>
          <p:cNvSpPr>
            <a:spLocks noGrp="1"/>
          </p:cNvSpPr>
          <p:nvPr>
            <p:ph type="title"/>
          </p:nvPr>
        </p:nvSpPr>
        <p:spPr/>
        <p:txBody>
          <a:bodyPr/>
          <a:lstStyle/>
          <a:p>
            <a:r>
              <a:rPr lang="en-GB" b="1" dirty="0"/>
              <a:t>TC206 Working Groups </a:t>
            </a:r>
          </a:p>
        </p:txBody>
      </p:sp>
      <p:sp>
        <p:nvSpPr>
          <p:cNvPr id="3" name="Content Placeholder 2">
            <a:extLst>
              <a:ext uri="{FF2B5EF4-FFF2-40B4-BE49-F238E27FC236}">
                <a16:creationId xmlns:a16="http://schemas.microsoft.com/office/drawing/2014/main" id="{3D3C2E16-D4B8-D5B1-D28A-F4DCBE76A85D}"/>
              </a:ext>
            </a:extLst>
          </p:cNvPr>
          <p:cNvSpPr>
            <a:spLocks noGrp="1"/>
          </p:cNvSpPr>
          <p:nvPr>
            <p:ph idx="1"/>
          </p:nvPr>
        </p:nvSpPr>
        <p:spPr>
          <a:xfrm>
            <a:off x="838200" y="1690688"/>
            <a:ext cx="10515600" cy="4351338"/>
          </a:xfrm>
        </p:spPr>
        <p:txBody>
          <a:bodyPr/>
          <a:lstStyle/>
          <a:p>
            <a:r>
              <a:rPr lang="en-GB" dirty="0"/>
              <a:t>Real Time Back-Analysis   - Franz Tschuchnigg</a:t>
            </a:r>
          </a:p>
          <a:p>
            <a:r>
              <a:rPr lang="en-GB" dirty="0"/>
              <a:t>Monitoring  - with TC220  - Daniele Fornelli, Hock Liong Liew, Dorota Symonidou.</a:t>
            </a:r>
          </a:p>
          <a:p>
            <a:r>
              <a:rPr lang="en-GB" dirty="0"/>
              <a:t>Eurocodes – Johan Spross</a:t>
            </a:r>
          </a:p>
          <a:p>
            <a:r>
              <a:rPr lang="en-GB" dirty="0"/>
              <a:t>Tunnelling – Chris Menkiti </a:t>
            </a:r>
          </a:p>
          <a:p>
            <a:r>
              <a:rPr lang="en-GB" dirty="0"/>
              <a:t>Contracts – Tony O’Brien</a:t>
            </a:r>
          </a:p>
          <a:p>
            <a:r>
              <a:rPr lang="en-GB" sz="2800" dirty="0"/>
              <a:t>Historical Assets – Mandy Korff / Ying Chen</a:t>
            </a:r>
            <a:endParaRPr lang="en-GB" dirty="0"/>
          </a:p>
          <a:p>
            <a:endParaRPr lang="en-GB" dirty="0"/>
          </a:p>
          <a:p>
            <a:endParaRPr lang="en-GB" dirty="0"/>
          </a:p>
        </p:txBody>
      </p:sp>
      <p:sp>
        <p:nvSpPr>
          <p:cNvPr id="4" name="Text Placeholder 3">
            <a:extLst>
              <a:ext uri="{FF2B5EF4-FFF2-40B4-BE49-F238E27FC236}">
                <a16:creationId xmlns:a16="http://schemas.microsoft.com/office/drawing/2014/main" id="{3E912260-47D3-3159-3934-700F01C10C93}"/>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B3830FF-84C2-5BA8-9A2D-FEEF14E68D52}"/>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7987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9EC-D279-442C-96C3-5F8C9230258A}"/>
              </a:ext>
            </a:extLst>
          </p:cNvPr>
          <p:cNvSpPr>
            <a:spLocks noGrp="1"/>
          </p:cNvSpPr>
          <p:nvPr>
            <p:ph type="ctrTitle"/>
          </p:nvPr>
        </p:nvSpPr>
        <p:spPr/>
        <p:txBody>
          <a:bodyPr>
            <a:normAutofit/>
          </a:bodyPr>
          <a:lstStyle/>
          <a:p>
            <a:r>
              <a:rPr lang="en-GB"/>
              <a:t>TC 206 Tech COMMITTEE</a:t>
            </a:r>
            <a:endParaRPr lang="en-GB" dirty="0"/>
          </a:p>
        </p:txBody>
      </p:sp>
      <p:sp>
        <p:nvSpPr>
          <p:cNvPr id="3" name="Text Placeholder 2">
            <a:extLst>
              <a:ext uri="{FF2B5EF4-FFF2-40B4-BE49-F238E27FC236}">
                <a16:creationId xmlns:a16="http://schemas.microsoft.com/office/drawing/2014/main" id="{6B298ADD-C4F2-4AC3-9938-38943ADD02B1}"/>
              </a:ext>
            </a:extLst>
          </p:cNvPr>
          <p:cNvSpPr>
            <a:spLocks noGrp="1"/>
          </p:cNvSpPr>
          <p:nvPr>
            <p:ph type="body" sz="quarter" idx="10"/>
          </p:nvPr>
        </p:nvSpPr>
        <p:spPr>
          <a:xfrm>
            <a:off x="987429" y="4428548"/>
            <a:ext cx="7374036" cy="354589"/>
          </a:xfrm>
        </p:spPr>
        <p:txBody>
          <a:bodyPr>
            <a:normAutofit fontScale="92500" lnSpcReduction="10000"/>
          </a:bodyPr>
          <a:lstStyle/>
          <a:p>
            <a:r>
              <a:rPr lang="en-GB" dirty="0"/>
              <a:t>Franz Tschuchnigg</a:t>
            </a:r>
          </a:p>
        </p:txBody>
      </p:sp>
      <p:sp>
        <p:nvSpPr>
          <p:cNvPr id="5" name="Text Placeholder 4">
            <a:extLst>
              <a:ext uri="{FF2B5EF4-FFF2-40B4-BE49-F238E27FC236}">
                <a16:creationId xmlns:a16="http://schemas.microsoft.com/office/drawing/2014/main" id="{4E125176-C10D-4D10-8218-B611DB9ED202}"/>
              </a:ext>
            </a:extLst>
          </p:cNvPr>
          <p:cNvSpPr>
            <a:spLocks noGrp="1"/>
          </p:cNvSpPr>
          <p:nvPr>
            <p:ph type="body" sz="quarter" idx="13"/>
          </p:nvPr>
        </p:nvSpPr>
        <p:spPr/>
        <p:txBody>
          <a:bodyPr/>
          <a:lstStyle/>
          <a:p>
            <a:r>
              <a:rPr lang="en-US"/>
              <a:t>Real Time Back-Analysis </a:t>
            </a:r>
            <a:r>
              <a:rPr lang="en-US" dirty="0"/>
              <a:t>(RTBA) GROUP</a:t>
            </a:r>
            <a:endParaRPr lang="de-AT" dirty="0"/>
          </a:p>
        </p:txBody>
      </p:sp>
    </p:spTree>
    <p:extLst>
      <p:ext uri="{BB962C8B-B14F-4D97-AF65-F5344CB8AC3E}">
        <p14:creationId xmlns:p14="http://schemas.microsoft.com/office/powerpoint/2010/main" val="240829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2A29E44-19B3-434E-928D-8FE379050A59}"/>
              </a:ext>
            </a:extLst>
          </p:cNvPr>
          <p:cNvSpPr>
            <a:spLocks noGrp="1"/>
          </p:cNvSpPr>
          <p:nvPr>
            <p:ph type="body" sz="quarter" idx="12"/>
          </p:nvPr>
        </p:nvSpPr>
        <p:spPr>
          <a:xfrm>
            <a:off x="911427" y="1499535"/>
            <a:ext cx="11036733" cy="5075084"/>
          </a:xfrm>
        </p:spPr>
        <p:txBody>
          <a:bodyPr/>
          <a:lstStyle/>
          <a:p>
            <a:pPr marL="434990" lvl="1" indent="0">
              <a:buNone/>
              <a:tabLst>
                <a:tab pos="1193770" algn="l"/>
                <a:tab pos="1678475" algn="l"/>
              </a:tabLst>
            </a:pPr>
            <a:r>
              <a:rPr lang="en-GB" sz="1600" b="1"/>
              <a:t>RTBA Meetings – bi-monthly </a:t>
            </a:r>
          </a:p>
          <a:p>
            <a:pPr marL="434990" lvl="1" indent="0">
              <a:buNone/>
              <a:tabLst>
                <a:tab pos="1193770" algn="l"/>
                <a:tab pos="1678475" algn="l"/>
              </a:tabLst>
            </a:pPr>
            <a:r>
              <a:rPr lang="en-GB" sz="1600" b="1"/>
              <a:t>Truong Le - organised the Workshop and Funding</a:t>
            </a:r>
            <a:endParaRPr lang="en-GB" sz="1600" b="1" dirty="0"/>
          </a:p>
        </p:txBody>
      </p:sp>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911427" y="93259"/>
            <a:ext cx="11040000" cy="1038424"/>
          </a:xfrm>
        </p:spPr>
        <p:txBody>
          <a:bodyPr>
            <a:normAutofit/>
          </a:bodyPr>
          <a:lstStyle/>
          <a:p>
            <a:r>
              <a:rPr lang="en-GB" altLang="en-US"/>
              <a:t>RTBA Group -  </a:t>
            </a:r>
            <a:r>
              <a:rPr lang="en-GB"/>
              <a:t>Franz </a:t>
            </a:r>
            <a:r>
              <a:rPr lang="en-GB" dirty="0"/>
              <a:t>Tschuchnigg</a:t>
            </a:r>
          </a:p>
        </p:txBody>
      </p:sp>
      <p:pic>
        <p:nvPicPr>
          <p:cNvPr id="3" name="Grafik 2">
            <a:extLst>
              <a:ext uri="{FF2B5EF4-FFF2-40B4-BE49-F238E27FC236}">
                <a16:creationId xmlns:a16="http://schemas.microsoft.com/office/drawing/2014/main" id="{2B33BF83-DB4E-4D0B-AB1E-8A797EC27F07}"/>
              </a:ext>
            </a:extLst>
          </p:cNvPr>
          <p:cNvPicPr>
            <a:picLocks noChangeAspect="1"/>
          </p:cNvPicPr>
          <p:nvPr/>
        </p:nvPicPr>
        <p:blipFill>
          <a:blip r:embed="rId2"/>
          <a:stretch>
            <a:fillRect/>
          </a:stretch>
        </p:blipFill>
        <p:spPr>
          <a:xfrm>
            <a:off x="908160" y="2175282"/>
            <a:ext cx="8211477" cy="2622389"/>
          </a:xfrm>
          <a:prstGeom prst="rect">
            <a:avLst/>
          </a:prstGeom>
        </p:spPr>
      </p:pic>
      <p:sp>
        <p:nvSpPr>
          <p:cNvPr id="4" name="Textfeld 3">
            <a:extLst>
              <a:ext uri="{FF2B5EF4-FFF2-40B4-BE49-F238E27FC236}">
                <a16:creationId xmlns:a16="http://schemas.microsoft.com/office/drawing/2014/main" id="{B6D0ED57-3A4E-4DF0-85C9-373598635BF8}"/>
              </a:ext>
            </a:extLst>
          </p:cNvPr>
          <p:cNvSpPr txBox="1"/>
          <p:nvPr/>
        </p:nvSpPr>
        <p:spPr>
          <a:xfrm>
            <a:off x="1154931" y="5233767"/>
            <a:ext cx="7196575" cy="830997"/>
          </a:xfrm>
          <a:prstGeom prst="rect">
            <a:avLst/>
          </a:prstGeom>
          <a:noFill/>
        </p:spPr>
        <p:txBody>
          <a:bodyPr wrap="square" rtlCol="0">
            <a:spAutoFit/>
          </a:bodyPr>
          <a:lstStyle/>
          <a:p>
            <a:pPr algn="l"/>
            <a:r>
              <a:rPr lang="en-GB" sz="2400" dirty="0"/>
              <a:t>@Imperial College – 17.03.2026   - One Day workshop</a:t>
            </a:r>
          </a:p>
          <a:p>
            <a:pPr algn="l"/>
            <a:r>
              <a:rPr lang="en-GB" sz="2400"/>
              <a:t>- Date, speaker, content…..</a:t>
            </a:r>
            <a:r>
              <a:rPr lang="en-GB" sz="2400" i="1"/>
              <a:t>coming soon</a:t>
            </a:r>
            <a:endParaRPr lang="en-GB" sz="2400" i="1" dirty="0"/>
          </a:p>
        </p:txBody>
      </p:sp>
    </p:spTree>
    <p:extLst>
      <p:ext uri="{BB962C8B-B14F-4D97-AF65-F5344CB8AC3E}">
        <p14:creationId xmlns:p14="http://schemas.microsoft.com/office/powerpoint/2010/main" val="265970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2A29E44-19B3-434E-928D-8FE379050A59}"/>
              </a:ext>
            </a:extLst>
          </p:cNvPr>
          <p:cNvSpPr>
            <a:spLocks noGrp="1"/>
          </p:cNvSpPr>
          <p:nvPr>
            <p:ph type="body" sz="quarter" idx="12"/>
          </p:nvPr>
        </p:nvSpPr>
        <p:spPr>
          <a:xfrm>
            <a:off x="914694" y="1689658"/>
            <a:ext cx="11036733" cy="5075084"/>
          </a:xfrm>
        </p:spPr>
        <p:txBody>
          <a:bodyPr/>
          <a:lstStyle/>
          <a:p>
            <a:pPr marL="0" indent="0">
              <a:buNone/>
            </a:pPr>
            <a:r>
              <a:rPr lang="en-GB" sz="1867" b="1"/>
              <a:t>How should we proceed?</a:t>
            </a:r>
          </a:p>
          <a:p>
            <a:pPr marL="0" indent="0">
              <a:buNone/>
            </a:pPr>
            <a:endParaRPr lang="en-GB" sz="1867" b="1"/>
          </a:p>
          <a:p>
            <a:pPr marL="0" indent="0">
              <a:buNone/>
            </a:pPr>
            <a:r>
              <a:rPr lang="en-US" sz="1867" b="1"/>
              <a:t>Based </a:t>
            </a:r>
            <a:r>
              <a:rPr lang="en-US" sz="1867" b="1" dirty="0"/>
              <a:t>on our previous conversations this is the list of actions:</a:t>
            </a:r>
          </a:p>
          <a:p>
            <a:pPr marL="0" indent="0">
              <a:buNone/>
            </a:pPr>
            <a:endParaRPr lang="en-US" sz="1867" b="1" dirty="0"/>
          </a:p>
          <a:p>
            <a:pPr marL="0" indent="0">
              <a:buNone/>
            </a:pPr>
            <a:r>
              <a:rPr lang="en-US" sz="1867" b="1" dirty="0">
                <a:solidFill>
                  <a:srgbClr val="F70146"/>
                </a:solidFill>
              </a:rPr>
              <a:t>A) Formulation of guidelines &amp; definitions – How RTBA should/could be applied.</a:t>
            </a:r>
          </a:p>
          <a:p>
            <a:pPr marL="0" indent="0">
              <a:buNone/>
            </a:pPr>
            <a:r>
              <a:rPr lang="en-US" sz="1867" b="1" dirty="0">
                <a:solidFill>
                  <a:srgbClr val="F70146"/>
                </a:solidFill>
              </a:rPr>
              <a:t>B) Specification of requirements – For example, monitoring needs for RTBA.</a:t>
            </a:r>
          </a:p>
          <a:p>
            <a:pPr marL="0" indent="0">
              <a:buNone/>
            </a:pPr>
            <a:r>
              <a:rPr lang="en-US" sz="1867" dirty="0">
                <a:solidFill>
                  <a:schemeClr val="bg1">
                    <a:lumMod val="65000"/>
                  </a:schemeClr>
                </a:solidFill>
              </a:rPr>
              <a:t>C) Collection and discussion of case studies – Where RTBA has been successful and where it hasn’t.</a:t>
            </a:r>
            <a:endParaRPr lang="en-GB" sz="1867" dirty="0">
              <a:solidFill>
                <a:schemeClr val="bg1">
                  <a:lumMod val="65000"/>
                </a:schemeClr>
              </a:solidFill>
            </a:endParaRPr>
          </a:p>
          <a:p>
            <a:pPr marL="434989" lvl="1" indent="0">
              <a:buNone/>
              <a:tabLst>
                <a:tab pos="1193770" algn="l"/>
                <a:tab pos="1678475" algn="l"/>
              </a:tabLst>
            </a:pPr>
            <a:endParaRPr lang="en-GB" sz="1600" dirty="0"/>
          </a:p>
          <a:p>
            <a:pPr lvl="1">
              <a:tabLst>
                <a:tab pos="1193770" algn="l"/>
                <a:tab pos="1678475" algn="l"/>
              </a:tabLst>
            </a:pPr>
            <a:endParaRPr lang="en-GB" sz="1600" dirty="0"/>
          </a:p>
          <a:p>
            <a:pPr lvl="1">
              <a:tabLst>
                <a:tab pos="1193770" algn="l"/>
                <a:tab pos="1678475" algn="l"/>
              </a:tabLst>
            </a:pPr>
            <a:endParaRPr lang="en-GB" sz="1600" dirty="0"/>
          </a:p>
          <a:p>
            <a:pPr marL="434989" lvl="1" indent="0">
              <a:buNone/>
              <a:tabLst>
                <a:tab pos="1193770" algn="l"/>
                <a:tab pos="1678475" algn="l"/>
              </a:tabLst>
            </a:pPr>
            <a:endParaRPr lang="de-AT" sz="1600" dirty="0"/>
          </a:p>
        </p:txBody>
      </p:sp>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850145" y="638613"/>
            <a:ext cx="11040000" cy="384000"/>
          </a:xfrm>
        </p:spPr>
        <p:txBody>
          <a:bodyPr>
            <a:normAutofit fontScale="92500" lnSpcReduction="10000"/>
          </a:bodyPr>
          <a:lstStyle/>
          <a:p>
            <a:r>
              <a:rPr lang="en-GB" altLang="en-US"/>
              <a:t>RTBA Group Meetings</a:t>
            </a:r>
            <a:endParaRPr lang="en-GB" altLang="en-US" dirty="0"/>
          </a:p>
        </p:txBody>
      </p:sp>
      <p:sp>
        <p:nvSpPr>
          <p:cNvPr id="2" name="Pfeil: nach rechts 1">
            <a:extLst>
              <a:ext uri="{FF2B5EF4-FFF2-40B4-BE49-F238E27FC236}">
                <a16:creationId xmlns:a16="http://schemas.microsoft.com/office/drawing/2014/main" id="{589E7A30-9DF5-44C9-AD9F-B6A6232772B3}"/>
              </a:ext>
            </a:extLst>
          </p:cNvPr>
          <p:cNvSpPr/>
          <p:nvPr/>
        </p:nvSpPr>
        <p:spPr bwMode="auto">
          <a:xfrm>
            <a:off x="850145" y="5122302"/>
            <a:ext cx="1219200" cy="560173"/>
          </a:xfrm>
          <a:prstGeom prst="rightArrow">
            <a:avLst/>
          </a:prstGeom>
          <a:solidFill>
            <a:schemeClr val="bg1"/>
          </a:solidFill>
          <a:ln w="25400" cap="flat" cmpd="sng" algn="ctr">
            <a:solidFill>
              <a:srgbClr val="F7014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GB" sz="2133" b="1" dirty="0">
              <a:latin typeface="Arial" pitchFamily="34" charset="0"/>
            </a:endParaRPr>
          </a:p>
        </p:txBody>
      </p:sp>
      <p:sp>
        <p:nvSpPr>
          <p:cNvPr id="3" name="Textfeld 2">
            <a:extLst>
              <a:ext uri="{FF2B5EF4-FFF2-40B4-BE49-F238E27FC236}">
                <a16:creationId xmlns:a16="http://schemas.microsoft.com/office/drawing/2014/main" id="{1A2B2E87-672A-4068-874D-6D6EB4AEE3F7}"/>
              </a:ext>
            </a:extLst>
          </p:cNvPr>
          <p:cNvSpPr txBox="1"/>
          <p:nvPr/>
        </p:nvSpPr>
        <p:spPr>
          <a:xfrm>
            <a:off x="2298357" y="5122302"/>
            <a:ext cx="9141372" cy="707886"/>
          </a:xfrm>
          <a:prstGeom prst="rect">
            <a:avLst/>
          </a:prstGeom>
          <a:noFill/>
        </p:spPr>
        <p:txBody>
          <a:bodyPr wrap="square" rtlCol="0">
            <a:spAutoFit/>
          </a:bodyPr>
          <a:lstStyle/>
          <a:p>
            <a:pPr algn="l"/>
            <a:r>
              <a:rPr lang="en-US" sz="2400" dirty="0"/>
              <a:t>Definitions, Specifications, Requirements &amp; Guidelines</a:t>
            </a:r>
          </a:p>
          <a:p>
            <a:pPr algn="l"/>
            <a:r>
              <a:rPr lang="en-US" sz="1600" dirty="0"/>
              <a:t>(</a:t>
            </a:r>
            <a:r>
              <a:rPr lang="en-GB" sz="1600" dirty="0"/>
              <a:t>Guidelines could be formulated in form of examples (e.g. in the annex of the document)</a:t>
            </a:r>
            <a:endParaRPr lang="en-US" sz="1600" dirty="0"/>
          </a:p>
        </p:txBody>
      </p:sp>
      <p:sp>
        <p:nvSpPr>
          <p:cNvPr id="4" name="Rechteck 3">
            <a:extLst>
              <a:ext uri="{FF2B5EF4-FFF2-40B4-BE49-F238E27FC236}">
                <a16:creationId xmlns:a16="http://schemas.microsoft.com/office/drawing/2014/main" id="{175F6749-0BDB-4143-BFE1-96DCDB56A9E0}"/>
              </a:ext>
            </a:extLst>
          </p:cNvPr>
          <p:cNvSpPr/>
          <p:nvPr/>
        </p:nvSpPr>
        <p:spPr bwMode="auto">
          <a:xfrm>
            <a:off x="659740" y="4855688"/>
            <a:ext cx="10160000" cy="1171699"/>
          </a:xfrm>
          <a:prstGeom prst="rect">
            <a:avLst/>
          </a:prstGeom>
          <a:noFill/>
          <a:ln>
            <a:solidFill>
              <a:srgbClr val="F70146"/>
            </a:solidFill>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GB" sz="2133" b="1" dirty="0">
              <a:latin typeface="Arial" pitchFamily="34" charset="0"/>
            </a:endParaRPr>
          </a:p>
        </p:txBody>
      </p:sp>
    </p:spTree>
    <p:extLst>
      <p:ext uri="{BB962C8B-B14F-4D97-AF65-F5344CB8AC3E}">
        <p14:creationId xmlns:p14="http://schemas.microsoft.com/office/powerpoint/2010/main" val="209888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2A29E44-19B3-434E-928D-8FE379050A59}"/>
              </a:ext>
            </a:extLst>
          </p:cNvPr>
          <p:cNvSpPr>
            <a:spLocks noGrp="1"/>
          </p:cNvSpPr>
          <p:nvPr>
            <p:ph type="body" sz="quarter" idx="12"/>
          </p:nvPr>
        </p:nvSpPr>
        <p:spPr>
          <a:xfrm>
            <a:off x="51170" y="1393620"/>
            <a:ext cx="4299158" cy="5075084"/>
          </a:xfrm>
        </p:spPr>
        <p:txBody>
          <a:bodyPr/>
          <a:lstStyle/>
          <a:p>
            <a:pPr marL="0" indent="0">
              <a:buNone/>
            </a:pPr>
            <a:r>
              <a:rPr lang="en-GB" sz="4267" b="1"/>
              <a:t>Paper for ICSMGE 2026 (Vienna)</a:t>
            </a:r>
          </a:p>
          <a:p>
            <a:pPr marL="0" indent="0" defTabSz="596885">
              <a:buNone/>
            </a:pPr>
            <a:endParaRPr lang="en-GB" sz="1867" b="1" dirty="0"/>
          </a:p>
          <a:p>
            <a:pPr marL="0" indent="0" defTabSz="596885">
              <a:buNone/>
            </a:pPr>
            <a:endParaRPr lang="en-GB" sz="1600" dirty="0"/>
          </a:p>
          <a:p>
            <a:pPr lvl="1">
              <a:tabLst>
                <a:tab pos="1193770" algn="l"/>
                <a:tab pos="1678475" algn="l"/>
              </a:tabLst>
            </a:pPr>
            <a:endParaRPr lang="en-GB" sz="1600" dirty="0"/>
          </a:p>
          <a:p>
            <a:pPr lvl="1">
              <a:tabLst>
                <a:tab pos="1193770" algn="l"/>
                <a:tab pos="1678475" algn="l"/>
              </a:tabLst>
            </a:pPr>
            <a:endParaRPr lang="en-GB" sz="1600" dirty="0"/>
          </a:p>
          <a:p>
            <a:pPr marL="434989" lvl="1" indent="0">
              <a:buNone/>
              <a:tabLst>
                <a:tab pos="1193770" algn="l"/>
                <a:tab pos="1678475" algn="l"/>
              </a:tabLst>
            </a:pPr>
            <a:endParaRPr lang="de-AT" sz="1600" dirty="0"/>
          </a:p>
        </p:txBody>
      </p:sp>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911427" y="995585"/>
            <a:ext cx="11040000" cy="384000"/>
          </a:xfrm>
        </p:spPr>
        <p:txBody>
          <a:bodyPr>
            <a:normAutofit fontScale="92500" lnSpcReduction="10000"/>
          </a:bodyPr>
          <a:lstStyle/>
          <a:p>
            <a:r>
              <a:rPr lang="en-GB" altLang="en-US"/>
              <a:t>RTBA Meeting</a:t>
            </a:r>
            <a:endParaRPr lang="en-GB" altLang="en-US" dirty="0"/>
          </a:p>
        </p:txBody>
      </p:sp>
      <p:pic>
        <p:nvPicPr>
          <p:cNvPr id="4" name="Grafik 3">
            <a:extLst>
              <a:ext uri="{FF2B5EF4-FFF2-40B4-BE49-F238E27FC236}">
                <a16:creationId xmlns:a16="http://schemas.microsoft.com/office/drawing/2014/main" id="{163047C6-BDB7-44EE-8074-9DB5CB0ABDD8}"/>
              </a:ext>
            </a:extLst>
          </p:cNvPr>
          <p:cNvPicPr>
            <a:picLocks noChangeAspect="1"/>
          </p:cNvPicPr>
          <p:nvPr/>
        </p:nvPicPr>
        <p:blipFill>
          <a:blip r:embed="rId2"/>
          <a:stretch>
            <a:fillRect/>
          </a:stretch>
        </p:blipFill>
        <p:spPr>
          <a:xfrm>
            <a:off x="4353039" y="193453"/>
            <a:ext cx="7787793" cy="6031856"/>
          </a:xfrm>
          <a:prstGeom prst="rect">
            <a:avLst/>
          </a:prstGeom>
        </p:spPr>
      </p:pic>
      <p:sp>
        <p:nvSpPr>
          <p:cNvPr id="2" name="TextBox 1">
            <a:extLst>
              <a:ext uri="{FF2B5EF4-FFF2-40B4-BE49-F238E27FC236}">
                <a16:creationId xmlns:a16="http://schemas.microsoft.com/office/drawing/2014/main" id="{0F75C32C-6FC6-B45F-C771-B04293AE6B34}"/>
              </a:ext>
            </a:extLst>
          </p:cNvPr>
          <p:cNvSpPr txBox="1"/>
          <p:nvPr/>
        </p:nvSpPr>
        <p:spPr>
          <a:xfrm>
            <a:off x="224306" y="2930012"/>
            <a:ext cx="3318216" cy="1754326"/>
          </a:xfrm>
          <a:prstGeom prst="rect">
            <a:avLst/>
          </a:prstGeom>
          <a:noFill/>
        </p:spPr>
        <p:txBody>
          <a:bodyPr wrap="none" rtlCol="0">
            <a:spAutoFit/>
          </a:bodyPr>
          <a:lstStyle/>
          <a:p>
            <a:r>
              <a:rPr lang="en-GB" b="1" dirty="0"/>
              <a:t>7No Paper on </a:t>
            </a:r>
            <a:r>
              <a:rPr lang="en-GB" b="1"/>
              <a:t>OM back-analysis</a:t>
            </a:r>
            <a:r>
              <a:rPr lang="en-GB" b="1" dirty="0"/>
              <a:t>. </a:t>
            </a:r>
          </a:p>
          <a:p>
            <a:r>
              <a:rPr lang="en-GB" b="1" dirty="0"/>
              <a:t>(see later review.)</a:t>
            </a:r>
          </a:p>
          <a:p>
            <a:endParaRPr lang="en-GB" b="1" dirty="0"/>
          </a:p>
          <a:p>
            <a:endParaRPr lang="en-GB" b="1" dirty="0"/>
          </a:p>
          <a:p>
            <a:r>
              <a:rPr lang="en-GB" b="1" dirty="0"/>
              <a:t>Introduction to RTBA and recent </a:t>
            </a:r>
          </a:p>
          <a:p>
            <a:r>
              <a:rPr lang="en-GB" b="1" dirty="0"/>
              <a:t>Developments Related to OM.</a:t>
            </a:r>
          </a:p>
        </p:txBody>
      </p:sp>
    </p:spTree>
    <p:extLst>
      <p:ext uri="{BB962C8B-B14F-4D97-AF65-F5344CB8AC3E}">
        <p14:creationId xmlns:p14="http://schemas.microsoft.com/office/powerpoint/2010/main" val="117170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560E5-0D25-4364-8DD8-42658FCACDB4}"/>
              </a:ext>
            </a:extLst>
          </p:cNvPr>
          <p:cNvSpPr>
            <a:spLocks noGrp="1"/>
          </p:cNvSpPr>
          <p:nvPr>
            <p:ph idx="1"/>
          </p:nvPr>
        </p:nvSpPr>
        <p:spPr>
          <a:xfrm>
            <a:off x="162559" y="683569"/>
            <a:ext cx="5933441" cy="6011736"/>
          </a:xfrm>
          <a:solidFill>
            <a:schemeClr val="accent4">
              <a:lumMod val="20000"/>
              <a:lumOff val="80000"/>
            </a:schemeClr>
          </a:solidFill>
        </p:spPr>
        <p:txBody>
          <a:bodyPr>
            <a:normAutofit fontScale="77500" lnSpcReduction="20000"/>
          </a:bodyPr>
          <a:lstStyle/>
          <a:p>
            <a:pPr lvl="0">
              <a:lnSpc>
                <a:spcPct val="100000"/>
              </a:lnSpc>
              <a:buFont typeface="+mj-lt"/>
              <a:buAutoNum type="arabicPeriod"/>
            </a:pPr>
            <a:r>
              <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TC206 Management  (5min)</a:t>
            </a:r>
          </a:p>
          <a:p>
            <a:pPr lvl="1">
              <a:lnSpc>
                <a:spcPct val="100000"/>
              </a:lnSpc>
            </a:pPr>
            <a:r>
              <a:rPr lang="en-GB" sz="2000" b="1" dirty="0">
                <a:solidFill>
                  <a:srgbClr val="000000"/>
                </a:solidFill>
                <a:latin typeface="Arial" panose="020B0604020202020204" pitchFamily="34" charset="0"/>
                <a:cs typeface="Arial" panose="020B0604020202020204" pitchFamily="34" charset="0"/>
              </a:rPr>
              <a:t>New Members </a:t>
            </a:r>
          </a:p>
          <a:p>
            <a:pPr lvl="1">
              <a:lnSpc>
                <a:spcPct val="100000"/>
              </a:lnSpc>
            </a:pPr>
            <a:r>
              <a:rPr lang="en-GB" sz="2000" b="1" dirty="0">
                <a:solidFill>
                  <a:srgbClr val="000000"/>
                </a:solidFill>
                <a:latin typeface="Arial" panose="020B0604020202020204" pitchFamily="34" charset="0"/>
                <a:cs typeface="Arial" panose="020B0604020202020204" pitchFamily="34" charset="0"/>
              </a:rPr>
              <a:t>Minutes of 28/11/24 – actions.  Covered in agenda</a:t>
            </a:r>
          </a:p>
          <a:p>
            <a:pPr lvl="1">
              <a:lnSpc>
                <a:spcPct val="100000"/>
              </a:lnSpc>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Website update – Amit</a:t>
            </a: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Storage space </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Contact ISSMGE</a:t>
            </a:r>
            <a:endPar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Membership development</a:t>
            </a:r>
          </a:p>
          <a:p>
            <a:pPr lvl="1">
              <a:lnSpc>
                <a:spcPct val="100000"/>
              </a:lnSpc>
            </a:pP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0000"/>
              </a:lnSpc>
              <a:buFont typeface="+mj-lt"/>
              <a:buAutoNum type="arabicPeriod"/>
            </a:pPr>
            <a:r>
              <a:rPr lang="en-GB" sz="2400" b="1" dirty="0">
                <a:latin typeface="Arial" panose="020B0604020202020204" pitchFamily="34" charset="0"/>
                <a:ea typeface="Calibri" panose="020F0502020204030204" pitchFamily="34" charset="0"/>
                <a:cs typeface="Arial" panose="020B0604020202020204" pitchFamily="34" charset="0"/>
              </a:rPr>
              <a:t>Honour Lecture  (5 Min) </a:t>
            </a:r>
          </a:p>
          <a:p>
            <a:pPr marL="0" lvl="0" indent="0">
              <a:lnSpc>
                <a:spcPct val="100000"/>
              </a:lnSpc>
              <a:buNone/>
            </a:pP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3.Conferences (5 min) </a:t>
            </a: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Vienna Update</a:t>
            </a:r>
          </a:p>
          <a:p>
            <a:pPr lvl="1">
              <a:lnSpc>
                <a:spcPct val="100000"/>
              </a:lnSpc>
            </a:pPr>
            <a:r>
              <a:rPr lang="en-GB" sz="2400" b="1" dirty="0"/>
              <a:t>12</a:t>
            </a:r>
            <a:r>
              <a:rPr lang="en-GB" sz="2400" b="1" baseline="30000" dirty="0"/>
              <a:t>th</a:t>
            </a:r>
            <a:r>
              <a:rPr lang="en-GB" sz="2400" b="1" dirty="0"/>
              <a:t> Int. </a:t>
            </a:r>
            <a:r>
              <a:rPr lang="en-GB" sz="2400" b="1" dirty="0" err="1"/>
              <a:t>Symp</a:t>
            </a:r>
            <a:r>
              <a:rPr lang="en-GB" sz="2400" b="1" dirty="0"/>
              <a:t>. Field Monitoring </a:t>
            </a:r>
            <a:endPar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pPr>
            <a:r>
              <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rPr>
              <a:t>Others  - CIRIA R185 New Revision</a:t>
            </a:r>
          </a:p>
          <a:p>
            <a:pPr lvl="1">
              <a:lnSpc>
                <a:spcPct val="100000"/>
              </a:lnSpc>
            </a:pPr>
            <a:endParaRPr lang="en-GB" b="1" dirty="0">
              <a:solidFill>
                <a:srgbClr val="000000"/>
              </a:solidFill>
              <a:latin typeface="Arial" panose="020B0604020202020204" pitchFamily="34" charset="0"/>
              <a:cs typeface="Arial" panose="020B0604020202020204" pitchFamily="34" charset="0"/>
            </a:endParaRPr>
          </a:p>
          <a:p>
            <a:pPr marL="0" lvl="0" indent="0">
              <a:lnSpc>
                <a:spcPct val="100000"/>
              </a:lnSpc>
              <a:buNone/>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4.Working Group Updates.</a:t>
            </a: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RTBA  - Franz  – 4 min</a:t>
            </a: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Monitoring - Hock – 4 min</a:t>
            </a: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Tunnelling – Chris  - 1 min</a:t>
            </a:r>
          </a:p>
          <a:p>
            <a:pPr lvl="1">
              <a:lnSpc>
                <a:spcPct val="11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Eurocodes - Johan – 1 min</a:t>
            </a:r>
          </a:p>
          <a:p>
            <a:pPr lvl="1">
              <a:lnSpc>
                <a:spcPct val="11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Contracts - Tony - 1 min </a:t>
            </a:r>
          </a:p>
          <a:p>
            <a:pPr lvl="1">
              <a:lnSpc>
                <a:spcPct val="11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Historical Assets – Mandy/ Ying Chen/DPN  1 min</a:t>
            </a:r>
          </a:p>
        </p:txBody>
      </p:sp>
      <p:sp>
        <p:nvSpPr>
          <p:cNvPr id="2" name="Title 1">
            <a:extLst>
              <a:ext uri="{FF2B5EF4-FFF2-40B4-BE49-F238E27FC236}">
                <a16:creationId xmlns:a16="http://schemas.microsoft.com/office/drawing/2014/main" id="{80A5CEA7-E79B-4926-9A2F-8804E4545CA6}"/>
              </a:ext>
            </a:extLst>
          </p:cNvPr>
          <p:cNvSpPr>
            <a:spLocks noGrp="1"/>
          </p:cNvSpPr>
          <p:nvPr>
            <p:ph type="title"/>
          </p:nvPr>
        </p:nvSpPr>
        <p:spPr>
          <a:xfrm>
            <a:off x="419207" y="165371"/>
            <a:ext cx="6069141" cy="365207"/>
          </a:xfrm>
        </p:spPr>
        <p:txBody>
          <a:bodyPr>
            <a:normAutofit fontScale="90000"/>
          </a:bodyPr>
          <a:lstStyle/>
          <a:p>
            <a:r>
              <a:rPr lang="en-GB" sz="3600" b="1" dirty="0">
                <a:latin typeface="Arial" panose="020B0604020202020204" pitchFamily="34" charset="0"/>
                <a:cs typeface="Arial" panose="020B0604020202020204" pitchFamily="34" charset="0"/>
              </a:rPr>
              <a:t>Agenda</a:t>
            </a:r>
            <a:endParaRPr lang="en-GB" sz="3600" b="1"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47237DF-3A25-5BAB-F1C7-1DCA7C5F245D}"/>
              </a:ext>
            </a:extLst>
          </p:cNvPr>
          <p:cNvSpPr txBox="1">
            <a:spLocks/>
          </p:cNvSpPr>
          <p:nvPr/>
        </p:nvSpPr>
        <p:spPr>
          <a:xfrm>
            <a:off x="6333387" y="680892"/>
            <a:ext cx="5696054" cy="6011737"/>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5. </a:t>
            </a:r>
            <a:r>
              <a:rPr lang="en-GB" sz="2400" b="1" dirty="0">
                <a:solidFill>
                  <a:srgbClr val="000000"/>
                </a:solidFill>
                <a:latin typeface="Arial" panose="020B0604020202020204" pitchFamily="34" charset="0"/>
                <a:cs typeface="Arial" panose="020B0604020202020204" pitchFamily="34" charset="0"/>
              </a:rPr>
              <a:t>Presentation </a:t>
            </a: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tabLst>
                <a:tab pos="457200" algn="l"/>
              </a:tabLst>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Alessandro Marucci - HK on 28/5/25.</a:t>
            </a:r>
          </a:p>
          <a:p>
            <a:pPr lvl="2">
              <a:lnSpc>
                <a:spcPct val="100000"/>
              </a:lnSpc>
              <a:tabLst>
                <a:tab pos="457200" algn="l"/>
              </a:tabLst>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“Observational Method Associated with 3D Analysis for HKBCF PCB Open Cut Excavation” </a:t>
            </a:r>
          </a:p>
          <a:p>
            <a:pPr lvl="1">
              <a:lnSpc>
                <a:spcPct val="100000"/>
              </a:lnSpc>
              <a:tabLst>
                <a:tab pos="457200" algn="l"/>
              </a:tabLst>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Suggestions for the next TC Meeting.</a:t>
            </a:r>
            <a:endParaRPr lang="en-GB" sz="17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endParaRPr lang="en-GB" sz="17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marL="0" indent="0">
              <a:buNone/>
              <a:tabLst>
                <a:tab pos="457200" algn="l"/>
              </a:tabLst>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7. AOB</a:t>
            </a:r>
          </a:p>
          <a:p>
            <a:pPr marL="0" indent="0">
              <a:buNone/>
              <a:tabLst>
                <a:tab pos="457200" algn="l"/>
              </a:tabLst>
            </a:pP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marL="0" indent="0">
              <a:buNone/>
              <a:tabLst>
                <a:tab pos="457200" algn="l"/>
              </a:tabLst>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8.Next TC Members' meeting</a:t>
            </a:r>
            <a:endParaRPr lang="en-GB" sz="2100"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r>
              <a:rPr lang="en-GB" sz="1800" b="1" dirty="0">
                <a:solidFill>
                  <a:srgbClr val="FF0000"/>
                </a:solidFill>
                <a:latin typeface="Arial" panose="020B0604020202020204" pitchFamily="34" charset="0"/>
                <a:cs typeface="Arial" panose="020B0604020202020204" pitchFamily="34" charset="0"/>
              </a:rPr>
              <a:t>10 September 2025 (09.30hrs UK time)</a:t>
            </a:r>
          </a:p>
          <a:p>
            <a:pPr lvl="1"/>
            <a:r>
              <a:rPr lang="en-GB" sz="1800" b="1" dirty="0">
                <a:solidFill>
                  <a:srgbClr val="FF0000"/>
                </a:solidFill>
                <a:latin typeface="Arial" panose="020B0604020202020204" pitchFamily="34" charset="0"/>
                <a:cs typeface="Arial" panose="020B0604020202020204" pitchFamily="34" charset="0"/>
              </a:rPr>
              <a:t>Presenter?</a:t>
            </a:r>
            <a:endParaRPr lang="en-GB" sz="1900" b="1" dirty="0">
              <a:solidFill>
                <a:srgbClr val="FF0000"/>
              </a:solidFill>
              <a:latin typeface="Arial" panose="020B0604020202020204" pitchFamily="34" charset="0"/>
              <a:cs typeface="Arial" panose="020B0604020202020204" pitchFamily="34" charset="0"/>
            </a:endParaRPr>
          </a:p>
          <a:p>
            <a:pPr marL="0" indent="0">
              <a:buNone/>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9.Next Management Meeting  </a:t>
            </a:r>
            <a:r>
              <a:rPr lang="en-GB" sz="24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4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21 May 2025 –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17 Jun 2025  - 	09.00hrs UK time  </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23 July 2023 -       09.00hre UK time</a:t>
            </a: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6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652758" y="159041"/>
            <a:ext cx="11040000" cy="384000"/>
          </a:xfrm>
        </p:spPr>
        <p:txBody>
          <a:bodyPr>
            <a:normAutofit fontScale="92500" lnSpcReduction="10000"/>
          </a:bodyPr>
          <a:lstStyle/>
          <a:p>
            <a:r>
              <a:rPr lang="en-GB" altLang="en-US"/>
              <a:t>RTBA Meeting</a:t>
            </a:r>
            <a:endParaRPr lang="en-GB" altLang="en-US" dirty="0"/>
          </a:p>
        </p:txBody>
      </p:sp>
      <p:sp>
        <p:nvSpPr>
          <p:cNvPr id="9" name="Rechteck 8">
            <a:extLst>
              <a:ext uri="{FF2B5EF4-FFF2-40B4-BE49-F238E27FC236}">
                <a16:creationId xmlns:a16="http://schemas.microsoft.com/office/drawing/2014/main" id="{FEB258E8-7AF7-4A9B-B293-823CCE7AD1C3}"/>
              </a:ext>
            </a:extLst>
          </p:cNvPr>
          <p:cNvSpPr/>
          <p:nvPr/>
        </p:nvSpPr>
        <p:spPr>
          <a:xfrm>
            <a:off x="527221" y="671691"/>
            <a:ext cx="11137557" cy="6186309"/>
          </a:xfrm>
          <a:prstGeom prst="rect">
            <a:avLst/>
          </a:prstGeom>
          <a:solidFill>
            <a:schemeClr val="bg1"/>
          </a:solidFill>
        </p:spPr>
        <p:txBody>
          <a:bodyPr wrap="square">
            <a:spAutoFit/>
          </a:bodyPr>
          <a:lstStyle/>
          <a:p>
            <a:r>
              <a:rPr lang="en-GB" b="1" dirty="0"/>
              <a:t>Introduction to RTBA and recent developments Related to OM.</a:t>
            </a:r>
            <a:endParaRPr lang="en-US" dirty="0"/>
          </a:p>
          <a:p>
            <a:pPr algn="l"/>
            <a:r>
              <a:rPr lang="en-US"/>
              <a:t>Real-time back-analysis </a:t>
            </a:r>
            <a:r>
              <a:rPr lang="en-US" dirty="0"/>
              <a:t>(RTBA) has emerged as a promising approach in geotechnical engineering, driven by advancements in cloud computing, instrumentation data availability, and interdisciplinary collaboration. RTBA enhances decision-making by integrating live or near-live observation data with prompt &amp; reliable predictions from numerical models, aligning closely with the principles of the Observational Method (OM).</a:t>
            </a:r>
          </a:p>
          <a:p>
            <a:pPr algn="l"/>
            <a:endParaRPr lang="en-US" dirty="0"/>
          </a:p>
          <a:p>
            <a:pPr algn="l"/>
            <a:r>
              <a:rPr lang="en-US" dirty="0"/>
              <a:t>This paper provides a comprehensive definition of RTBA within the context of OM and explores its transformative potential in geotechnical practice. The study highlights the dual components of RTBA: observation and prediction, which combine real-time field measurements with computational models to replicate geotechnical challenges actively and accurately. These components enable engineers to alter designs dynamically, thereby reducing risks and improving project outcomes. Key benefits of RTBA include improved responsiveness to site conditions and the facilitation of proactive decision-making. However, its implementation faces notable challenges, including ensuring the near real-time availability, accuracy and reliability of instrumentation data, managing the complexity of model calibration, handling vast volumes of data efficiently, and navigating the coordination requirements between project parties, including contractors, designers, independent checkers, and clients. Addressing these issues is critical to fully realize the potential of RTBA. </a:t>
            </a:r>
          </a:p>
          <a:p>
            <a:pPr algn="l"/>
            <a:endParaRPr lang="en-US" dirty="0"/>
          </a:p>
          <a:p>
            <a:pPr algn="l"/>
            <a:r>
              <a:rPr lang="en-US" dirty="0"/>
              <a:t>The paper aims to underscores the importance of robust instrumentation practices as a foundation for successful RTBA implementation. Essential practices include establishing long-term baseline monitoring to account for environmental effects and instrument noise, as well as implementing redundancy through alternative measurement methods. These measures ensure the quality and reliability of input data, which are pivotal for successful back analysis</a:t>
            </a:r>
          </a:p>
        </p:txBody>
      </p:sp>
    </p:spTree>
    <p:extLst>
      <p:ext uri="{BB962C8B-B14F-4D97-AF65-F5344CB8AC3E}">
        <p14:creationId xmlns:p14="http://schemas.microsoft.com/office/powerpoint/2010/main" val="49700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604520" y="176212"/>
            <a:ext cx="10515600" cy="1170807"/>
          </a:xfrm>
        </p:spPr>
        <p:txBody>
          <a:bodyPr>
            <a:normAutofit fontScale="90000"/>
          </a:bodyPr>
          <a:lstStyle/>
          <a:p>
            <a:r>
              <a:rPr lang="en-GB" b="1" dirty="0"/>
              <a:t>TC206 / TC220 Monitoring Group  </a:t>
            </a:r>
            <a:br>
              <a:rPr lang="en-GB" b="1" dirty="0"/>
            </a:br>
            <a:r>
              <a:rPr lang="en-GB" dirty="0"/>
              <a:t> by Hock Liong Liew  - with Daniele and Dorota</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604520" y="1810037"/>
            <a:ext cx="10515600" cy="4264837"/>
          </a:xfrm>
          <a:solidFill>
            <a:schemeClr val="bg1"/>
          </a:solidFill>
        </p:spPr>
        <p:txBody>
          <a:bodyPr>
            <a:noAutofit/>
          </a:bodyPr>
          <a:lstStyle/>
          <a:p>
            <a:pPr marL="342900" lvl="0" indent="-342900">
              <a:lnSpc>
                <a:spcPct val="110000"/>
              </a:lnSpc>
              <a:buFont typeface="Symbol" panose="05050102010706020507" pitchFamily="18" charset="2"/>
              <a:buChar char=""/>
            </a:pPr>
            <a:r>
              <a:rPr lang="en-GB" sz="2400" dirty="0">
                <a:effectLst/>
                <a:latin typeface="Arial" panose="020B0604020202020204" pitchFamily="34" charset="0"/>
                <a:ea typeface="MS PGothic" panose="020B0600070205080204" pitchFamily="34" charset="-128"/>
                <a:cs typeface="Arial" panose="020B0604020202020204" pitchFamily="34" charset="0"/>
              </a:rPr>
              <a:t>Enhance </a:t>
            </a:r>
            <a:r>
              <a:rPr lang="en-GB" sz="2400" b="1" dirty="0">
                <a:effectLst/>
                <a:latin typeface="Arial" panose="020B0604020202020204" pitchFamily="34" charset="0"/>
                <a:ea typeface="MS PGothic" panose="020B0600070205080204" pitchFamily="34" charset="-128"/>
                <a:cs typeface="Arial" panose="020B0604020202020204" pitchFamily="34" charset="0"/>
              </a:rPr>
              <a:t>interaction</a:t>
            </a:r>
            <a:r>
              <a:rPr lang="en-GB" sz="2400" dirty="0">
                <a:effectLst/>
                <a:latin typeface="Arial" panose="020B0604020202020204" pitchFamily="34" charset="0"/>
                <a:ea typeface="MS PGothic" panose="020B0600070205080204" pitchFamily="34" charset="-128"/>
                <a:cs typeface="Arial" panose="020B0604020202020204" pitchFamily="34" charset="0"/>
              </a:rPr>
              <a:t> between TC206 &amp; TC220 – common interest/boundaries</a:t>
            </a:r>
          </a:p>
          <a:p>
            <a:pPr marL="342900" lvl="0" indent="-342900">
              <a:lnSpc>
                <a:spcPct val="110000"/>
              </a:lnSpc>
              <a:buFont typeface="Symbol" panose="05050102010706020507" pitchFamily="18" charset="2"/>
              <a:buChar char=""/>
            </a:pPr>
            <a:r>
              <a:rPr lang="en-GB" sz="2400" dirty="0">
                <a:effectLst/>
                <a:latin typeface="Arial" panose="020B0604020202020204" pitchFamily="34" charset="0"/>
                <a:ea typeface="MS PGothic" panose="020B0600070205080204" pitchFamily="34" charset="-128"/>
                <a:cs typeface="Arial" panose="020B0604020202020204" pitchFamily="34" charset="0"/>
              </a:rPr>
              <a:t>Goals of this WG:</a:t>
            </a:r>
          </a:p>
          <a:p>
            <a:pPr marL="742950" lvl="1" indent="-285750">
              <a:lnSpc>
                <a:spcPct val="110000"/>
              </a:lnSpc>
              <a:buFont typeface="Courier New" panose="02070309020205020404" pitchFamily="49" charset="0"/>
              <a:buChar char="o"/>
            </a:pPr>
            <a:r>
              <a:rPr lang="en-GB" sz="1800" b="1" dirty="0">
                <a:effectLst/>
                <a:latin typeface="Arial" panose="020B0604020202020204" pitchFamily="34" charset="0"/>
                <a:ea typeface="MS PGothic" panose="020B0600070205080204" pitchFamily="34" charset="-128"/>
                <a:cs typeface="Arial" panose="020B0604020202020204" pitchFamily="34" charset="0"/>
              </a:rPr>
              <a:t>OM design + construction </a:t>
            </a:r>
            <a:r>
              <a:rPr lang="en-GB" sz="1800" dirty="0">
                <a:effectLst/>
                <a:latin typeface="Arial" panose="020B0604020202020204" pitchFamily="34" charset="0"/>
                <a:ea typeface="MS PGothic" panose="020B0600070205080204" pitchFamily="34" charset="-128"/>
                <a:cs typeface="Arial" panose="020B0604020202020204" pitchFamily="34" charset="0"/>
              </a:rPr>
              <a:t>(design, triggers, back-analysis, site observations, contingency) + </a:t>
            </a:r>
            <a:r>
              <a:rPr lang="en-GB" sz="1800" b="1" dirty="0">
                <a:effectLst/>
                <a:latin typeface="Arial" panose="020B0604020202020204" pitchFamily="34" charset="0"/>
                <a:ea typeface="MS PGothic" panose="020B0600070205080204" pitchFamily="34" charset="-128"/>
                <a:cs typeface="Arial" panose="020B0604020202020204" pitchFamily="34" charset="0"/>
              </a:rPr>
              <a:t>I&amp;M </a:t>
            </a:r>
            <a:r>
              <a:rPr lang="en-GB" sz="1800" dirty="0">
                <a:effectLst/>
                <a:latin typeface="Arial" panose="020B0604020202020204" pitchFamily="34" charset="0"/>
                <a:ea typeface="MS PGothic" panose="020B0600070205080204" pitchFamily="34" charset="-128"/>
                <a:cs typeface="Arial" panose="020B0604020202020204" pitchFamily="34" charset="0"/>
              </a:rPr>
              <a:t>(contract, spec, roles of I&amp;M coordinator) + </a:t>
            </a:r>
            <a:r>
              <a:rPr lang="en-GB" sz="1800" b="1" dirty="0">
                <a:effectLst/>
                <a:latin typeface="Arial" panose="020B0604020202020204" pitchFamily="34" charset="0"/>
                <a:ea typeface="MS PGothic" panose="020B0600070205080204" pitchFamily="34" charset="-128"/>
                <a:cs typeface="Arial" panose="020B0604020202020204" pitchFamily="34" charset="0"/>
              </a:rPr>
              <a:t>Database </a:t>
            </a:r>
            <a:r>
              <a:rPr lang="en-GB" sz="1800" dirty="0">
                <a:effectLst/>
                <a:latin typeface="Arial" panose="020B0604020202020204" pitchFamily="34" charset="0"/>
                <a:ea typeface="MS PGothic" panose="020B0600070205080204" pitchFamily="34" charset="-128"/>
                <a:cs typeface="Arial" panose="020B0604020202020204" pitchFamily="34" charset="0"/>
              </a:rPr>
              <a:t>(AGS input)</a:t>
            </a:r>
          </a:p>
          <a:p>
            <a:pPr marL="742950" lvl="1" indent="-285750">
              <a:lnSpc>
                <a:spcPct val="110000"/>
              </a:lnSpc>
              <a:buFont typeface="Courier New" panose="02070309020205020404" pitchFamily="49" charset="0"/>
              <a:buChar char="o"/>
            </a:pPr>
            <a:r>
              <a:rPr lang="en-GB" sz="1800" b="1" dirty="0">
                <a:latin typeface="Arial" panose="020B0604020202020204" pitchFamily="34" charset="0"/>
                <a:ea typeface="MS PGothic" panose="020B0600070205080204" pitchFamily="34" charset="-128"/>
                <a:cs typeface="Arial" panose="020B0604020202020204" pitchFamily="34" charset="0"/>
              </a:rPr>
              <a:t>C</a:t>
            </a:r>
            <a:r>
              <a:rPr lang="en-GB" sz="1800" b="1" dirty="0">
                <a:effectLst/>
                <a:latin typeface="Arial" panose="020B0604020202020204" pitchFamily="34" charset="0"/>
                <a:ea typeface="MS PGothic" panose="020B0600070205080204" pitchFamily="34" charset="-128"/>
                <a:cs typeface="Arial" panose="020B0604020202020204" pitchFamily="34" charset="0"/>
              </a:rPr>
              <a:t>lear</a:t>
            </a:r>
            <a:r>
              <a:rPr lang="en-GB" sz="1800" dirty="0">
                <a:effectLst/>
                <a:latin typeface="Arial" panose="020B0604020202020204" pitchFamily="34" charset="0"/>
                <a:ea typeface="MS PGothic" panose="020B0600070205080204" pitchFamily="34" charset="-128"/>
                <a:cs typeface="Arial" panose="020B0604020202020204" pitchFamily="34" charset="0"/>
              </a:rPr>
              <a:t> workflow (flow chart) – improve monitoring and reporting systems</a:t>
            </a:r>
          </a:p>
          <a:p>
            <a:pPr marL="742950" lvl="1" indent="-285750">
              <a:lnSpc>
                <a:spcPct val="110000"/>
              </a:lnSpc>
              <a:buFont typeface="Courier New" panose="02070309020205020404" pitchFamily="49" charset="0"/>
              <a:buChar char="o"/>
            </a:pPr>
            <a:r>
              <a:rPr lang="en-GB" sz="1800" dirty="0">
                <a:effectLst/>
                <a:latin typeface="Arial" panose="020B0604020202020204" pitchFamily="34" charset="0"/>
                <a:ea typeface="MS PGothic" panose="020B0600070205080204" pitchFamily="34" charset="-128"/>
                <a:cs typeface="Arial" panose="020B0604020202020204" pitchFamily="34" charset="0"/>
              </a:rPr>
              <a:t>Capturing </a:t>
            </a:r>
            <a:r>
              <a:rPr lang="en-GB" sz="1800" b="1" dirty="0">
                <a:effectLst/>
                <a:latin typeface="Arial" panose="020B0604020202020204" pitchFamily="34" charset="0"/>
                <a:ea typeface="MS PGothic" panose="020B0600070205080204" pitchFamily="34" charset="-128"/>
                <a:cs typeface="Arial" panose="020B0604020202020204" pitchFamily="34" charset="0"/>
              </a:rPr>
              <a:t>good + bad </a:t>
            </a:r>
            <a:r>
              <a:rPr lang="en-GB" sz="1800" dirty="0">
                <a:effectLst/>
                <a:latin typeface="Arial" panose="020B0604020202020204" pitchFamily="34" charset="0"/>
                <a:ea typeface="MS PGothic" panose="020B0600070205080204" pitchFamily="34" charset="-128"/>
                <a:cs typeface="Arial" panose="020B0604020202020204" pitchFamily="34" charset="0"/>
              </a:rPr>
              <a:t>performances – lessons learnt from different countries, project </a:t>
            </a:r>
            <a:r>
              <a:rPr lang="en-GB" sz="1800" b="1" dirty="0">
                <a:effectLst/>
                <a:latin typeface="Arial" panose="020B0604020202020204" pitchFamily="34" charset="0"/>
                <a:ea typeface="MS PGothic" panose="020B0600070205080204" pitchFamily="34" charset="-128"/>
                <a:cs typeface="Arial" panose="020B0604020202020204" pitchFamily="34" charset="0"/>
              </a:rPr>
              <a:t>confidentiality</a:t>
            </a:r>
            <a:r>
              <a:rPr lang="en-GB" sz="1800" dirty="0">
                <a:effectLst/>
                <a:latin typeface="Arial" panose="020B0604020202020204" pitchFamily="34" charset="0"/>
                <a:ea typeface="MS PGothic" panose="020B0600070205080204" pitchFamily="34" charset="-128"/>
                <a:cs typeface="Arial" panose="020B0604020202020204" pitchFamily="34" charset="0"/>
              </a:rPr>
              <a:t> to be respected</a:t>
            </a:r>
          </a:p>
          <a:p>
            <a:pPr marL="742950" lvl="1" indent="-285750">
              <a:lnSpc>
                <a:spcPct val="110000"/>
              </a:lnSpc>
              <a:buFont typeface="Courier New" panose="02070309020205020404" pitchFamily="49" charset="0"/>
              <a:buChar char="o"/>
            </a:pPr>
            <a:r>
              <a:rPr lang="en-GB" sz="1800" dirty="0">
                <a:effectLst/>
                <a:latin typeface="Arial" panose="020B0604020202020204" pitchFamily="34" charset="0"/>
                <a:ea typeface="MS PGothic" panose="020B0600070205080204" pitchFamily="34" charset="-128"/>
                <a:cs typeface="Arial" panose="020B0604020202020204" pitchFamily="34" charset="0"/>
              </a:rPr>
              <a:t>Prepare for new CIRIA R185 in OM – new I&amp;M chapter, new Eurocode</a:t>
            </a:r>
          </a:p>
          <a:p>
            <a:pPr marL="742950" lvl="1" indent="-285750">
              <a:lnSpc>
                <a:spcPct val="110000"/>
              </a:lnSpc>
              <a:buFont typeface="Courier New" panose="02070309020205020404" pitchFamily="49" charset="0"/>
              <a:buChar char="o"/>
            </a:pPr>
            <a:r>
              <a:rPr lang="en-GB" sz="1800" dirty="0">
                <a:effectLst/>
                <a:latin typeface="Arial" panose="020B0604020202020204" pitchFamily="34" charset="0"/>
                <a:ea typeface="MS PGothic" panose="020B0600070205080204" pitchFamily="34" charset="-128"/>
                <a:cs typeface="Arial" panose="020B0604020202020204" pitchFamily="34" charset="0"/>
              </a:rPr>
              <a:t>Prepare for workshop – Imperial College March 2026 + Vienna Conference June 2026</a:t>
            </a:r>
          </a:p>
          <a:p>
            <a:pPr marL="742950" lvl="1" indent="-285750">
              <a:lnSpc>
                <a:spcPct val="110000"/>
              </a:lnSpc>
              <a:spcAft>
                <a:spcPts val="800"/>
              </a:spcAft>
              <a:buFont typeface="Courier New" panose="02070309020205020404" pitchFamily="49" charset="0"/>
              <a:buChar char="o"/>
            </a:pPr>
            <a:r>
              <a:rPr lang="en-GB" sz="1800" dirty="0">
                <a:effectLst/>
                <a:latin typeface="Arial" panose="020B0604020202020204" pitchFamily="34" charset="0"/>
                <a:ea typeface="MS PGothic" panose="020B0600070205080204" pitchFamily="34" charset="-128"/>
                <a:cs typeface="Arial" panose="020B0604020202020204" pitchFamily="34" charset="0"/>
              </a:rPr>
              <a:t>Influence client/main contractor – contracts, construction data</a:t>
            </a: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a:p>
        </p:txBody>
      </p:sp>
      <p:sp>
        <p:nvSpPr>
          <p:cNvPr id="6" name="TextBox 5">
            <a:extLst>
              <a:ext uri="{FF2B5EF4-FFF2-40B4-BE49-F238E27FC236}">
                <a16:creationId xmlns:a16="http://schemas.microsoft.com/office/drawing/2014/main" id="{691B2666-C944-2F63-38EF-C49150B13581}"/>
              </a:ext>
            </a:extLst>
          </p:cNvPr>
          <p:cNvSpPr txBox="1"/>
          <p:nvPr/>
        </p:nvSpPr>
        <p:spPr>
          <a:xfrm>
            <a:off x="9280186" y="6527899"/>
            <a:ext cx="955262" cy="307777"/>
          </a:xfrm>
          <a:prstGeom prst="rect">
            <a:avLst/>
          </a:prstGeom>
          <a:noFill/>
        </p:spPr>
        <p:txBody>
          <a:bodyPr wrap="none" rtlCol="0">
            <a:spAutoFit/>
          </a:bodyPr>
          <a:lstStyle/>
          <a:p>
            <a:r>
              <a:rPr lang="en-GB" sz="1400" b="1" dirty="0">
                <a:solidFill>
                  <a:schemeClr val="bg1"/>
                </a:solidFill>
              </a:rPr>
              <a:t>and TC220</a:t>
            </a:r>
          </a:p>
        </p:txBody>
      </p:sp>
    </p:spTree>
    <p:extLst>
      <p:ext uri="{BB962C8B-B14F-4D97-AF65-F5344CB8AC3E}">
        <p14:creationId xmlns:p14="http://schemas.microsoft.com/office/powerpoint/2010/main" val="173123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604520" y="176212"/>
            <a:ext cx="10515600" cy="698501"/>
          </a:xfrm>
        </p:spPr>
        <p:txBody>
          <a:bodyPr>
            <a:normAutofit/>
          </a:bodyPr>
          <a:lstStyle/>
          <a:p>
            <a:r>
              <a:rPr lang="en-GB" b="1" dirty="0"/>
              <a:t>TC206 / TC220 Monitoring Group</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744894" y="1119673"/>
            <a:ext cx="3369906" cy="2929814"/>
          </a:xfrm>
          <a:solidFill>
            <a:schemeClr val="bg1"/>
          </a:solidFill>
        </p:spPr>
        <p:txBody>
          <a:bodyPr>
            <a:noAutofit/>
          </a:bodyPr>
          <a:lstStyle/>
          <a:p>
            <a:pPr marL="342900" lvl="0" indent="-342900">
              <a:lnSpc>
                <a:spcPct val="110000"/>
              </a:lnSpc>
              <a:spcBef>
                <a:spcPts val="600"/>
              </a:spcBef>
              <a:buFont typeface="Symbol" panose="05050102010706020507" pitchFamily="18" charset="2"/>
              <a:buChar char=""/>
            </a:pPr>
            <a:r>
              <a:rPr lang="en-GB" sz="2000" dirty="0">
                <a:effectLst/>
                <a:latin typeface="Arial" panose="020B0604020202020204" pitchFamily="34" charset="0"/>
                <a:ea typeface="MS PGothic" panose="020B0600070205080204" pitchFamily="34" charset="-128"/>
                <a:cs typeface="Arial" panose="020B0604020202020204" pitchFamily="34" charset="0"/>
              </a:rPr>
              <a:t>Current 26 members:</a:t>
            </a:r>
          </a:p>
          <a:p>
            <a:pPr marL="800100" lvl="1" indent="-342900">
              <a:lnSpc>
                <a:spcPct val="110000"/>
              </a:lnSpc>
              <a:spcBef>
                <a:spcPts val="600"/>
              </a:spcBef>
              <a:buFont typeface="Symbol" panose="05050102010706020507" pitchFamily="18" charset="2"/>
              <a:buChar char=""/>
            </a:pPr>
            <a:r>
              <a:rPr lang="en-GB" sz="1600" dirty="0">
                <a:effectLst/>
                <a:latin typeface="Arial" panose="020B0604020202020204" pitchFamily="34" charset="0"/>
                <a:ea typeface="MS PGothic" panose="020B0600070205080204" pitchFamily="34" charset="-128"/>
                <a:cs typeface="Arial" panose="020B0604020202020204" pitchFamily="34" charset="0"/>
              </a:rPr>
              <a:t>Duncan Nicholson</a:t>
            </a:r>
          </a:p>
          <a:p>
            <a:pPr marL="800100" lvl="1" indent="-342900">
              <a:lnSpc>
                <a:spcPct val="110000"/>
              </a:lnSpc>
              <a:spcBef>
                <a:spcPts val="600"/>
              </a:spcBef>
              <a:buFont typeface="Symbol" panose="05050102010706020507" pitchFamily="18" charset="2"/>
              <a:buChar char=""/>
            </a:pPr>
            <a:r>
              <a:rPr lang="en-GB" sz="1600" dirty="0">
                <a:effectLst/>
                <a:latin typeface="Arial" panose="020B0604020202020204" pitchFamily="34" charset="0"/>
                <a:ea typeface="MS PGothic" panose="020B0600070205080204" pitchFamily="34" charset="-128"/>
                <a:cs typeface="Arial" panose="020B0604020202020204" pitchFamily="34" charset="0"/>
              </a:rPr>
              <a:t>Andrew Ridley</a:t>
            </a:r>
          </a:p>
          <a:p>
            <a:pPr marL="800100" lvl="1" indent="-342900">
              <a:lnSpc>
                <a:spcPct val="110000"/>
              </a:lnSpc>
              <a:spcBef>
                <a:spcPts val="600"/>
              </a:spcBef>
              <a:buFont typeface="Symbol" panose="05050102010706020507" pitchFamily="18" charset="2"/>
              <a:buChar char=""/>
            </a:pPr>
            <a:r>
              <a:rPr lang="en-GB" sz="1600" dirty="0">
                <a:effectLst/>
                <a:latin typeface="Arial" panose="020B0604020202020204" pitchFamily="34" charset="0"/>
                <a:ea typeface="MS PGothic" panose="020B0600070205080204" pitchFamily="34" charset="-128"/>
                <a:cs typeface="Arial" panose="020B0604020202020204" pitchFamily="34" charset="0"/>
              </a:rPr>
              <a:t>Ying Chen</a:t>
            </a:r>
          </a:p>
          <a:p>
            <a:pPr marL="800100" lvl="1" indent="-342900">
              <a:lnSpc>
                <a:spcPct val="110000"/>
              </a:lnSpc>
              <a:spcBef>
                <a:spcPts val="600"/>
              </a:spcBef>
              <a:buFont typeface="Symbol" panose="05050102010706020507" pitchFamily="18" charset="2"/>
              <a:buChar char=""/>
            </a:pPr>
            <a:r>
              <a:rPr lang="en-GB" sz="1600" dirty="0">
                <a:effectLst/>
                <a:latin typeface="Arial" panose="020B0604020202020204" pitchFamily="34" charset="0"/>
                <a:ea typeface="MS PGothic" panose="020B0600070205080204" pitchFamily="34" charset="-128"/>
                <a:cs typeface="Arial" panose="020B0604020202020204" pitchFamily="34" charset="0"/>
              </a:rPr>
              <a:t>Dorota Symonidou</a:t>
            </a:r>
          </a:p>
          <a:p>
            <a:pPr marL="800100" lvl="1" indent="-342900">
              <a:lnSpc>
                <a:spcPct val="110000"/>
              </a:lnSpc>
              <a:spcBef>
                <a:spcPts val="600"/>
              </a:spcBef>
              <a:buFont typeface="Symbol" panose="05050102010706020507" pitchFamily="18" charset="2"/>
              <a:buChar char=""/>
            </a:pPr>
            <a:r>
              <a:rPr lang="en-GB" sz="1600" dirty="0">
                <a:effectLst/>
                <a:latin typeface="Arial" panose="020B0604020202020204" pitchFamily="34" charset="0"/>
                <a:ea typeface="MS PGothic" panose="020B0600070205080204" pitchFamily="34" charset="-128"/>
                <a:cs typeface="Arial" panose="020B0604020202020204" pitchFamily="34" charset="0"/>
              </a:rPr>
              <a:t>Daniele Fornelli</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Hock Liong Liew</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Tony O’Brien</a:t>
            </a: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a:p>
        </p:txBody>
      </p:sp>
      <p:sp>
        <p:nvSpPr>
          <p:cNvPr id="6" name="TextBox 5">
            <a:extLst>
              <a:ext uri="{FF2B5EF4-FFF2-40B4-BE49-F238E27FC236}">
                <a16:creationId xmlns:a16="http://schemas.microsoft.com/office/drawing/2014/main" id="{691B2666-C944-2F63-38EF-C49150B13581}"/>
              </a:ext>
            </a:extLst>
          </p:cNvPr>
          <p:cNvSpPr txBox="1"/>
          <p:nvPr/>
        </p:nvSpPr>
        <p:spPr>
          <a:xfrm>
            <a:off x="9280186" y="6527899"/>
            <a:ext cx="955262" cy="307777"/>
          </a:xfrm>
          <a:prstGeom prst="rect">
            <a:avLst/>
          </a:prstGeom>
          <a:noFill/>
        </p:spPr>
        <p:txBody>
          <a:bodyPr wrap="none" rtlCol="0">
            <a:spAutoFit/>
          </a:bodyPr>
          <a:lstStyle/>
          <a:p>
            <a:r>
              <a:rPr lang="en-GB" sz="1400" b="1" dirty="0">
                <a:solidFill>
                  <a:schemeClr val="bg1"/>
                </a:solidFill>
              </a:rPr>
              <a:t>and TC220</a:t>
            </a:r>
          </a:p>
        </p:txBody>
      </p:sp>
      <p:sp>
        <p:nvSpPr>
          <p:cNvPr id="7" name="Content Placeholder 2">
            <a:extLst>
              <a:ext uri="{FF2B5EF4-FFF2-40B4-BE49-F238E27FC236}">
                <a16:creationId xmlns:a16="http://schemas.microsoft.com/office/drawing/2014/main" id="{2AC32ECE-F751-B288-FCB1-C7AE151F1D54}"/>
              </a:ext>
            </a:extLst>
          </p:cNvPr>
          <p:cNvSpPr txBox="1">
            <a:spLocks/>
          </p:cNvSpPr>
          <p:nvPr/>
        </p:nvSpPr>
        <p:spPr>
          <a:xfrm>
            <a:off x="3562868" y="1203648"/>
            <a:ext cx="3369906" cy="292981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nSpc>
                <a:spcPct val="110000"/>
              </a:lnSpc>
              <a:spcBef>
                <a:spcPts val="600"/>
              </a:spcBef>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Chris Menkiti</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Ignasi Aliguer</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Angus Maxwell</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Stuart Hardy</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Paul Burton</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De Vos Leen</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Asha Panchal</a:t>
            </a:r>
          </a:p>
        </p:txBody>
      </p:sp>
      <p:sp>
        <p:nvSpPr>
          <p:cNvPr id="8" name="Content Placeholder 2">
            <a:extLst>
              <a:ext uri="{FF2B5EF4-FFF2-40B4-BE49-F238E27FC236}">
                <a16:creationId xmlns:a16="http://schemas.microsoft.com/office/drawing/2014/main" id="{8B01F1AF-F735-3289-37D4-7307B2865362}"/>
              </a:ext>
            </a:extLst>
          </p:cNvPr>
          <p:cNvSpPr txBox="1">
            <a:spLocks/>
          </p:cNvSpPr>
          <p:nvPr/>
        </p:nvSpPr>
        <p:spPr>
          <a:xfrm>
            <a:off x="6103904" y="1203648"/>
            <a:ext cx="3369906" cy="292981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nSpc>
                <a:spcPct val="110000"/>
              </a:lnSpc>
              <a:spcBef>
                <a:spcPts val="600"/>
              </a:spcBef>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Neelima Satyam</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Colin Carter</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Anil Joseph</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Wei Cai</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Daniella Petani</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Berta Sola</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Colin Eddie</a:t>
            </a:r>
          </a:p>
          <a:p>
            <a:pPr marL="800100" lvl="1" indent="-342900">
              <a:lnSpc>
                <a:spcPct val="110000"/>
              </a:lnSpc>
              <a:spcBef>
                <a:spcPts val="600"/>
              </a:spcBef>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p:txBody>
      </p:sp>
      <p:sp>
        <p:nvSpPr>
          <p:cNvPr id="9" name="Content Placeholder 2">
            <a:extLst>
              <a:ext uri="{FF2B5EF4-FFF2-40B4-BE49-F238E27FC236}">
                <a16:creationId xmlns:a16="http://schemas.microsoft.com/office/drawing/2014/main" id="{850D396F-D226-D982-CAE1-A9BA9494C9AC}"/>
              </a:ext>
            </a:extLst>
          </p:cNvPr>
          <p:cNvSpPr txBox="1">
            <a:spLocks/>
          </p:cNvSpPr>
          <p:nvPr/>
        </p:nvSpPr>
        <p:spPr>
          <a:xfrm>
            <a:off x="8570295" y="1203648"/>
            <a:ext cx="3369906" cy="292981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nSpc>
                <a:spcPct val="110000"/>
              </a:lnSpc>
              <a:spcBef>
                <a:spcPts val="600"/>
              </a:spcBef>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Mandy </a:t>
            </a:r>
            <a:r>
              <a:rPr lang="en-GB" sz="1600" dirty="0" err="1">
                <a:latin typeface="Arial" panose="020B0604020202020204" pitchFamily="34" charset="0"/>
                <a:ea typeface="MS PGothic" panose="020B0600070205080204" pitchFamily="34" charset="-128"/>
                <a:cs typeface="Arial" panose="020B0604020202020204" pitchFamily="34" charset="0"/>
              </a:rPr>
              <a:t>Korff</a:t>
            </a:r>
            <a:endParaRPr lang="en-GB" sz="16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James Sze</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Philip Child</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Teoh Yaw </a:t>
            </a:r>
            <a:r>
              <a:rPr lang="en-GB" sz="1600" dirty="0" err="1">
                <a:latin typeface="Arial" panose="020B0604020202020204" pitchFamily="34" charset="0"/>
                <a:ea typeface="MS PGothic" panose="020B0600070205080204" pitchFamily="34" charset="-128"/>
                <a:cs typeface="Arial" panose="020B0604020202020204" pitchFamily="34" charset="0"/>
              </a:rPr>
              <a:t>Poh</a:t>
            </a:r>
            <a:endParaRPr lang="en-GB" sz="16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Stephen Walthall</a:t>
            </a:r>
          </a:p>
        </p:txBody>
      </p:sp>
      <p:sp>
        <p:nvSpPr>
          <p:cNvPr id="11" name="TextBox 10">
            <a:extLst>
              <a:ext uri="{FF2B5EF4-FFF2-40B4-BE49-F238E27FC236}">
                <a16:creationId xmlns:a16="http://schemas.microsoft.com/office/drawing/2014/main" id="{7D09CFAD-A386-66C6-9937-D9C4E1FF339F}"/>
              </a:ext>
            </a:extLst>
          </p:cNvPr>
          <p:cNvSpPr txBox="1"/>
          <p:nvPr/>
        </p:nvSpPr>
        <p:spPr>
          <a:xfrm>
            <a:off x="858417" y="4378422"/>
            <a:ext cx="4962204" cy="1419363"/>
          </a:xfrm>
          <a:prstGeom prst="rect">
            <a:avLst/>
          </a:prstGeom>
          <a:noFill/>
        </p:spPr>
        <p:txBody>
          <a:bodyPr wrap="square">
            <a:spAutoFit/>
          </a:bodyPr>
          <a:lstStyle/>
          <a:p>
            <a:pPr marL="342900" lvl="0" indent="-342900">
              <a:lnSpc>
                <a:spcPct val="110000"/>
              </a:lnSpc>
              <a:spcBef>
                <a:spcPts val="600"/>
              </a:spcBef>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Leadership team:</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Duncan Nicholson – Chair of TC206</a:t>
            </a:r>
          </a:p>
          <a:p>
            <a:pPr marL="800100" lvl="1" indent="-342900">
              <a:lnSpc>
                <a:spcPct val="110000"/>
              </a:lnSpc>
              <a:spcBef>
                <a:spcPts val="600"/>
              </a:spcBef>
              <a:buFont typeface="Symbol" panose="05050102010706020507" pitchFamily="18" charset="2"/>
              <a:buChar char=""/>
            </a:pPr>
            <a:r>
              <a:rPr lang="en-GB" sz="1600" dirty="0">
                <a:effectLst/>
                <a:latin typeface="Arial" panose="020B0604020202020204" pitchFamily="34" charset="0"/>
                <a:ea typeface="MS PGothic" panose="020B0600070205080204" pitchFamily="34" charset="-128"/>
                <a:cs typeface="Arial" panose="020B0604020202020204" pitchFamily="34" charset="0"/>
              </a:rPr>
              <a:t>Andrew Ridley – Chair of TC220</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Ying Chen – Vice Chair of TC206</a:t>
            </a:r>
            <a:endParaRPr lang="en-GB" sz="1600" dirty="0">
              <a:effectLst/>
              <a:latin typeface="Arial" panose="020B0604020202020204" pitchFamily="34" charset="0"/>
              <a:ea typeface="MS PGothic" panose="020B0600070205080204" pitchFamily="34" charset="-128"/>
              <a:cs typeface="Arial" panose="020B0604020202020204" pitchFamily="34" charset="0"/>
            </a:endParaRPr>
          </a:p>
        </p:txBody>
      </p:sp>
      <p:sp>
        <p:nvSpPr>
          <p:cNvPr id="12" name="TextBox 11">
            <a:extLst>
              <a:ext uri="{FF2B5EF4-FFF2-40B4-BE49-F238E27FC236}">
                <a16:creationId xmlns:a16="http://schemas.microsoft.com/office/drawing/2014/main" id="{3A96FE2F-FDB3-FD8B-0E1A-AA7ABD020626}"/>
              </a:ext>
            </a:extLst>
          </p:cNvPr>
          <p:cNvSpPr txBox="1"/>
          <p:nvPr/>
        </p:nvSpPr>
        <p:spPr>
          <a:xfrm>
            <a:off x="5198121" y="4760065"/>
            <a:ext cx="4962204" cy="1037720"/>
          </a:xfrm>
          <a:prstGeom prst="rect">
            <a:avLst/>
          </a:prstGeom>
          <a:noFill/>
        </p:spPr>
        <p:txBody>
          <a:bodyPr wrap="square">
            <a:spAutoFit/>
          </a:bodyPr>
          <a:lstStyle/>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Daniele Fornelli – Field Monitoring TC220</a:t>
            </a:r>
          </a:p>
          <a:p>
            <a:pPr marL="800100" lvl="1" indent="-342900">
              <a:lnSpc>
                <a:spcPct val="110000"/>
              </a:lnSpc>
              <a:spcBef>
                <a:spcPts val="600"/>
              </a:spcBef>
              <a:buFont typeface="Symbol" panose="05050102010706020507" pitchFamily="18" charset="2"/>
              <a:buChar char=""/>
            </a:pPr>
            <a:r>
              <a:rPr lang="en-GB" sz="1600" dirty="0">
                <a:effectLst/>
                <a:latin typeface="Arial" panose="020B0604020202020204" pitchFamily="34" charset="0"/>
                <a:ea typeface="MS PGothic" panose="020B0600070205080204" pitchFamily="34" charset="-128"/>
                <a:cs typeface="Arial" panose="020B0604020202020204" pitchFamily="34" charset="0"/>
              </a:rPr>
              <a:t>Dorota Symonidou – Database TC220</a:t>
            </a:r>
          </a:p>
          <a:p>
            <a:pPr marL="800100" lvl="1" indent="-342900">
              <a:lnSpc>
                <a:spcPct val="110000"/>
              </a:lnSpc>
              <a:spcBef>
                <a:spcPts val="600"/>
              </a:spcBef>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Hock Liong Liew – OM Designer TC206</a:t>
            </a:r>
            <a:endParaRPr lang="en-GB" sz="1600" dirty="0">
              <a:effectLst/>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3075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604520" y="176212"/>
            <a:ext cx="10515600" cy="698501"/>
          </a:xfrm>
        </p:spPr>
        <p:txBody>
          <a:bodyPr>
            <a:normAutofit/>
          </a:bodyPr>
          <a:lstStyle/>
          <a:p>
            <a:r>
              <a:rPr lang="en-GB" b="1" dirty="0"/>
              <a:t>TC206 / TC220 Monitoring Group</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604520" y="874714"/>
            <a:ext cx="10683966" cy="5221286"/>
          </a:xfrm>
          <a:solidFill>
            <a:schemeClr val="bg1"/>
          </a:solidFill>
        </p:spPr>
        <p:txBody>
          <a:bodyPr>
            <a:noAutofit/>
          </a:bodyPr>
          <a:lstStyle/>
          <a:p>
            <a:pPr marL="342900" lvl="0" indent="-342900">
              <a:lnSpc>
                <a:spcPct val="110000"/>
              </a:lnSpc>
              <a:buFont typeface="Symbol" panose="05050102010706020507" pitchFamily="18" charset="2"/>
              <a:buChar char=""/>
            </a:pPr>
            <a:r>
              <a:rPr lang="en-GB" sz="2400" dirty="0">
                <a:effectLst/>
                <a:latin typeface="Arial" panose="020B0604020202020204" pitchFamily="34" charset="0"/>
                <a:ea typeface="MS PGothic" panose="020B0600070205080204" pitchFamily="34" charset="-128"/>
                <a:cs typeface="Arial" panose="020B0604020202020204" pitchFamily="34" charset="0"/>
              </a:rPr>
              <a:t>Bi-monthly meetings – two meetings held to date (for this year)</a:t>
            </a:r>
          </a:p>
          <a:p>
            <a:pPr marL="342900" lvl="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First meeting on 26 March 2025</a:t>
            </a:r>
          </a:p>
          <a:p>
            <a:pPr marL="800100" lvl="1" indent="-342900">
              <a:lnSpc>
                <a:spcPct val="110000"/>
              </a:lnSpc>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Set up goals for the working group; agreed on Terms of Reference – respect confidentiality</a:t>
            </a:r>
          </a:p>
          <a:p>
            <a:pPr marL="800100" lvl="1" indent="-342900">
              <a:lnSpc>
                <a:spcPct val="110000"/>
              </a:lnSpc>
              <a:buFont typeface="Symbol" panose="05050102010706020507" pitchFamily="18"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Lessons learnt – HS2 OM application by Hock Liong Liew</a:t>
            </a:r>
          </a:p>
          <a:p>
            <a:pPr marL="1257300" lvl="2" indent="-342900">
              <a:lnSpc>
                <a:spcPct val="110000"/>
              </a:lnSpc>
              <a:buFont typeface="Symbol" panose="05050102010706020507" pitchFamily="18"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Focus should be on data quality NOT quantity - more data does not equal to better results!  </a:t>
            </a:r>
          </a:p>
          <a:p>
            <a:pPr marL="1257300" lvl="2" indent="-342900">
              <a:lnSpc>
                <a:spcPct val="110000"/>
              </a:lnSpc>
              <a:buFont typeface="Symbol" panose="05050102010706020507" pitchFamily="18"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A simple instrument can do the job if we know what the specific question to answer.</a:t>
            </a:r>
          </a:p>
          <a:p>
            <a:pPr marL="1257300" lvl="2" indent="-342900">
              <a:lnSpc>
                <a:spcPct val="110000"/>
              </a:lnSpc>
              <a:buFont typeface="Symbol" panose="05050102010706020507" pitchFamily="18"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To ensure data quality, a </a:t>
            </a:r>
            <a:r>
              <a:rPr lang="en-GB" sz="1800" b="1" dirty="0">
                <a:latin typeface="Arial" panose="020B0604020202020204" pitchFamily="34" charset="0"/>
                <a:ea typeface="MS PGothic" panose="020B0600070205080204" pitchFamily="34" charset="-128"/>
                <a:cs typeface="Arial" panose="020B0604020202020204" pitchFamily="34" charset="0"/>
              </a:rPr>
              <a:t>real effort </a:t>
            </a:r>
            <a:r>
              <a:rPr lang="en-GB" sz="1800" dirty="0">
                <a:latin typeface="Arial" panose="020B0604020202020204" pitchFamily="34" charset="0"/>
                <a:ea typeface="MS PGothic" panose="020B0600070205080204" pitchFamily="34" charset="-128"/>
                <a:cs typeface="Arial" panose="020B0604020202020204" pitchFamily="34" charset="0"/>
              </a:rPr>
              <a:t>from everyone particularly the designer is required.</a:t>
            </a: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0000"/>
              </a:lnSpc>
              <a:buFont typeface="Symbol" panose="05050102010706020507" pitchFamily="18" charset="2"/>
              <a:buChar char=""/>
            </a:pPr>
            <a:r>
              <a:rPr lang="en-GB" sz="2400" dirty="0">
                <a:effectLst/>
                <a:latin typeface="Arial" panose="020B0604020202020204" pitchFamily="34" charset="0"/>
                <a:ea typeface="MS PGothic" panose="020B0600070205080204" pitchFamily="34" charset="-128"/>
                <a:cs typeface="Arial" panose="020B0604020202020204" pitchFamily="34" charset="0"/>
              </a:rPr>
              <a:t>Second meeting on 14 May 2025</a:t>
            </a:r>
          </a:p>
          <a:p>
            <a:pPr marL="800100" lvl="1" indent="-342900">
              <a:lnSpc>
                <a:spcPct val="110000"/>
              </a:lnSpc>
              <a:buFont typeface="Symbol" panose="05050102010706020507" pitchFamily="18" charset="2"/>
              <a:buChar char=""/>
            </a:pPr>
            <a:r>
              <a:rPr lang="en-GB" sz="1800" dirty="0">
                <a:effectLst/>
                <a:latin typeface="Arial" panose="020B0604020202020204" pitchFamily="34" charset="0"/>
                <a:ea typeface="MS PGothic" panose="020B0600070205080204" pitchFamily="34" charset="-128"/>
                <a:cs typeface="Arial" panose="020B0604020202020204" pitchFamily="34" charset="0"/>
              </a:rPr>
              <a:t>Presentation by Stephen Walthall – “Principles of data and information management for ground engineering projects”</a:t>
            </a:r>
          </a:p>
          <a:p>
            <a:pPr marL="1257300" lvl="2" indent="-342900">
              <a:lnSpc>
                <a:spcPct val="110000"/>
              </a:lnSpc>
              <a:buFont typeface="Symbol" panose="05050102010706020507" pitchFamily="18"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Data and information management plan – incorporation into the contract – who, how and when?  Other considerations – data quality, different types of contract, OM approaches</a:t>
            </a: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r>
              <a:rPr lang="en-GB" sz="2400" dirty="0">
                <a:effectLst/>
                <a:latin typeface="Arial" panose="020B0604020202020204" pitchFamily="34" charset="0"/>
                <a:ea typeface="MS PGothic" panose="020B0600070205080204" pitchFamily="34" charset="-128"/>
                <a:cs typeface="Arial" panose="020B0604020202020204" pitchFamily="34" charset="0"/>
              </a:rPr>
              <a:t>Next meeting  -16 July 2025 – 09.00 – 10.00hrs UK time</a:t>
            </a:r>
          </a:p>
          <a:p>
            <a:pPr marL="800100" lvl="1" indent="-342900">
              <a:lnSpc>
                <a:spcPct val="110000"/>
              </a:lnSpc>
              <a:buFont typeface="Symbol" panose="05050102010706020507" pitchFamily="18" charset="2"/>
              <a:buChar char=""/>
            </a:pPr>
            <a:endParaRPr lang="en-GB" sz="1600" dirty="0">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a:p>
        </p:txBody>
      </p:sp>
      <p:sp>
        <p:nvSpPr>
          <p:cNvPr id="6" name="TextBox 5">
            <a:extLst>
              <a:ext uri="{FF2B5EF4-FFF2-40B4-BE49-F238E27FC236}">
                <a16:creationId xmlns:a16="http://schemas.microsoft.com/office/drawing/2014/main" id="{691B2666-C944-2F63-38EF-C49150B13581}"/>
              </a:ext>
            </a:extLst>
          </p:cNvPr>
          <p:cNvSpPr txBox="1"/>
          <p:nvPr/>
        </p:nvSpPr>
        <p:spPr>
          <a:xfrm>
            <a:off x="9280186" y="6527899"/>
            <a:ext cx="955262" cy="307777"/>
          </a:xfrm>
          <a:prstGeom prst="rect">
            <a:avLst/>
          </a:prstGeom>
          <a:noFill/>
        </p:spPr>
        <p:txBody>
          <a:bodyPr wrap="none" rtlCol="0">
            <a:spAutoFit/>
          </a:bodyPr>
          <a:lstStyle/>
          <a:p>
            <a:r>
              <a:rPr lang="en-GB" sz="1400" b="1" dirty="0">
                <a:solidFill>
                  <a:schemeClr val="bg1"/>
                </a:solidFill>
              </a:rPr>
              <a:t>and TC220</a:t>
            </a:r>
          </a:p>
        </p:txBody>
      </p:sp>
    </p:spTree>
    <p:extLst>
      <p:ext uri="{BB962C8B-B14F-4D97-AF65-F5344CB8AC3E}">
        <p14:creationId xmlns:p14="http://schemas.microsoft.com/office/powerpoint/2010/main" val="3930481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674914" y="267154"/>
            <a:ext cx="10515600" cy="451304"/>
          </a:xfrm>
        </p:spPr>
        <p:txBody>
          <a:bodyPr>
            <a:normAutofit fontScale="90000"/>
          </a:bodyPr>
          <a:lstStyle/>
          <a:p>
            <a:r>
              <a:rPr lang="en-GB" sz="3600" b="1" dirty="0"/>
              <a:t>Tunnelling Working Group - update by C </a:t>
            </a:r>
            <a:r>
              <a:rPr lang="en-GB" sz="3600" b="1" dirty="0" err="1"/>
              <a:t>Menkiti</a:t>
            </a:r>
            <a:endParaRPr lang="en-GB" sz="3600" b="1" dirty="0"/>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13670" y="899885"/>
            <a:ext cx="10515600" cy="5958115"/>
          </a:xfrm>
          <a:solidFill>
            <a:schemeClr val="bg1"/>
          </a:solidFill>
        </p:spPr>
        <p:txBody>
          <a:bodyPr>
            <a:normAutofit fontScale="25000" lnSpcReduction="20000"/>
          </a:bodyPr>
          <a:lstStyle/>
          <a:p>
            <a:pPr marL="0" indent="0">
              <a:buNone/>
            </a:pPr>
            <a:r>
              <a:rPr lang="en-GB" sz="6400" b="1" dirty="0"/>
              <a:t>Leadership. </a:t>
            </a:r>
          </a:p>
          <a:p>
            <a:pPr marL="0" indent="0">
              <a:buNone/>
            </a:pPr>
            <a:r>
              <a:rPr lang="en-GB" sz="6400" dirty="0"/>
              <a:t>Chris </a:t>
            </a:r>
            <a:r>
              <a:rPr lang="en-GB" sz="6400" dirty="0" err="1"/>
              <a:t>Menkiti</a:t>
            </a:r>
            <a:r>
              <a:rPr lang="en-GB" sz="6400" dirty="0"/>
              <a:t> leads this group.</a:t>
            </a:r>
          </a:p>
          <a:p>
            <a:r>
              <a:rPr lang="en-GB" sz="6400" dirty="0">
                <a:solidFill>
                  <a:srgbClr val="FF0000"/>
                </a:solidFill>
              </a:rPr>
              <a:t>Chris has a GCG person</a:t>
            </a:r>
          </a:p>
          <a:p>
            <a:pPr marL="0" indent="0">
              <a:buNone/>
            </a:pPr>
            <a:r>
              <a:rPr lang="en-GB" sz="6400" dirty="0"/>
              <a:t> </a:t>
            </a:r>
          </a:p>
          <a:p>
            <a:pPr marL="0" indent="0">
              <a:buNone/>
            </a:pPr>
            <a:r>
              <a:rPr lang="en-GB" sz="6400" b="1" dirty="0"/>
              <a:t>Restarting Tunnelling Working Group </a:t>
            </a:r>
          </a:p>
          <a:p>
            <a:pPr marL="0" indent="0">
              <a:buNone/>
            </a:pPr>
            <a:r>
              <a:rPr lang="en-GB" sz="6400" dirty="0"/>
              <a:t>For the Management meeting on 13/11/24 and TC206 meeting we need a presentation on:-</a:t>
            </a:r>
          </a:p>
          <a:p>
            <a:r>
              <a:rPr lang="en-GB" sz="6400" dirty="0"/>
              <a:t>List people who previously attended the Tunnelling WG.</a:t>
            </a:r>
          </a:p>
          <a:p>
            <a:r>
              <a:rPr lang="en-GB" sz="6400" dirty="0"/>
              <a:t>Terms of Reference. – topics </a:t>
            </a:r>
          </a:p>
          <a:p>
            <a:r>
              <a:rPr lang="en-GB" sz="6400" dirty="0"/>
              <a:t>Links with TC204</a:t>
            </a:r>
          </a:p>
          <a:p>
            <a:r>
              <a:rPr lang="en-GB" sz="6400" dirty="0"/>
              <a:t>Define tunnelling approach to OM and compare with Infrastructure approach.  What can we learn?</a:t>
            </a:r>
          </a:p>
          <a:p>
            <a:r>
              <a:rPr lang="en-GB" sz="6400" dirty="0"/>
              <a:t>Triggers and design.   </a:t>
            </a:r>
            <a:r>
              <a:rPr lang="en-GB" sz="6400" dirty="0">
                <a:solidFill>
                  <a:srgbClr val="FF0000"/>
                </a:solidFill>
              </a:rPr>
              <a:t>Abstract in Vienna </a:t>
            </a:r>
          </a:p>
          <a:p>
            <a:r>
              <a:rPr lang="en-GB" sz="6400" dirty="0"/>
              <a:t>Examples.</a:t>
            </a:r>
          </a:p>
          <a:p>
            <a:r>
              <a:rPr lang="en-GB" sz="6400" dirty="0"/>
              <a:t>HS2 – bored tunnels.</a:t>
            </a:r>
          </a:p>
          <a:p>
            <a:r>
              <a:rPr lang="en-GB" sz="6400" dirty="0"/>
              <a:t>HS2 - SCL tunnels.</a:t>
            </a:r>
          </a:p>
          <a:p>
            <a:r>
              <a:rPr lang="en-GB" sz="6400" dirty="0"/>
              <a:t>Silvertown tunnel.</a:t>
            </a:r>
          </a:p>
          <a:p>
            <a:r>
              <a:rPr lang="en-GB" sz="6400" dirty="0"/>
              <a:t>Sensors and RTBA . – new sensors on cutting wheel.</a:t>
            </a:r>
          </a:p>
          <a:p>
            <a:r>
              <a:rPr lang="en-GB" sz="6400" dirty="0"/>
              <a:t>Aim for a meeting before Christmas.</a:t>
            </a:r>
          </a:p>
          <a:p>
            <a:pPr marL="0" indent="0">
              <a:buNone/>
            </a:pPr>
            <a:r>
              <a:rPr lang="en-GB" sz="6400" dirty="0"/>
              <a:t>Strategic papers – Vienna conf</a:t>
            </a:r>
          </a:p>
          <a:p>
            <a:pPr marL="0" indent="0">
              <a:buNone/>
            </a:pPr>
            <a:r>
              <a:rPr lang="en-GB" sz="6400" dirty="0"/>
              <a:t>Hold working group meeting  January ‘25.</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311627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572A-FF92-C8C8-96C6-4CB576451C16}"/>
              </a:ext>
            </a:extLst>
          </p:cNvPr>
          <p:cNvSpPr>
            <a:spLocks noGrp="1"/>
          </p:cNvSpPr>
          <p:nvPr>
            <p:ph type="title"/>
          </p:nvPr>
        </p:nvSpPr>
        <p:spPr>
          <a:xfrm>
            <a:off x="729343" y="176213"/>
            <a:ext cx="10515600" cy="890588"/>
          </a:xfrm>
        </p:spPr>
        <p:txBody>
          <a:bodyPr/>
          <a:lstStyle/>
          <a:p>
            <a:r>
              <a:rPr lang="en-GB" b="1" dirty="0"/>
              <a:t>Eurocodes Group  -  Johan Spross</a:t>
            </a:r>
          </a:p>
        </p:txBody>
      </p:sp>
      <p:sp>
        <p:nvSpPr>
          <p:cNvPr id="3" name="Content Placeholder 2">
            <a:extLst>
              <a:ext uri="{FF2B5EF4-FFF2-40B4-BE49-F238E27FC236}">
                <a16:creationId xmlns:a16="http://schemas.microsoft.com/office/drawing/2014/main" id="{7E31E900-E840-852A-E00D-B1A543479C9E}"/>
              </a:ext>
            </a:extLst>
          </p:cNvPr>
          <p:cNvSpPr>
            <a:spLocks noGrp="1"/>
          </p:cNvSpPr>
          <p:nvPr>
            <p:ph idx="1"/>
          </p:nvPr>
        </p:nvSpPr>
        <p:spPr>
          <a:xfrm>
            <a:off x="729343" y="1575253"/>
            <a:ext cx="10515600" cy="4351338"/>
          </a:xfrm>
        </p:spPr>
        <p:txBody>
          <a:bodyPr/>
          <a:lstStyle/>
          <a:p>
            <a:r>
              <a:rPr lang="en-GB" dirty="0"/>
              <a:t>Abstracts  - </a:t>
            </a:r>
            <a:r>
              <a:rPr lang="en-GB" dirty="0">
                <a:solidFill>
                  <a:srgbClr val="FF0000"/>
                </a:solidFill>
              </a:rPr>
              <a:t>Vienna Conf  - Stuart submitted paper on varying partial factors.</a:t>
            </a:r>
          </a:p>
          <a:p>
            <a:pPr marL="0" indent="0">
              <a:buNone/>
            </a:pPr>
            <a:endParaRPr lang="en-GB" dirty="0"/>
          </a:p>
          <a:p>
            <a:r>
              <a:rPr lang="en-GB" dirty="0"/>
              <a:t>Need to progress paper on Eurocode.</a:t>
            </a:r>
          </a:p>
          <a:p>
            <a:endParaRPr lang="en-GB" dirty="0"/>
          </a:p>
          <a:p>
            <a:r>
              <a:rPr lang="en-GB" dirty="0"/>
              <a:t> Next meeting?</a:t>
            </a:r>
          </a:p>
        </p:txBody>
      </p:sp>
      <p:sp>
        <p:nvSpPr>
          <p:cNvPr id="4" name="Text Placeholder 3">
            <a:extLst>
              <a:ext uri="{FF2B5EF4-FFF2-40B4-BE49-F238E27FC236}">
                <a16:creationId xmlns:a16="http://schemas.microsoft.com/office/drawing/2014/main" id="{4C4801E9-D91A-F8DE-A627-65CFBB349C9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EF2B832-0178-37DF-CBA3-9526C0C850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2712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442548" y="176212"/>
            <a:ext cx="10515600" cy="547688"/>
          </a:xfrm>
        </p:spPr>
        <p:txBody>
          <a:bodyPr>
            <a:normAutofit fontScale="90000"/>
          </a:bodyPr>
          <a:lstStyle/>
          <a:p>
            <a:r>
              <a:rPr lang="en-GB" sz="4000" b="1" dirty="0"/>
              <a:t>Contracts Group  - update by Tony O</a:t>
            </a:r>
            <a:r>
              <a:rPr lang="en-GB" sz="4000" b="1" dirty="0">
                <a:latin typeface="Arial" panose="020B0604020202020204" pitchFamily="34" charset="0"/>
                <a:cs typeface="Arial" panose="020B0604020202020204" pitchFamily="34" charset="0"/>
              </a:rPr>
              <a:t>’</a:t>
            </a:r>
            <a:r>
              <a:rPr lang="en-GB" sz="4000" b="1" dirty="0"/>
              <a:t>Brien</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39262" y="723900"/>
            <a:ext cx="10779368" cy="6134100"/>
          </a:xfrm>
          <a:solidFill>
            <a:schemeClr val="bg1"/>
          </a:solidFill>
        </p:spPr>
        <p:txBody>
          <a:bodyPr>
            <a:normAutofit/>
          </a:bodyPr>
          <a:lstStyle/>
          <a:p>
            <a:r>
              <a:rPr lang="en-GB" sz="2000" dirty="0"/>
              <a:t>Need to complete table of OM projects with cost savings.   - </a:t>
            </a:r>
            <a:r>
              <a:rPr lang="en-GB" sz="2000" dirty="0">
                <a:solidFill>
                  <a:srgbClr val="FF0000"/>
                </a:solidFill>
              </a:rPr>
              <a:t>Now end May 2025</a:t>
            </a:r>
          </a:p>
          <a:p>
            <a:r>
              <a:rPr lang="en-GB" sz="2000" dirty="0"/>
              <a:t>Chase other experts – Alan Marr - ??  </a:t>
            </a:r>
            <a:r>
              <a:rPr lang="en-GB" sz="2000" dirty="0" err="1"/>
              <a:t>Ferovila</a:t>
            </a:r>
            <a:r>
              <a:rPr lang="en-GB" sz="2000" dirty="0"/>
              <a:t>.  Lisbon contact JST – Ko  forces.  Spanish rep  Carbon calculations counting in Table 1  example.  Canary Wharf – Arup carbon experience.</a:t>
            </a:r>
          </a:p>
          <a:p>
            <a:r>
              <a:rPr lang="en-GB" sz="2000" dirty="0"/>
              <a:t>Paper for Vienna – summarise report.  Individual case histories.</a:t>
            </a:r>
          </a:p>
          <a:p>
            <a:r>
              <a:rPr lang="en-GB" sz="2000" dirty="0"/>
              <a:t>Link with ICE Client Initiatives. </a:t>
            </a:r>
          </a:p>
          <a:p>
            <a:r>
              <a:rPr lang="en-GB" sz="2000" dirty="0"/>
              <a:t>Link to new OM Projects.</a:t>
            </a:r>
          </a:p>
          <a:p>
            <a:r>
              <a:rPr lang="en-GB" sz="2000" dirty="0"/>
              <a:t>Cat 3 checker involvement.</a:t>
            </a:r>
          </a:p>
          <a:p>
            <a:r>
              <a:rPr lang="en-GB" sz="2000" dirty="0"/>
              <a:t>TAA issues – AIP issues.</a:t>
            </a:r>
          </a:p>
          <a:p>
            <a:r>
              <a:rPr lang="en-GB" sz="2000" dirty="0"/>
              <a:t>Paper on Culture – </a:t>
            </a:r>
          </a:p>
          <a:p>
            <a:pPr lvl="1"/>
            <a:r>
              <a:rPr lang="en-GB" sz="1800" dirty="0"/>
              <a:t>Organisations need to reach consensus at start of OM.. This means skill base to extend and confidence.  Effects all parties – Contractors and Consultants.  Key Leaders.</a:t>
            </a:r>
          </a:p>
          <a:p>
            <a:r>
              <a:rPr lang="en-GB" sz="2000" dirty="0">
                <a:latin typeface="Arial" panose="020B0604020202020204" pitchFamily="34" charset="0"/>
                <a:cs typeface="Arial" panose="020B0604020202020204" pitchFamily="34" charset="0"/>
              </a:rPr>
              <a:t>Email from David J. Hatem </a:t>
            </a: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DHatem@mgmlaw.com</a:t>
            </a:r>
            <a:r>
              <a:rPr lang="en-GB" sz="2000" dirty="0">
                <a:latin typeface="Arial" panose="020B0604020202020204" pitchFamily="34" charset="0"/>
                <a:cs typeface="Arial" panose="020B0604020202020204" pitchFamily="34" charset="0"/>
              </a:rPr>
              <a:t>  - US experience.  Chase  - presentation? </a:t>
            </a:r>
            <a:endParaRPr lang="en-GB" sz="2000" dirty="0"/>
          </a:p>
          <a:p>
            <a:pPr lvl="1"/>
            <a:endParaRPr lang="en-GB" sz="1800" dirty="0"/>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2198056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DCBA-96A0-B36D-D1C0-8BAB3BAF460D}"/>
              </a:ext>
            </a:extLst>
          </p:cNvPr>
          <p:cNvSpPr>
            <a:spLocks noGrp="1"/>
          </p:cNvSpPr>
          <p:nvPr>
            <p:ph type="title"/>
          </p:nvPr>
        </p:nvSpPr>
        <p:spPr>
          <a:xfrm>
            <a:off x="655320" y="202520"/>
            <a:ext cx="10515600" cy="712561"/>
          </a:xfrm>
        </p:spPr>
        <p:txBody>
          <a:bodyPr>
            <a:noAutofit/>
          </a:bodyPr>
          <a:lstStyle/>
          <a:p>
            <a:r>
              <a:rPr lang="en-GB" sz="3600" b="1" dirty="0"/>
              <a:t>Historical Assets </a:t>
            </a:r>
            <a:r>
              <a:rPr lang="en-GB" sz="3600" dirty="0"/>
              <a:t>– </a:t>
            </a:r>
            <a:r>
              <a:rPr lang="en-GB" sz="2800" dirty="0"/>
              <a:t>Mandy Korff / Duncan Nicholson</a:t>
            </a:r>
            <a:endParaRPr lang="en-GB" sz="3600" dirty="0"/>
          </a:p>
        </p:txBody>
      </p:sp>
      <p:sp>
        <p:nvSpPr>
          <p:cNvPr id="3" name="Content Placeholder 2">
            <a:extLst>
              <a:ext uri="{FF2B5EF4-FFF2-40B4-BE49-F238E27FC236}">
                <a16:creationId xmlns:a16="http://schemas.microsoft.com/office/drawing/2014/main" id="{03BF0FD5-7FB8-E581-9152-0DD3D945716C}"/>
              </a:ext>
            </a:extLst>
          </p:cNvPr>
          <p:cNvSpPr>
            <a:spLocks noGrp="1"/>
          </p:cNvSpPr>
          <p:nvPr>
            <p:ph idx="1"/>
          </p:nvPr>
        </p:nvSpPr>
        <p:spPr>
          <a:xfrm>
            <a:off x="655320" y="1077612"/>
            <a:ext cx="10515600" cy="5391699"/>
          </a:xfrm>
          <a:solidFill>
            <a:schemeClr val="bg1"/>
          </a:solidFill>
        </p:spPr>
        <p:txBody>
          <a:bodyPr>
            <a:normAutofit/>
          </a:bodyPr>
          <a:lstStyle/>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This includes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canal walls, -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dock walls, - Leen and Arup Canary Wharf Banana walls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Old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r</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ailway walls – PVE walls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cut slopes - TFL / HA/  Network rail (GCG)</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Embankment fill -  London Underground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Reuse of building foundation,  - Dinesh Patel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Bridges, - Structural Health Monitoring process.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Eurocode 0 Part 2  - UK rep? contact Andrew Bond?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Stuart Hardy</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r>
              <a:rPr lang="en-GB" sz="24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Goal set up working group.</a:t>
            </a:r>
          </a:p>
        </p:txBody>
      </p:sp>
    </p:spTree>
    <p:extLst>
      <p:ext uri="{BB962C8B-B14F-4D97-AF65-F5344CB8AC3E}">
        <p14:creationId xmlns:p14="http://schemas.microsoft.com/office/powerpoint/2010/main" val="118528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13FC-4FF9-8588-E95A-180E8D7D044C}"/>
              </a:ext>
            </a:extLst>
          </p:cNvPr>
          <p:cNvSpPr>
            <a:spLocks noGrp="1"/>
          </p:cNvSpPr>
          <p:nvPr>
            <p:ph type="title"/>
          </p:nvPr>
        </p:nvSpPr>
        <p:spPr/>
        <p:txBody>
          <a:bodyPr>
            <a:normAutofit fontScale="90000"/>
          </a:bodyPr>
          <a:lstStyle/>
          <a:p>
            <a:pPr marL="0" indent="0">
              <a:lnSpc>
                <a:spcPct val="100000"/>
              </a:lnSpc>
              <a:buNone/>
            </a:pPr>
            <a:r>
              <a:rPr lang="en-GB" b="1" dirty="0"/>
              <a:t>6)</a:t>
            </a:r>
            <a:r>
              <a:rPr lang="en-GB" sz="6700" b="1" dirty="0"/>
              <a:t> </a:t>
            </a:r>
            <a:r>
              <a:rPr lang="en-GB" sz="4900" b="1" dirty="0">
                <a:solidFill>
                  <a:srgbClr val="000000"/>
                </a:solidFill>
                <a:latin typeface="Arial" panose="020B0604020202020204" pitchFamily="34" charset="0"/>
                <a:cs typeface="Arial" panose="020B0604020202020204" pitchFamily="34" charset="0"/>
              </a:rPr>
              <a:t>Presentation by </a:t>
            </a: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Alessandro Marucci </a:t>
            </a:r>
            <a:endParaRPr lang="en-GB" dirty="0"/>
          </a:p>
        </p:txBody>
      </p:sp>
      <p:sp>
        <p:nvSpPr>
          <p:cNvPr id="3" name="Content Placeholder 2">
            <a:extLst>
              <a:ext uri="{FF2B5EF4-FFF2-40B4-BE49-F238E27FC236}">
                <a16:creationId xmlns:a16="http://schemas.microsoft.com/office/drawing/2014/main" id="{0DF9076E-BB7A-D4D6-1DC8-B933A523B8B3}"/>
              </a:ext>
            </a:extLst>
          </p:cNvPr>
          <p:cNvSpPr>
            <a:spLocks noGrp="1"/>
          </p:cNvSpPr>
          <p:nvPr>
            <p:ph idx="1"/>
          </p:nvPr>
        </p:nvSpPr>
        <p:spPr/>
        <p:txBody>
          <a:bodyPr>
            <a:normAutofit/>
          </a:bodyPr>
          <a:lstStyle/>
          <a:p>
            <a:pPr marL="457200" lvl="1" indent="0" algn="ctr">
              <a:buNone/>
            </a:pPr>
            <a:r>
              <a:rPr lang="en-GB" sz="3200" b="1" dirty="0">
                <a:solidFill>
                  <a:srgbClr val="000000"/>
                </a:solidFill>
                <a:latin typeface="Arial" panose="020B0604020202020204" pitchFamily="34" charset="0"/>
                <a:ea typeface="Calibri" panose="020F0502020204030204" pitchFamily="34" charset="0"/>
                <a:cs typeface="Arial" panose="020B0604020202020204" pitchFamily="34" charset="0"/>
              </a:rPr>
              <a:t>Observational Method Associated with 3D Analysis for HKBCF PCB Open Cut Excavation</a:t>
            </a:r>
            <a:endParaRPr lang="en-GB" sz="3000" b="1" dirty="0"/>
          </a:p>
          <a:p>
            <a:endParaRPr lang="en-GB" dirty="0"/>
          </a:p>
          <a:p>
            <a:r>
              <a:rPr lang="en-GB" dirty="0"/>
              <a:t>20min presentation and 10min discussion.</a:t>
            </a:r>
          </a:p>
          <a:p>
            <a:endParaRPr lang="en-GB" dirty="0"/>
          </a:p>
          <a:p>
            <a:r>
              <a:rPr lang="en-GB" dirty="0"/>
              <a:t>Proposals for next TC206 meeting.</a:t>
            </a:r>
          </a:p>
          <a:p>
            <a:endParaRPr lang="en-GB" dirty="0"/>
          </a:p>
        </p:txBody>
      </p:sp>
      <p:sp>
        <p:nvSpPr>
          <p:cNvPr id="4" name="Text Placeholder 3">
            <a:extLst>
              <a:ext uri="{FF2B5EF4-FFF2-40B4-BE49-F238E27FC236}">
                <a16:creationId xmlns:a16="http://schemas.microsoft.com/office/drawing/2014/main" id="{D5B947CA-E0F8-BA8F-E6F5-97C52A8E48DA}"/>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F8100FD7-4880-A807-6444-16ACEA9F3AA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16147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5358-7B7B-042E-0EB3-11C7372FD066}"/>
              </a:ext>
            </a:extLst>
          </p:cNvPr>
          <p:cNvSpPr>
            <a:spLocks noGrp="1"/>
          </p:cNvSpPr>
          <p:nvPr>
            <p:ph type="title"/>
          </p:nvPr>
        </p:nvSpPr>
        <p:spPr/>
        <p:txBody>
          <a:bodyPr/>
          <a:lstStyle/>
          <a:p>
            <a:r>
              <a:rPr lang="en-GB" dirty="0"/>
              <a:t>Any Other Business</a:t>
            </a:r>
          </a:p>
        </p:txBody>
      </p:sp>
      <p:sp>
        <p:nvSpPr>
          <p:cNvPr id="3" name="Content Placeholder 2">
            <a:extLst>
              <a:ext uri="{FF2B5EF4-FFF2-40B4-BE49-F238E27FC236}">
                <a16:creationId xmlns:a16="http://schemas.microsoft.com/office/drawing/2014/main" id="{4AA23B2C-065B-C625-6EDD-5A71282D0AAD}"/>
              </a:ext>
            </a:extLst>
          </p:cNvPr>
          <p:cNvSpPr>
            <a:spLocks noGrp="1"/>
          </p:cNvSpPr>
          <p:nvPr>
            <p:ph idx="1"/>
          </p:nvPr>
        </p:nvSpPr>
        <p:spPr/>
        <p:txBody>
          <a:bodyPr/>
          <a:lstStyle/>
          <a:p>
            <a:r>
              <a:rPr lang="en-GB" dirty="0"/>
              <a:t>Get involved </a:t>
            </a:r>
            <a:r>
              <a:rPr lang="en-GB"/>
              <a:t>by joining working </a:t>
            </a:r>
            <a:r>
              <a:rPr lang="en-GB" dirty="0"/>
              <a:t>groups.</a:t>
            </a:r>
          </a:p>
          <a:p>
            <a:endParaRPr lang="en-GB" dirty="0"/>
          </a:p>
          <a:p>
            <a:r>
              <a:rPr lang="en-GB" dirty="0"/>
              <a:t>Interesting OM presenters.</a:t>
            </a:r>
          </a:p>
        </p:txBody>
      </p:sp>
      <p:sp>
        <p:nvSpPr>
          <p:cNvPr id="4" name="Text Placeholder 3">
            <a:extLst>
              <a:ext uri="{FF2B5EF4-FFF2-40B4-BE49-F238E27FC236}">
                <a16:creationId xmlns:a16="http://schemas.microsoft.com/office/drawing/2014/main" id="{857D530F-7A91-6D57-99A8-7B112B8872AC}"/>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62BD460F-1A94-12E4-3599-A8580D00D79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76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467D8-8CC6-1E03-6076-32F8B1E2F4FF}"/>
              </a:ext>
            </a:extLst>
          </p:cNvPr>
          <p:cNvSpPr>
            <a:spLocks noGrp="1"/>
          </p:cNvSpPr>
          <p:nvPr>
            <p:ph type="title"/>
          </p:nvPr>
        </p:nvSpPr>
        <p:spPr>
          <a:xfrm>
            <a:off x="744234" y="237347"/>
            <a:ext cx="10954430" cy="1120674"/>
          </a:xfrm>
        </p:spPr>
        <p:txBody>
          <a:bodyPr vert="horz" lIns="91440" tIns="45720" rIns="91440" bIns="45720" rtlCol="0" anchor="ctr">
            <a:normAutofit/>
          </a:bodyPr>
          <a:lstStyle/>
          <a:p>
            <a:r>
              <a:rPr lang="en-US" b="1" kern="1200" dirty="0">
                <a:solidFill>
                  <a:schemeClr val="tx1"/>
                </a:solidFill>
                <a:latin typeface="+mj-lt"/>
                <a:ea typeface="+mj-ea"/>
                <a:cs typeface="+mj-cs"/>
              </a:rPr>
              <a:t>TC206 Management Group</a:t>
            </a:r>
            <a:endParaRPr lang="en-US" sz="4000" kern="1200" dirty="0">
              <a:solidFill>
                <a:schemeClr val="tx1"/>
              </a:solidFill>
              <a:latin typeface="+mj-lt"/>
              <a:ea typeface="+mj-ea"/>
              <a:cs typeface="+mj-cs"/>
            </a:endParaRPr>
          </a:p>
        </p:txBody>
      </p:sp>
      <p:sp>
        <p:nvSpPr>
          <p:cNvPr id="5" name="Rectangle 1">
            <a:extLst>
              <a:ext uri="{FF2B5EF4-FFF2-40B4-BE49-F238E27FC236}">
                <a16:creationId xmlns:a16="http://schemas.microsoft.com/office/drawing/2014/main" id="{C652180D-34C7-8517-E283-4D21F1997CDD}"/>
              </a:ext>
            </a:extLst>
          </p:cNvPr>
          <p:cNvSpPr>
            <a:spLocks noChangeArrowheads="1"/>
          </p:cNvSpPr>
          <p:nvPr/>
        </p:nvSpPr>
        <p:spPr bwMode="auto">
          <a:xfrm>
            <a:off x="666781" y="2043581"/>
            <a:ext cx="10175630" cy="308973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62500" lnSpcReduction="2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The TC206 holds monthly Management meetings.  </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The Working Group leaders attend to plan activity.</a:t>
            </a:r>
          </a:p>
          <a:p>
            <a:pPr marL="0" marR="0" lvl="0" indent="-228600" fontAlgn="base">
              <a:lnSpc>
                <a:spcPct val="90000"/>
              </a:lnSpc>
              <a:spcBef>
                <a:spcPct val="0"/>
              </a:spcBef>
              <a:spcAft>
                <a:spcPts val="600"/>
              </a:spcAft>
              <a:buClrTx/>
              <a:buSzTx/>
              <a:buFont typeface="Arial" panose="020B0604020202020204" pitchFamily="34" charset="0"/>
              <a:buChar char="•"/>
              <a:tabLst/>
            </a:pPr>
            <a:endParaRPr lang="en-US" altLang="en-US" sz="3600" dirty="0"/>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Can members attending for the first time introduce themselves.</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36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M</a:t>
            </a:r>
            <a:r>
              <a:rPr kumimoji="0" lang="en-US" altLang="en-US" sz="3600" b="0" i="0" u="none" strike="noStrike" cap="none" normalizeH="0" baseline="0" dirty="0">
                <a:ln>
                  <a:noFill/>
                </a:ln>
                <a:effectLst/>
              </a:rPr>
              <a:t>embers added to the ISSMGE list.</a:t>
            </a:r>
          </a:p>
          <a:p>
            <a:pPr lvl="1" indent="-228600" fontAlgn="base">
              <a:lnSpc>
                <a:spcPct val="90000"/>
              </a:lnSpc>
              <a:spcBef>
                <a:spcPct val="0"/>
              </a:spcBef>
              <a:spcAft>
                <a:spcPts val="600"/>
              </a:spcAft>
              <a:buFont typeface="Arial" panose="020B0604020202020204" pitchFamily="34" charset="0"/>
              <a:buChar char="•"/>
            </a:pPr>
            <a:r>
              <a:rPr kumimoji="0" lang="en-US" altLang="en-US" sz="3600" b="0" i="0" u="none" strike="noStrike" cap="none" normalizeH="0" baseline="0" dirty="0">
                <a:ln>
                  <a:noFill/>
                </a:ln>
                <a:effectLst/>
              </a:rPr>
              <a:t>Local Geotec</a:t>
            </a:r>
            <a:r>
              <a:rPr lang="en-US" altLang="en-US" sz="3600" dirty="0"/>
              <a:t>hnical society can identify. </a:t>
            </a:r>
            <a:endParaRPr kumimoji="0" lang="en-US" altLang="en-US" sz="3600" b="0" i="0" u="none" strike="noStrike" cap="none" normalizeH="0" baseline="0" dirty="0">
              <a:ln>
                <a:noFill/>
              </a:ln>
              <a:effectLst/>
            </a:endParaRPr>
          </a:p>
          <a:p>
            <a:pPr lvl="1" indent="-228600" fontAlgn="base">
              <a:lnSpc>
                <a:spcPct val="90000"/>
              </a:lnSpc>
              <a:spcBef>
                <a:spcPct val="0"/>
              </a:spcBef>
              <a:spcAft>
                <a:spcPts val="600"/>
              </a:spcAft>
              <a:buFont typeface="Arial" panose="020B0604020202020204" pitchFamily="34" charset="0"/>
              <a:buChar char="•"/>
            </a:pPr>
            <a:r>
              <a:rPr kumimoji="0" lang="en-US" altLang="en-US" sz="3600" b="0" i="0" u="none" strike="noStrike" cap="none" normalizeH="0" baseline="0" dirty="0">
                <a:ln>
                  <a:noFill/>
                </a:ln>
                <a:effectLst/>
              </a:rPr>
              <a:t>Nominated (Voting) Members.  </a:t>
            </a:r>
          </a:p>
          <a:p>
            <a:pPr lvl="1" indent="-228600" fontAlgn="base">
              <a:lnSpc>
                <a:spcPct val="90000"/>
              </a:lnSpc>
              <a:spcBef>
                <a:spcPct val="0"/>
              </a:spcBef>
              <a:spcAft>
                <a:spcPts val="600"/>
              </a:spcAft>
              <a:buFont typeface="Arial" panose="020B0604020202020204" pitchFamily="34" charset="0"/>
              <a:buChar char="•"/>
            </a:pPr>
            <a:r>
              <a:rPr lang="en-US" altLang="en-US" sz="3600" dirty="0"/>
              <a:t>Corresponding Members. </a:t>
            </a:r>
          </a:p>
          <a:p>
            <a:pPr lvl="1" indent="-228600" fontAlgn="base">
              <a:lnSpc>
                <a:spcPct val="90000"/>
              </a:lnSpc>
              <a:spcBef>
                <a:spcPct val="0"/>
              </a:spcBef>
              <a:spcAft>
                <a:spcPts val="600"/>
              </a:spcAft>
              <a:buFont typeface="Arial" panose="020B0604020202020204" pitchFamily="34" charset="0"/>
              <a:buChar char="•"/>
            </a:pPr>
            <a:endParaRPr kumimoji="0" lang="en-US" altLang="en-US" sz="2600" b="0" i="0" u="none" strike="noStrike" cap="none" normalizeH="0" baseline="0" dirty="0">
              <a:ln>
                <a:noFill/>
              </a:ln>
              <a:effectLst/>
            </a:endParaRPr>
          </a:p>
        </p:txBody>
      </p:sp>
      <p:sp>
        <p:nvSpPr>
          <p:cNvPr id="6" name="Content Placeholder 5">
            <a:extLst>
              <a:ext uri="{FF2B5EF4-FFF2-40B4-BE49-F238E27FC236}">
                <a16:creationId xmlns:a16="http://schemas.microsoft.com/office/drawing/2014/main" id="{0E059911-01FF-800B-6590-3F003D59181F}"/>
              </a:ext>
            </a:extLst>
          </p:cNvPr>
          <p:cNvSpPr>
            <a:spLocks noGrp="1"/>
          </p:cNvSpPr>
          <p:nvPr>
            <p:ph idx="1"/>
          </p:nvPr>
        </p:nvSpPr>
        <p:spPr>
          <a:xfrm>
            <a:off x="326811" y="5335571"/>
            <a:ext cx="10515600" cy="771433"/>
          </a:xfrm>
        </p:spPr>
        <p:txBody>
          <a:bodyPr/>
          <a:lstStyle/>
          <a:p>
            <a:endParaRPr lang="en-GB" dirty="0"/>
          </a:p>
        </p:txBody>
      </p:sp>
    </p:spTree>
    <p:extLst>
      <p:ext uri="{BB962C8B-B14F-4D97-AF65-F5344CB8AC3E}">
        <p14:creationId xmlns:p14="http://schemas.microsoft.com/office/powerpoint/2010/main" val="1265411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838200" y="176212"/>
            <a:ext cx="10515600" cy="572391"/>
          </a:xfrm>
        </p:spPr>
        <p:txBody>
          <a:bodyPr>
            <a:normAutofit fontScale="90000"/>
          </a:bodyPr>
          <a:lstStyle/>
          <a:p>
            <a:r>
              <a:rPr lang="en-GB" dirty="0"/>
              <a:t>7)Next Meetings</a:t>
            </a:r>
            <a:endParaRPr lang="en-GB"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09116" y="944876"/>
            <a:ext cx="10515600" cy="4968247"/>
          </a:xfrm>
          <a:solidFill>
            <a:schemeClr val="accent4">
              <a:lumMod val="20000"/>
              <a:lumOff val="80000"/>
            </a:schemeClr>
          </a:solidFill>
        </p:spPr>
        <p:txBody>
          <a:bodyPr>
            <a:normAutofit/>
          </a:bodyPr>
          <a:lstStyle/>
          <a:p>
            <a:pPr marL="457200" lvl="1" indent="0">
              <a:buNone/>
              <a:tabLst>
                <a:tab pos="457200" algn="l"/>
              </a:tabLst>
            </a:pPr>
            <a:endParaRPr lang="en-GB" sz="2000" dirty="0">
              <a:solidFill>
                <a:srgbClr val="FF0000"/>
              </a:solidFill>
              <a:latin typeface="Arial" panose="020B0604020202020204" pitchFamily="34" charset="0"/>
              <a:cs typeface="Arial" panose="020B0604020202020204" pitchFamily="34" charset="0"/>
            </a:endParaRPr>
          </a:p>
          <a:p>
            <a:pPr marL="0" indent="0">
              <a:buNone/>
              <a:tabLst>
                <a:tab pos="457200" algn="l"/>
              </a:tabLst>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Next TC Members' meeting</a:t>
            </a:r>
            <a:endParaRPr lang="en-GB" sz="2100"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r>
              <a:rPr lang="en-GB" sz="1800" b="1" dirty="0">
                <a:solidFill>
                  <a:srgbClr val="FF0000"/>
                </a:solidFill>
                <a:latin typeface="Arial" panose="020B0604020202020204" pitchFamily="34" charset="0"/>
                <a:cs typeface="Arial" panose="020B0604020202020204" pitchFamily="34" charset="0"/>
              </a:rPr>
              <a:t>10 September 2025 (09.30hrs UK time)</a:t>
            </a:r>
          </a:p>
          <a:p>
            <a:pPr lvl="1"/>
            <a:r>
              <a:rPr lang="en-GB" sz="1800" b="1" dirty="0">
                <a:solidFill>
                  <a:srgbClr val="FF0000"/>
                </a:solidFill>
                <a:latin typeface="Arial" panose="020B0604020202020204" pitchFamily="34" charset="0"/>
                <a:cs typeface="Arial" panose="020B0604020202020204" pitchFamily="34" charset="0"/>
              </a:rPr>
              <a:t>Presentation  Suggestions ??</a:t>
            </a:r>
          </a:p>
          <a:p>
            <a:pPr lvl="1"/>
            <a:endParaRPr lang="en-GB" sz="1800" b="1" dirty="0">
              <a:solidFill>
                <a:srgbClr val="FF0000"/>
              </a:solidFill>
              <a:latin typeface="Arial" panose="020B0604020202020204" pitchFamily="34" charset="0"/>
              <a:cs typeface="Arial" panose="020B0604020202020204" pitchFamily="34" charset="0"/>
            </a:endParaRPr>
          </a:p>
          <a:p>
            <a:pPr lvl="1"/>
            <a:endParaRPr lang="en-GB" sz="1900" b="1" dirty="0">
              <a:solidFill>
                <a:srgbClr val="FF0000"/>
              </a:solidFill>
              <a:latin typeface="Arial" panose="020B0604020202020204" pitchFamily="34" charset="0"/>
              <a:cs typeface="Arial" panose="020B0604020202020204" pitchFamily="34" charset="0"/>
            </a:endParaRPr>
          </a:p>
          <a:p>
            <a:pPr marL="0" indent="0">
              <a:buNone/>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Next Management Meetings  </a:t>
            </a:r>
            <a:r>
              <a:rPr lang="en-GB" sz="24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4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21 May 2025 –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17 Jun 2025  - 	09.00hrs UK time  </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23 July 2023 -       09.00hre UK time</a:t>
            </a:r>
          </a:p>
          <a:p>
            <a:pPr marL="457200" lvl="1" indent="0">
              <a:buNone/>
            </a:pPr>
            <a:endParaRPr lang="en-GB"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162059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5629-AE9C-145D-DC71-12158E14C4C3}"/>
              </a:ext>
            </a:extLst>
          </p:cNvPr>
          <p:cNvSpPr>
            <a:spLocks noGrp="1"/>
          </p:cNvSpPr>
          <p:nvPr>
            <p:ph type="title"/>
          </p:nvPr>
        </p:nvSpPr>
        <p:spPr/>
        <p:txBody>
          <a:bodyPr/>
          <a:lstStyle/>
          <a:p>
            <a:r>
              <a:rPr lang="en-GB" sz="4400" b="1" dirty="0">
                <a:effectLst/>
              </a:rPr>
              <a:t>Minutes of meeting on 26-02-25</a:t>
            </a:r>
            <a:br>
              <a:rPr lang="en-GB" sz="4400" b="1" dirty="0"/>
            </a:br>
            <a:r>
              <a:rPr lang="en-GB" dirty="0"/>
              <a:t> </a:t>
            </a:r>
          </a:p>
        </p:txBody>
      </p:sp>
      <p:sp>
        <p:nvSpPr>
          <p:cNvPr id="3" name="Content Placeholder 2">
            <a:extLst>
              <a:ext uri="{FF2B5EF4-FFF2-40B4-BE49-F238E27FC236}">
                <a16:creationId xmlns:a16="http://schemas.microsoft.com/office/drawing/2014/main" id="{0187DEE2-3736-1525-4C19-798B57528437}"/>
              </a:ext>
            </a:extLst>
          </p:cNvPr>
          <p:cNvSpPr>
            <a:spLocks noGrp="1"/>
          </p:cNvSpPr>
          <p:nvPr>
            <p:ph idx="1"/>
          </p:nvPr>
        </p:nvSpPr>
        <p:spPr/>
        <p:txBody>
          <a:bodyPr/>
          <a:lstStyle/>
          <a:p>
            <a:r>
              <a:rPr lang="en-GB" dirty="0"/>
              <a:t>Circulated.</a:t>
            </a:r>
          </a:p>
          <a:p>
            <a:endParaRPr lang="en-GB" dirty="0"/>
          </a:p>
          <a:p>
            <a:r>
              <a:rPr lang="en-GB" dirty="0"/>
              <a:t>Issues to be updated during this meeting.</a:t>
            </a:r>
          </a:p>
        </p:txBody>
      </p:sp>
    </p:spTree>
    <p:extLst>
      <p:ext uri="{BB962C8B-B14F-4D97-AF65-F5344CB8AC3E}">
        <p14:creationId xmlns:p14="http://schemas.microsoft.com/office/powerpoint/2010/main" val="69511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328613" y="176212"/>
            <a:ext cx="11758612" cy="1424250"/>
          </a:xfrm>
        </p:spPr>
        <p:txBody>
          <a:bodyPr>
            <a:normAutofit fontScale="90000"/>
          </a:bodyPr>
          <a:lstStyle/>
          <a:p>
            <a:r>
              <a:rPr lang="en-GB" dirty="0"/>
              <a:t>TC206 Administration – </a:t>
            </a:r>
            <a:br>
              <a:rPr lang="en-GB"/>
            </a:br>
            <a:r>
              <a:rPr lang="en-GB" sz="3600">
                <a:latin typeface="Arial" panose="020B0604020202020204" pitchFamily="34" charset="0"/>
                <a:cs typeface="Arial" panose="020B0604020202020204" pitchFamily="34" charset="0"/>
              </a:rPr>
              <a:t>Dr Amit Srivastava (TC206 Secretary)  Resigning </a:t>
            </a:r>
            <a:br>
              <a:rPr lang="en-GB" sz="3600">
                <a:latin typeface="Arial" panose="020B0604020202020204" pitchFamily="34" charset="0"/>
                <a:cs typeface="Arial" panose="020B0604020202020204" pitchFamily="34" charset="0"/>
              </a:rPr>
            </a:br>
            <a:r>
              <a:rPr lang="en-GB" sz="3600">
                <a:solidFill>
                  <a:srgbClr val="FF0000"/>
                </a:solidFill>
              </a:rPr>
              <a:t>TC206 </a:t>
            </a:r>
            <a:r>
              <a:rPr lang="en-GB" sz="3600" dirty="0">
                <a:solidFill>
                  <a:srgbClr val="FF0000"/>
                </a:solidFill>
              </a:rPr>
              <a:t>needs a new Secretary.</a:t>
            </a:r>
            <a:endParaRPr lang="en-GB" dirty="0"/>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328613" y="1776674"/>
            <a:ext cx="11286444" cy="5081326"/>
          </a:xfrm>
          <a:solidFill>
            <a:schemeClr val="bg1"/>
          </a:solidFill>
        </p:spPr>
        <p:txBody>
          <a:bodyPr>
            <a:normAutofit/>
          </a:bodyPr>
          <a:lstStyle/>
          <a:p>
            <a:r>
              <a:rPr lang="en-GB" sz="2400" b="1" dirty="0"/>
              <a:t>Main Duties  </a:t>
            </a:r>
            <a:r>
              <a:rPr lang="en-GB" sz="2400" dirty="0"/>
              <a:t>– Compile presentation material / minutes of meetings etc. </a:t>
            </a:r>
          </a:p>
          <a:p>
            <a:r>
              <a:rPr lang="en-GB" sz="2000" dirty="0"/>
              <a:t>1) </a:t>
            </a:r>
            <a:r>
              <a:rPr lang="en-GB" sz="2000" b="1" dirty="0"/>
              <a:t>Update TC206 Website </a:t>
            </a:r>
            <a:r>
              <a:rPr lang="en-GB" sz="2000" dirty="0"/>
              <a:t>(Google Drive)   </a:t>
            </a:r>
          </a:p>
          <a:p>
            <a:pPr lvl="1"/>
            <a:r>
              <a:rPr lang="en-GB" sz="1800" dirty="0"/>
              <a:t>TC206 Members meeting minutes &amp; presentations (2023 to 2024) </a:t>
            </a:r>
          </a:p>
          <a:p>
            <a:pPr lvl="2"/>
            <a:r>
              <a:rPr lang="en-GB" sz="1600" dirty="0"/>
              <a:t>Knowledge information sharing.</a:t>
            </a:r>
          </a:p>
          <a:p>
            <a:pPr lvl="2"/>
            <a:r>
              <a:rPr lang="en-GB" sz="1600" dirty="0"/>
              <a:t>Lisbon - Conf Workshop Presentations.</a:t>
            </a:r>
          </a:p>
          <a:p>
            <a:pPr lvl="1"/>
            <a:r>
              <a:rPr lang="en-GB" sz="1800" dirty="0"/>
              <a:t>Google Space issues - £100/year for more space!</a:t>
            </a:r>
          </a:p>
          <a:p>
            <a:pPr lvl="1"/>
            <a:endParaRPr lang="en-GB" sz="1800" dirty="0"/>
          </a:p>
          <a:p>
            <a:r>
              <a:rPr lang="en-GB" sz="2000" dirty="0"/>
              <a:t>2) </a:t>
            </a:r>
            <a:r>
              <a:rPr lang="en-GB" sz="2000" b="1" dirty="0"/>
              <a:t>Update ISSMGE - TC206 webpages </a:t>
            </a:r>
          </a:p>
          <a:p>
            <a:pPr lvl="1"/>
            <a:r>
              <a:rPr lang="en-GB" sz="1800" dirty="0"/>
              <a:t>What can we store?  Including past events (2023 to 2024) </a:t>
            </a:r>
          </a:p>
          <a:p>
            <a:pPr lvl="1"/>
            <a:r>
              <a:rPr lang="en-GB" sz="1800" dirty="0"/>
              <a:t>New Terms of Reference.</a:t>
            </a:r>
          </a:p>
          <a:p>
            <a:pPr marL="457200" lvl="1" indent="0">
              <a:buNone/>
            </a:pPr>
            <a:endParaRPr lang="en-GB" sz="1800" dirty="0"/>
          </a:p>
          <a:p>
            <a:r>
              <a:rPr lang="en-GB" sz="2000" dirty="0"/>
              <a:t>TC206 Membership Development</a:t>
            </a:r>
          </a:p>
          <a:p>
            <a:r>
              <a:rPr lang="en-GB" sz="2000" dirty="0">
                <a:solidFill>
                  <a:srgbClr val="FF0000"/>
                </a:solidFill>
              </a:rPr>
              <a:t>Ideally new Secretary from Far East (not Europe).  To spread connections.  </a:t>
            </a:r>
            <a:r>
              <a:rPr lang="en-GB" sz="2400" b="1" dirty="0">
                <a:solidFill>
                  <a:srgbClr val="FF0000"/>
                </a:solidFill>
              </a:rPr>
              <a:t>Volunteers?</a:t>
            </a:r>
            <a:endParaRPr lang="en-GB" sz="2000" b="1" dirty="0">
              <a:solidFill>
                <a:srgbClr val="FF0000"/>
              </a:solidFill>
            </a:endParaRPr>
          </a:p>
          <a:p>
            <a:pPr lvl="1"/>
            <a:endParaRPr lang="en-GB" dirty="0"/>
          </a:p>
        </p:txBody>
      </p:sp>
    </p:spTree>
    <p:extLst>
      <p:ext uri="{BB962C8B-B14F-4D97-AF65-F5344CB8AC3E}">
        <p14:creationId xmlns:p14="http://schemas.microsoft.com/office/powerpoint/2010/main" val="231439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81C6-5C4A-6DDB-420E-793403E593DA}"/>
              </a:ext>
            </a:extLst>
          </p:cNvPr>
          <p:cNvSpPr>
            <a:spLocks noGrp="1"/>
          </p:cNvSpPr>
          <p:nvPr>
            <p:ph type="title"/>
          </p:nvPr>
        </p:nvSpPr>
        <p:spPr>
          <a:xfrm>
            <a:off x="581238" y="101245"/>
            <a:ext cx="11363714" cy="549275"/>
          </a:xfrm>
        </p:spPr>
        <p:txBody>
          <a:bodyPr>
            <a:noAutofit/>
          </a:bodyPr>
          <a:lstStyle/>
          <a:p>
            <a:r>
              <a:rPr lang="en-GB" sz="2800" b="1" dirty="0">
                <a:latin typeface="Arial" panose="020B0604020202020204" pitchFamily="34" charset="0"/>
                <a:cs typeface="Arial" panose="020B0604020202020204" pitchFamily="34" charset="0"/>
              </a:rPr>
              <a:t>TC206 Honour Lecture </a:t>
            </a:r>
            <a:r>
              <a:rPr lang="en-GB" sz="2800" dirty="0">
                <a:latin typeface="Arial" panose="020B0604020202020204" pitchFamily="34" charset="0"/>
                <a:cs typeface="Arial" panose="020B0604020202020204" pitchFamily="34" charset="0"/>
              </a:rPr>
              <a:t>- Management Meeting Actions</a:t>
            </a:r>
            <a:endParaRPr lang="en-GB"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C797994-4712-611A-0727-0CC810A37778}"/>
              </a:ext>
            </a:extLst>
          </p:cNvPr>
          <p:cNvSpPr>
            <a:spLocks noGrp="1"/>
          </p:cNvSpPr>
          <p:nvPr>
            <p:ph idx="1"/>
          </p:nvPr>
        </p:nvSpPr>
        <p:spPr>
          <a:xfrm>
            <a:off x="369990" y="650520"/>
            <a:ext cx="11822010" cy="6207480"/>
          </a:xfrm>
          <a:solidFill>
            <a:schemeClr val="bg1"/>
          </a:solidFill>
        </p:spPr>
        <p:txBody>
          <a:bodyPr>
            <a:normAutofit fontScale="92500" lnSpcReduction="10000"/>
          </a:bodyPr>
          <a:lstStyle/>
          <a:p>
            <a:pPr marL="0" indent="0">
              <a:buNone/>
            </a:pPr>
            <a:r>
              <a:rPr lang="en-GB" b="1" u="sng" dirty="0"/>
              <a:t>Early Progress </a:t>
            </a:r>
          </a:p>
          <a:p>
            <a:r>
              <a:rPr lang="en-GB" dirty="0"/>
              <a:t>We achieved 75% of Nominated (voting) Members.</a:t>
            </a:r>
          </a:p>
          <a:p>
            <a:pPr lvl="1"/>
            <a:r>
              <a:rPr lang="en-GB" dirty="0"/>
              <a:t>Supported lecture and Honour lecture titles.  </a:t>
            </a:r>
            <a:r>
              <a:rPr lang="en-GB" dirty="0">
                <a:solidFill>
                  <a:srgbClr val="FF0000"/>
                </a:solidFill>
              </a:rPr>
              <a:t>Done</a:t>
            </a:r>
          </a:p>
          <a:p>
            <a:pPr marL="914400" lvl="2" indent="0" algn="just">
              <a:lnSpc>
                <a:spcPct val="107000"/>
              </a:lnSpc>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 1)The </a:t>
            </a:r>
            <a:r>
              <a:rPr lang="en-GB" sz="1600" b="1" kern="100" dirty="0">
                <a:effectLst/>
                <a:latin typeface="Aptos" panose="020B0004020202020204" pitchFamily="34" charset="0"/>
                <a:ea typeface="Aptos" panose="020B0004020202020204" pitchFamily="34" charset="0"/>
                <a:cs typeface="Times New Roman" panose="02020603050405020304" pitchFamily="18" charset="0"/>
              </a:rPr>
              <a:t>Peck Observational Method Lecture</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 (or The</a:t>
            </a:r>
            <a:r>
              <a:rPr lang="en-GB" sz="1600" b="1" kern="100" dirty="0">
                <a:effectLst/>
                <a:latin typeface="Aptos" panose="020B0004020202020204" pitchFamily="34" charset="0"/>
                <a:ea typeface="Aptos" panose="020B0004020202020204" pitchFamily="34" charset="0"/>
                <a:cs typeface="Times New Roman" panose="02020603050405020304" pitchFamily="18" charset="0"/>
              </a:rPr>
              <a:t> Peck OM Lecture</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 – </a:t>
            </a:r>
          </a:p>
          <a:p>
            <a:pPr marL="914400" lvl="2" indent="0" algn="just">
              <a:lnSpc>
                <a:spcPct val="107000"/>
              </a:lnSpc>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	The ASCE has established Ralph B Peck Lecture in the USA. </a:t>
            </a:r>
          </a:p>
          <a:p>
            <a:pPr marL="914400" lvl="2" indent="0" algn="just">
              <a:lnSpc>
                <a:spcPct val="107000"/>
              </a:lnSpc>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2) The </a:t>
            </a:r>
            <a:r>
              <a:rPr lang="en-GB" sz="1600" b="1" kern="100" dirty="0">
                <a:effectLst/>
                <a:latin typeface="Aptos" panose="020B0004020202020204" pitchFamily="34" charset="0"/>
                <a:ea typeface="Aptos" panose="020B0004020202020204" pitchFamily="34" charset="0"/>
                <a:cs typeface="Times New Roman" panose="02020603050405020304" pitchFamily="18" charset="0"/>
              </a:rPr>
              <a:t>Peck – Terzaghi OM Lecture</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dirty="0">
              <a:solidFill>
                <a:srgbClr val="FF0000"/>
              </a:solidFill>
            </a:endParaRPr>
          </a:p>
          <a:p>
            <a:r>
              <a:rPr lang="en-GB" dirty="0"/>
              <a:t>Confirmation Email sent to all Nominated Members + Helmet Schweiger – (coordinates Vienna).  - </a:t>
            </a:r>
            <a:r>
              <a:rPr lang="en-GB" dirty="0">
                <a:solidFill>
                  <a:srgbClr val="FF0000"/>
                </a:solidFill>
              </a:rPr>
              <a:t>Done. </a:t>
            </a:r>
            <a:endParaRPr lang="en-GB" dirty="0"/>
          </a:p>
          <a:p>
            <a:pPr marL="0" indent="0">
              <a:buNone/>
            </a:pPr>
            <a:r>
              <a:rPr lang="en-GB" b="1" u="sng" dirty="0"/>
              <a:t>Actions </a:t>
            </a:r>
            <a:endParaRPr lang="en-GB" dirty="0"/>
          </a:p>
          <a:p>
            <a:r>
              <a:rPr lang="en-GB" dirty="0"/>
              <a:t>Confirm Process with ISSMGE - TOC and Helmet.   </a:t>
            </a:r>
            <a:r>
              <a:rPr lang="en-GB" b="1" dirty="0">
                <a:solidFill>
                  <a:srgbClr val="FF0000"/>
                </a:solidFill>
              </a:rPr>
              <a:t>Done</a:t>
            </a:r>
            <a:endParaRPr lang="en-GB" dirty="0"/>
          </a:p>
          <a:p>
            <a:r>
              <a:rPr lang="en-GB" dirty="0"/>
              <a:t>Forward “Confirmation Email” to all TC206 members.  - </a:t>
            </a:r>
            <a:r>
              <a:rPr lang="en-GB" b="1" dirty="0">
                <a:solidFill>
                  <a:srgbClr val="FF0000"/>
                </a:solidFill>
              </a:rPr>
              <a:t>Done  -Ying</a:t>
            </a:r>
          </a:p>
          <a:p>
            <a:r>
              <a:rPr lang="en-GB" dirty="0"/>
              <a:t>Forward to Neil Taylor / Andrew McNamara to let ISSMGE know.  Need to informally vet Honour Lecture Name. </a:t>
            </a:r>
          </a:p>
          <a:p>
            <a:r>
              <a:rPr lang="en-GB" dirty="0"/>
              <a:t>Contact TOC chairman (Sanchez Castilla)   </a:t>
            </a:r>
            <a:r>
              <a:rPr lang="en-GB" b="1" dirty="0">
                <a:solidFill>
                  <a:srgbClr val="FF0000"/>
                </a:solidFill>
              </a:rPr>
              <a:t>Done  - DPN</a:t>
            </a:r>
          </a:p>
          <a:p>
            <a:r>
              <a:rPr lang="en-GB" dirty="0"/>
              <a:t>Agreed Honour Lecturer process with TC206 Management Group on 15/1/25:-   </a:t>
            </a:r>
            <a:r>
              <a:rPr lang="en-GB" dirty="0">
                <a:solidFill>
                  <a:srgbClr val="FF0000"/>
                </a:solidFill>
              </a:rPr>
              <a:t>Done -  </a:t>
            </a:r>
            <a:r>
              <a:rPr lang="en-GB" b="1" dirty="0">
                <a:solidFill>
                  <a:srgbClr val="FF0000"/>
                </a:solidFill>
              </a:rPr>
              <a:t>DPN/Chris/Ying</a:t>
            </a:r>
            <a:endParaRPr lang="en-GB" dirty="0"/>
          </a:p>
          <a:p>
            <a:pPr lvl="1"/>
            <a:endParaRPr lang="en-GB" sz="2600" dirty="0"/>
          </a:p>
        </p:txBody>
      </p:sp>
    </p:spTree>
    <p:extLst>
      <p:ext uri="{BB962C8B-B14F-4D97-AF65-F5344CB8AC3E}">
        <p14:creationId xmlns:p14="http://schemas.microsoft.com/office/powerpoint/2010/main" val="397898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AAA6-430C-F843-E96D-5E64EA0803B3}"/>
              </a:ext>
            </a:extLst>
          </p:cNvPr>
          <p:cNvSpPr>
            <a:spLocks noGrp="1"/>
          </p:cNvSpPr>
          <p:nvPr>
            <p:ph type="title"/>
          </p:nvPr>
        </p:nvSpPr>
        <p:spPr>
          <a:xfrm>
            <a:off x="305956" y="222885"/>
            <a:ext cx="10515600" cy="569595"/>
          </a:xfrm>
        </p:spPr>
        <p:txBody>
          <a:bodyPr>
            <a:normAutofit fontScale="90000"/>
          </a:bodyPr>
          <a:lstStyle/>
          <a:p>
            <a:r>
              <a:rPr lang="en-GB" dirty="0"/>
              <a:t>TC206 Honour Lecture - </a:t>
            </a:r>
          </a:p>
        </p:txBody>
      </p:sp>
      <p:sp>
        <p:nvSpPr>
          <p:cNvPr id="3" name="Content Placeholder 2">
            <a:extLst>
              <a:ext uri="{FF2B5EF4-FFF2-40B4-BE49-F238E27FC236}">
                <a16:creationId xmlns:a16="http://schemas.microsoft.com/office/drawing/2014/main" id="{EEC51C3E-4C17-DB61-5A36-2FEFCC7CCE51}"/>
              </a:ext>
            </a:extLst>
          </p:cNvPr>
          <p:cNvSpPr>
            <a:spLocks noGrp="1"/>
          </p:cNvSpPr>
          <p:nvPr>
            <p:ph idx="1"/>
          </p:nvPr>
        </p:nvSpPr>
        <p:spPr>
          <a:xfrm>
            <a:off x="172720" y="981016"/>
            <a:ext cx="12019280" cy="5372650"/>
          </a:xfrm>
          <a:solidFill>
            <a:schemeClr val="bg1"/>
          </a:solidFill>
        </p:spPr>
        <p:txBody>
          <a:bodyPr>
            <a:normAutofit fontScale="92500"/>
          </a:bodyPr>
          <a:lstStyle/>
          <a:p>
            <a:pPr marL="0" indent="0">
              <a:buNone/>
            </a:pPr>
            <a:r>
              <a:rPr lang="en-US" sz="2400" b="1" u="sng" dirty="0">
                <a:solidFill>
                  <a:srgbClr val="0F5573"/>
                </a:solidFill>
                <a:latin typeface="Times New Roman" panose="02020603050405020304" pitchFamily="18" charset="0"/>
              </a:rPr>
              <a:t>Marcelo Sanchez (Chairman of Tech Oversight Committee)  - Feedback (29/1/25):-</a:t>
            </a:r>
          </a:p>
          <a:p>
            <a:r>
              <a:rPr lang="en-US" sz="2400" b="1" dirty="0">
                <a:effectLst/>
                <a:latin typeface="Garamond" panose="02020404030301010803" pitchFamily="18" charset="0"/>
                <a:ea typeface="SimSun" panose="02010600030101010101" pitchFamily="2" charset="-122"/>
                <a:cs typeface="Aptos" panose="020B0004020202020204" pitchFamily="34" charset="0"/>
              </a:rPr>
              <a:t>“The main requirement is to demonstrate that there is a </a:t>
            </a:r>
            <a:r>
              <a:rPr lang="en-US" sz="2400" b="1" dirty="0">
                <a:effectLst/>
                <a:highlight>
                  <a:srgbClr val="FFFF00"/>
                </a:highlight>
                <a:latin typeface="Garamond" panose="02020404030301010803" pitchFamily="18" charset="0"/>
                <a:ea typeface="SimSun" panose="02010600030101010101" pitchFamily="2" charset="-122"/>
                <a:cs typeface="Aptos" panose="020B0004020202020204" pitchFamily="34" charset="0"/>
              </a:rPr>
              <a:t>regular event series where the HLs will be delivered at consistent intervals,</a:t>
            </a:r>
            <a:r>
              <a:rPr lang="en-US" sz="2400" b="1" dirty="0">
                <a:effectLst/>
                <a:latin typeface="Garamond" panose="02020404030301010803" pitchFamily="18" charset="0"/>
                <a:ea typeface="SimSun" panose="02010600030101010101" pitchFamily="2" charset="-122"/>
                <a:cs typeface="Aptos" panose="020B0004020202020204" pitchFamily="34" charset="0"/>
              </a:rPr>
              <a:t> ideally, international events organized by the TC every 3 to 4 years. I believe it will be difficult to obtain Board approval without this requirement.”</a:t>
            </a:r>
          </a:p>
          <a:p>
            <a:endParaRPr lang="en-US" sz="2400" b="1" dirty="0">
              <a:effectLst/>
              <a:latin typeface="Garamond" panose="02020404030301010803" pitchFamily="18" charset="0"/>
              <a:ea typeface="SimSun" panose="02010600030101010101" pitchFamily="2" charset="-122"/>
              <a:cs typeface="Aptos" panose="020B0004020202020204" pitchFamily="34" charset="0"/>
            </a:endParaRPr>
          </a:p>
          <a:p>
            <a:pPr marL="0" indent="0">
              <a:buNone/>
            </a:pPr>
            <a:r>
              <a:rPr lang="en-GB" sz="2400" b="1" u="sng" dirty="0">
                <a:solidFill>
                  <a:srgbClr val="0F5573"/>
                </a:solidFill>
                <a:effectLst/>
                <a:latin typeface="Times New Roman" panose="02020603050405020304" pitchFamily="18" charset="0"/>
                <a:ea typeface="Aptos" panose="020B0004020202020204" pitchFamily="34" charset="0"/>
                <a:cs typeface="Aptos" panose="020B0004020202020204" pitchFamily="34" charset="0"/>
              </a:rPr>
              <a:t>Ying’s </a:t>
            </a:r>
            <a:r>
              <a:rPr lang="en-GB" sz="2400" b="1" u="sng" dirty="0">
                <a:solidFill>
                  <a:srgbClr val="0F5573"/>
                </a:solidFill>
                <a:latin typeface="Times New Roman" panose="02020603050405020304" pitchFamily="18" charset="0"/>
                <a:ea typeface="Aptos" panose="020B0004020202020204" pitchFamily="34" charset="0"/>
                <a:cs typeface="Aptos" panose="020B0004020202020204" pitchFamily="34" charset="0"/>
              </a:rPr>
              <a:t>review  - E</a:t>
            </a:r>
            <a:r>
              <a:rPr lang="en-GB" sz="2400" b="1" u="sng" dirty="0">
                <a:solidFill>
                  <a:srgbClr val="0F5573"/>
                </a:solidFill>
                <a:effectLst/>
                <a:latin typeface="Times New Roman" panose="02020603050405020304" pitchFamily="18" charset="0"/>
                <a:ea typeface="Aptos" panose="020B0004020202020204" pitchFamily="34" charset="0"/>
                <a:cs typeface="Aptos" panose="020B0004020202020204" pitchFamily="34" charset="0"/>
              </a:rPr>
              <a:t>xisting Honour Lectures all linked to TC conferences.</a:t>
            </a:r>
          </a:p>
          <a:p>
            <a:pPr marL="0" indent="0">
              <a:buNone/>
            </a:pPr>
            <a:endParaRPr lang="en-GB" sz="2400" u="sng"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2400" b="1" u="sng" dirty="0">
                <a:solidFill>
                  <a:srgbClr val="0F5573"/>
                </a:solidFill>
                <a:effectLst/>
                <a:latin typeface="Times New Roman" panose="02020603050405020304" pitchFamily="18" charset="0"/>
                <a:ea typeface="Aptos" panose="020B0004020202020204" pitchFamily="34" charset="0"/>
                <a:cs typeface="Aptos" panose="020B0004020202020204" pitchFamily="34" charset="0"/>
              </a:rPr>
              <a:t>Way Forward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GB" dirty="0">
                <a:solidFill>
                  <a:srgbClr val="0F5573"/>
                </a:solidFill>
                <a:latin typeface="Calibri" panose="020F0502020204030204" pitchFamily="34" charset="0"/>
              </a:rPr>
              <a:t>Update TC206 TC members on Honour lecture status.</a:t>
            </a:r>
          </a:p>
          <a:p>
            <a:pPr marL="800100" lvl="1" indent="-342900">
              <a:buFont typeface="Symbol" panose="05050102010706020507" pitchFamily="18" charset="2"/>
              <a:buChar char=""/>
            </a:pPr>
            <a:r>
              <a:rPr lang="en-GB" dirty="0">
                <a:solidFill>
                  <a:srgbClr val="0F5573"/>
                </a:solidFill>
                <a:latin typeface="Calibri" panose="020F0502020204030204" pitchFamily="34" charset="0"/>
              </a:rPr>
              <a:t>Link with other TC’s and hold a regular joint conference.  ProposeTC203 (Tunnelling).</a:t>
            </a:r>
          </a:p>
          <a:p>
            <a:pPr marL="800100" lvl="1" indent="-342900">
              <a:buFont typeface="Symbol" panose="05050102010706020507" pitchFamily="18" charset="2"/>
              <a:buChar char=""/>
            </a:pPr>
            <a:r>
              <a:rPr lang="en-GB" dirty="0">
                <a:solidFill>
                  <a:srgbClr val="0F5573"/>
                </a:solidFill>
                <a:latin typeface="Calibri" panose="020F0502020204030204" pitchFamily="34" charset="0"/>
              </a:rPr>
              <a:t>Discussing Joint Honour Lecture - alternate lecturers.</a:t>
            </a:r>
          </a:p>
          <a:p>
            <a:pPr marL="800100" lvl="1" indent="-342900">
              <a:buFont typeface="Symbol" panose="05050102010706020507" pitchFamily="18" charset="2"/>
              <a:buChar char=""/>
            </a:pPr>
            <a:r>
              <a:rPr lang="en-GB" dirty="0">
                <a:solidFill>
                  <a:srgbClr val="0F5573"/>
                </a:solidFill>
                <a:latin typeface="Calibri" panose="020F0502020204030204" pitchFamily="34" charset="0"/>
              </a:rPr>
              <a:t>Web Conferences.</a:t>
            </a:r>
          </a:p>
          <a:p>
            <a:pPr marL="800100" lvl="1" indent="-342900">
              <a:buFont typeface="Symbol" panose="05050102010706020507" pitchFamily="18" charset="2"/>
              <a:buChar char=""/>
            </a:pPr>
            <a:r>
              <a:rPr lang="en-GB" b="1" dirty="0">
                <a:solidFill>
                  <a:srgbClr val="0F5573"/>
                </a:solidFill>
                <a:latin typeface="Calibri" panose="020F0502020204030204" pitchFamily="34" charset="0"/>
              </a:rPr>
              <a:t>Extend TC206 workshops to be called Conferences</a:t>
            </a:r>
            <a:r>
              <a:rPr lang="en-GB" dirty="0">
                <a:solidFill>
                  <a:srgbClr val="0F5573"/>
                </a:solidFill>
                <a:latin typeface="Calibri" panose="020F0502020204030204" pitchFamily="34" charset="0"/>
              </a:rPr>
              <a:t>.</a:t>
            </a:r>
          </a:p>
          <a:p>
            <a:pPr marL="800100" lvl="1" indent="-342900">
              <a:buFont typeface="Symbol" panose="05050102010706020507" pitchFamily="18" charset="2"/>
              <a:buChar char=""/>
            </a:pPr>
            <a:r>
              <a:rPr lang="en-GB" dirty="0">
                <a:solidFill>
                  <a:srgbClr val="0F5573"/>
                </a:solidFill>
                <a:latin typeface="Calibri" panose="020F0502020204030204" pitchFamily="34" charset="0"/>
              </a:rPr>
              <a:t>Other suggestions??</a:t>
            </a:r>
          </a:p>
        </p:txBody>
      </p:sp>
    </p:spTree>
    <p:extLst>
      <p:ext uri="{BB962C8B-B14F-4D97-AF65-F5344CB8AC3E}">
        <p14:creationId xmlns:p14="http://schemas.microsoft.com/office/powerpoint/2010/main" val="107815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E4D8E-DE5C-51D8-EC4A-7C3903AF241C}"/>
              </a:ext>
            </a:extLst>
          </p:cNvPr>
          <p:cNvSpPr>
            <a:spLocks noGrp="1"/>
          </p:cNvSpPr>
          <p:nvPr>
            <p:ph type="title"/>
          </p:nvPr>
        </p:nvSpPr>
        <p:spPr>
          <a:xfrm>
            <a:off x="557758" y="460941"/>
            <a:ext cx="10515600" cy="1833789"/>
          </a:xfrm>
        </p:spPr>
        <p:txBody>
          <a:bodyPr>
            <a:normAutofit fontScale="90000"/>
          </a:bodyPr>
          <a:lstStyle/>
          <a:p>
            <a:r>
              <a:rPr lang="en-GB" sz="3200" b="1" dirty="0">
                <a:solidFill>
                  <a:srgbClr val="000000"/>
                </a:solidFill>
                <a:effectLst/>
                <a:latin typeface="Times New Roman" panose="02020603050405020304" pitchFamily="18" charset="0"/>
                <a:ea typeface="Aptos" panose="020B0004020202020204" pitchFamily="34" charset="0"/>
              </a:rPr>
              <a:t>International Journal of Geoengineering Case Histories (IJGCH).</a:t>
            </a:r>
            <a:br>
              <a:rPr lang="en-GB" sz="3200" b="1" dirty="0">
                <a:solidFill>
                  <a:srgbClr val="000000"/>
                </a:solidFill>
                <a:effectLst/>
                <a:latin typeface="Times New Roman" panose="02020603050405020304" pitchFamily="18" charset="0"/>
                <a:ea typeface="Aptos" panose="020B0004020202020204" pitchFamily="34" charset="0"/>
              </a:rPr>
            </a:br>
            <a:br>
              <a:rPr lang="en-US" sz="2000" b="1" dirty="0">
                <a:effectLst/>
                <a:latin typeface="Calibri" panose="020F0502020204030204" pitchFamily="34" charset="0"/>
                <a:ea typeface="Aptos" panose="020B0004020202020204" pitchFamily="34" charset="0"/>
              </a:rPr>
            </a:br>
            <a:r>
              <a:rPr lang="en-US" sz="2700" b="1" dirty="0">
                <a:effectLst/>
                <a:latin typeface="Calibri" panose="020F0502020204030204" pitchFamily="34" charset="0"/>
                <a:ea typeface="Aptos" panose="020B0004020202020204" pitchFamily="34" charset="0"/>
              </a:rPr>
              <a:t>ISSMGE- </a:t>
            </a:r>
            <a:r>
              <a:rPr lang="en-US" sz="2000" b="1" dirty="0">
                <a:effectLst/>
                <a:latin typeface="Calibri" panose="020F0502020204030204" pitchFamily="34" charset="0"/>
                <a:ea typeface="Aptos" panose="020B0004020202020204" pitchFamily="34" charset="0"/>
              </a:rPr>
              <a:t> </a:t>
            </a:r>
            <a:r>
              <a:rPr lang="en-US" sz="2400" b="1" dirty="0">
                <a:effectLst/>
                <a:latin typeface="Calibri" panose="020F0502020204030204" pitchFamily="34" charset="0"/>
                <a:ea typeface="Aptos" panose="020B0004020202020204" pitchFamily="34" charset="0"/>
              </a:rPr>
              <a:t>Invitation to Select Editorial Board Member Representative from your Technical Committee</a:t>
            </a:r>
            <a:r>
              <a:rPr lang="en-US" sz="2400" b="1" dirty="0">
                <a:latin typeface="Aptos" panose="020B0004020202020204" pitchFamily="34" charset="0"/>
                <a:ea typeface="Aptos" panose="020B0004020202020204" pitchFamily="34" charset="0"/>
              </a:rPr>
              <a:t>.</a:t>
            </a:r>
            <a:endParaRPr lang="en-GB" b="1" dirty="0"/>
          </a:p>
        </p:txBody>
      </p:sp>
      <p:sp>
        <p:nvSpPr>
          <p:cNvPr id="3" name="Content Placeholder 2">
            <a:extLst>
              <a:ext uri="{FF2B5EF4-FFF2-40B4-BE49-F238E27FC236}">
                <a16:creationId xmlns:a16="http://schemas.microsoft.com/office/drawing/2014/main" id="{76EF518A-09C1-9356-5AF4-91CB27A687FA}"/>
              </a:ext>
            </a:extLst>
          </p:cNvPr>
          <p:cNvSpPr>
            <a:spLocks noGrp="1"/>
          </p:cNvSpPr>
          <p:nvPr>
            <p:ph idx="1"/>
          </p:nvPr>
        </p:nvSpPr>
        <p:spPr>
          <a:xfrm>
            <a:off x="648292" y="2921612"/>
            <a:ext cx="10515600" cy="2729942"/>
          </a:xfrm>
        </p:spPr>
        <p:txBody>
          <a:bodyPr>
            <a:normAutofit/>
          </a:bodyPr>
          <a:lstStyle/>
          <a:p>
            <a:r>
              <a:rPr lang="en-GB" sz="24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TC206 Selection of an Editorial Board member </a:t>
            </a:r>
            <a:r>
              <a:rPr lang="en-GB" sz="18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pPr lvl="1"/>
            <a:r>
              <a:rPr lang="en-GB" sz="1600" b="1" dirty="0">
                <a:solidFill>
                  <a:srgbClr val="000000"/>
                </a:solidFill>
                <a:latin typeface="Times New Roman" panose="02020603050405020304" pitchFamily="18" charset="0"/>
                <a:ea typeface="Aptos" panose="020B0004020202020204" pitchFamily="34" charset="0"/>
                <a:cs typeface="Aptos" panose="020B0004020202020204" pitchFamily="34" charset="0"/>
              </a:rPr>
              <a:t>Tony O’Brien volunteered.   - Tony’s name forward to ISSMGE.</a:t>
            </a:r>
          </a:p>
          <a:p>
            <a:pPr lvl="1"/>
            <a:r>
              <a:rPr lang="en-GB" sz="1600" b="1" dirty="0">
                <a:solidFill>
                  <a:srgbClr val="000000"/>
                </a:solidFill>
                <a:latin typeface="Times New Roman" panose="02020603050405020304" pitchFamily="18" charset="0"/>
                <a:ea typeface="Aptos" panose="020B0004020202020204" pitchFamily="34" charset="0"/>
                <a:cs typeface="Aptos" panose="020B0004020202020204" pitchFamily="34" charset="0"/>
              </a:rPr>
              <a:t>Other TC206 volunteers can contribute. – Contact Chairman.</a:t>
            </a:r>
          </a:p>
          <a:p>
            <a:pPr marL="457200" lvl="1" indent="0">
              <a:buNone/>
            </a:pPr>
            <a:endParaRPr lang="en-GB" sz="16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endParaRPr>
          </a:p>
          <a:p>
            <a:pPr lvl="1"/>
            <a:endParaRPr lang="en-GB" sz="1400" dirty="0">
              <a:effectLst/>
              <a:latin typeface="Aptos" panose="020B0004020202020204" pitchFamily="34" charset="0"/>
              <a:ea typeface="Aptos" panose="020B0004020202020204" pitchFamily="34" charset="0"/>
              <a:cs typeface="Aptos" panose="020B0004020202020204" pitchFamily="34" charset="0"/>
            </a:endParaRPr>
          </a:p>
          <a:p>
            <a:r>
              <a:rPr lang="en-GB" sz="2400" b="1" dirty="0">
                <a:solidFill>
                  <a:srgbClr val="000000"/>
                </a:solidFill>
                <a:latin typeface="Times New Roman" panose="02020603050405020304" pitchFamily="18" charset="0"/>
                <a:ea typeface="Aptos" panose="020B0004020202020204" pitchFamily="34" charset="0"/>
              </a:rPr>
              <a:t>IJGCH accepts long papers </a:t>
            </a:r>
            <a:r>
              <a:rPr lang="en-GB" sz="1800" b="1" dirty="0">
                <a:solidFill>
                  <a:srgbClr val="000000"/>
                </a:solidFill>
                <a:latin typeface="Times New Roman" panose="02020603050405020304" pitchFamily="18" charset="0"/>
                <a:ea typeface="Aptos" panose="020B0004020202020204" pitchFamily="34" charset="0"/>
              </a:rPr>
              <a:t>– e.g. </a:t>
            </a:r>
            <a:r>
              <a:rPr lang="en-GB" sz="1800" b="1" dirty="0">
                <a:solidFill>
                  <a:srgbClr val="000000"/>
                </a:solidFill>
                <a:effectLst/>
                <a:latin typeface="Times New Roman" panose="02020603050405020304" pitchFamily="18" charset="0"/>
                <a:ea typeface="Aptos" panose="020B0004020202020204" pitchFamily="34" charset="0"/>
              </a:rPr>
              <a:t>Observational Method Case Histories.</a:t>
            </a:r>
          </a:p>
          <a:p>
            <a:pPr lvl="1"/>
            <a:r>
              <a:rPr lang="en-GB" sz="2000" b="1" dirty="0">
                <a:solidFill>
                  <a:srgbClr val="000000"/>
                </a:solidFill>
                <a:latin typeface="Times New Roman" panose="02020603050405020304" pitchFamily="18" charset="0"/>
              </a:rPr>
              <a:t>Tony and Hock proposed paper from HS2 work – based on Hock’s talk.</a:t>
            </a:r>
          </a:p>
          <a:p>
            <a:pPr lvl="1"/>
            <a:r>
              <a:rPr lang="en-GB" sz="2000" b="1" dirty="0">
                <a:solidFill>
                  <a:srgbClr val="000000"/>
                </a:solidFill>
                <a:latin typeface="Times New Roman" panose="02020603050405020304" pitchFamily="18" charset="0"/>
              </a:rPr>
              <a:t>This could also be a TC206 meeting presentation.</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Text Placeholder 3">
            <a:extLst>
              <a:ext uri="{FF2B5EF4-FFF2-40B4-BE49-F238E27FC236}">
                <a16:creationId xmlns:a16="http://schemas.microsoft.com/office/drawing/2014/main" id="{D37E09CA-ECA5-8766-300F-5A5B0E463BF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52E330D6-67B8-A324-326C-C6F777856F4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80216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838200" y="365125"/>
            <a:ext cx="10515600" cy="740733"/>
          </a:xfrm>
        </p:spPr>
        <p:txBody>
          <a:bodyPr/>
          <a:lstStyle/>
          <a:p>
            <a:r>
              <a:rPr lang="en-GB" b="1" dirty="0"/>
              <a:t>Conference Summary</a:t>
            </a:r>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611862" y="1526860"/>
            <a:ext cx="11030893" cy="4351338"/>
          </a:xfrm>
        </p:spPr>
        <p:txBody>
          <a:bodyPr>
            <a:normAutofit fontScale="85000" lnSpcReduction="20000"/>
          </a:bodyPr>
          <a:lstStyle/>
          <a:p>
            <a:r>
              <a:rPr lang="en-GB" sz="3200" dirty="0"/>
              <a:t>ISSMGE 21</a:t>
            </a:r>
            <a:r>
              <a:rPr lang="en-GB" sz="3200" baseline="30000" dirty="0"/>
              <a:t>st</a:t>
            </a:r>
            <a:r>
              <a:rPr lang="en-GB" sz="3200" dirty="0"/>
              <a:t> Int Conf  - Vienna - 14-19 June 2026</a:t>
            </a:r>
          </a:p>
          <a:p>
            <a:endParaRPr lang="en-GB" sz="3200" dirty="0"/>
          </a:p>
          <a:p>
            <a:r>
              <a:rPr lang="en-GB" sz="3200" dirty="0"/>
              <a:t>RTBA Workshop – Imperial College – 17 March 2026  (Day before Rankine Lecture)</a:t>
            </a:r>
          </a:p>
          <a:p>
            <a:endParaRPr lang="en-GB" sz="3200" dirty="0"/>
          </a:p>
          <a:p>
            <a:r>
              <a:rPr lang="en-GB" sz="3200" dirty="0"/>
              <a:t>12</a:t>
            </a:r>
            <a:r>
              <a:rPr lang="en-GB" sz="3200" baseline="30000" dirty="0"/>
              <a:t>th</a:t>
            </a:r>
            <a:r>
              <a:rPr lang="en-GB" sz="3200" dirty="0"/>
              <a:t> Int. Symp. Field Monitoring in Geomechanics  6-10 August 2026</a:t>
            </a:r>
          </a:p>
          <a:p>
            <a:endParaRPr lang="en-GB" sz="3200" dirty="0"/>
          </a:p>
          <a:p>
            <a:r>
              <a:rPr lang="en-GB" sz="3200" dirty="0"/>
              <a:t>6th Int. Conf. on Information Technology in Geo-Engineering (6th ICITG) in Graz, Austria, - 3 to 16 October 2026. -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600"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600"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16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endParaRPr lang="en-GB" dirty="0"/>
          </a:p>
          <a:p>
            <a:endParaRPr lang="en-GB" dirty="0"/>
          </a:p>
          <a:p>
            <a:endParaRPr lang="en-GB" dirty="0"/>
          </a:p>
          <a:p>
            <a:endParaRPr lang="en-GB" dirty="0"/>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6595386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otalTime>779</TotalTime>
  <Words>2634</Words>
  <Application>Microsoft Office PowerPoint</Application>
  <PresentationFormat>Widescreen</PresentationFormat>
  <Paragraphs>336</Paragraphs>
  <Slides>30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ＭＳ Ｐゴシック</vt:lpstr>
      <vt:lpstr>Aptos</vt:lpstr>
      <vt:lpstr>Arial</vt:lpstr>
      <vt:lpstr>Arial Black</vt:lpstr>
      <vt:lpstr>Calibri</vt:lpstr>
      <vt:lpstr>Calibri Light</vt:lpstr>
      <vt:lpstr>Courier New</vt:lpstr>
      <vt:lpstr>Garamond</vt:lpstr>
      <vt:lpstr>SansSerif</vt:lpstr>
      <vt:lpstr>Symbol</vt:lpstr>
      <vt:lpstr>Times New Roman</vt:lpstr>
      <vt:lpstr>Wingdings</vt:lpstr>
      <vt:lpstr>Tema do Office</vt:lpstr>
      <vt:lpstr>ISSMGE - TC206 Technical Committee Meeting  28-05-2025 at 09:00hrs - UK time</vt:lpstr>
      <vt:lpstr>Agenda</vt:lpstr>
      <vt:lpstr>TC206 Management Group</vt:lpstr>
      <vt:lpstr>Minutes of meeting on 26-02-25  </vt:lpstr>
      <vt:lpstr>TC206 Administration –  Dr Amit Srivastava (TC206 Secretary)  Resigning  TC206 needs a new Secretary.</vt:lpstr>
      <vt:lpstr>TC206 Honour Lecture - Management Meeting Actions</vt:lpstr>
      <vt:lpstr>TC206 Honour Lecture - </vt:lpstr>
      <vt:lpstr>International Journal of Geoengineering Case Histories (IJGCH).  ISSMGE-  Invitation to Select Editorial Board Member Representative from your Technical Committee.</vt:lpstr>
      <vt:lpstr>Conference Summary</vt:lpstr>
      <vt:lpstr>ICSMGE, Vienna Austria, 2026 Summary by Ying Chen</vt:lpstr>
      <vt:lpstr>TC206 Abstracts at the ICSMGE, Vienna (1)</vt:lpstr>
      <vt:lpstr>TC206 Abstracts at the ICSMGE, Vienna (2)</vt:lpstr>
      <vt:lpstr>12th Int. Symp. Field Monitoring in Geomechanics   https://isfmg2026.com/.</vt:lpstr>
      <vt:lpstr>Others</vt:lpstr>
      <vt:lpstr>TC206 Working Groups </vt:lpstr>
      <vt:lpstr>TC 206 Tech COMMITTEE</vt:lpstr>
      <vt:lpstr>PowerPoint Presentation</vt:lpstr>
      <vt:lpstr>PowerPoint Presentation</vt:lpstr>
      <vt:lpstr>PowerPoint Presentation</vt:lpstr>
      <vt:lpstr>PowerPoint Presentation</vt:lpstr>
      <vt:lpstr>TC206 / TC220 Monitoring Group    by Hock Liong Liew  - with Daniele and Dorota</vt:lpstr>
      <vt:lpstr>TC206 / TC220 Monitoring Group</vt:lpstr>
      <vt:lpstr>TC206 / TC220 Monitoring Group</vt:lpstr>
      <vt:lpstr>Tunnelling Working Group - update by C Menkiti</vt:lpstr>
      <vt:lpstr>Eurocodes Group  -  Johan Spross</vt:lpstr>
      <vt:lpstr>Contracts Group  - update by Tony O’Brien</vt:lpstr>
      <vt:lpstr>Historical Assets – Mandy Korff / Duncan Nicholson</vt:lpstr>
      <vt:lpstr>6) Presentation by Alessandro Marucci </vt:lpstr>
      <vt:lpstr>Any Other Business</vt:lpstr>
      <vt:lpstr>7)Next Meetings</vt:lpstr>
    </vt:vector>
  </TitlesOfParts>
  <Company>FCTUC-DEC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revisor</dc:creator>
  <cp:lastModifiedBy>Duncan Nicholson</cp:lastModifiedBy>
  <cp:revision>18</cp:revision>
  <dcterms:created xsi:type="dcterms:W3CDTF">2024-06-05T16:20:45Z</dcterms:created>
  <dcterms:modified xsi:type="dcterms:W3CDTF">2025-05-27T21:08:06Z</dcterms:modified>
</cp:coreProperties>
</file>