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553" r:id="rId2"/>
    <p:sldId id="634" r:id="rId3"/>
    <p:sldId id="3220" r:id="rId4"/>
    <p:sldId id="3219" r:id="rId5"/>
    <p:sldId id="1765" r:id="rId6"/>
    <p:sldId id="256" r:id="rId7"/>
    <p:sldId id="257" r:id="rId8"/>
    <p:sldId id="3232" r:id="rId9"/>
    <p:sldId id="3236" r:id="rId10"/>
    <p:sldId id="3237" r:id="rId11"/>
    <p:sldId id="3244" r:id="rId12"/>
    <p:sldId id="3238" r:id="rId13"/>
    <p:sldId id="3234" r:id="rId14"/>
    <p:sldId id="3235" r:id="rId15"/>
    <p:sldId id="1769" r:id="rId16"/>
    <p:sldId id="3246" r:id="rId17"/>
    <p:sldId id="3247" r:id="rId18"/>
    <p:sldId id="3212" r:id="rId19"/>
    <p:sldId id="3217" r:id="rId20"/>
    <p:sldId id="3213" r:id="rId21"/>
    <p:sldId id="272" r:id="rId22"/>
    <p:sldId id="279" r:id="rId23"/>
    <p:sldId id="283" r:id="rId24"/>
    <p:sldId id="1753" r:id="rId25"/>
    <p:sldId id="1756" r:id="rId26"/>
    <p:sldId id="1754" r:id="rId27"/>
    <p:sldId id="1755" r:id="rId28"/>
    <p:sldId id="282" r:id="rId29"/>
    <p:sldId id="3248" r:id="rId30"/>
    <p:sldId id="3242" r:id="rId31"/>
    <p:sldId id="3243" r:id="rId32"/>
    <p:sldId id="3226" r:id="rId33"/>
    <p:sldId id="3224" r:id="rId34"/>
    <p:sldId id="3245" r:id="rId35"/>
    <p:sldId id="176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B5E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40F2D8-6EA6-4CB1-9E78-92F36EA35579}" v="28" dt="2025-09-10T06:57:50.1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75" autoAdjust="0"/>
    <p:restoredTop sz="94660"/>
  </p:normalViewPr>
  <p:slideViewPr>
    <p:cSldViewPr snapToGrid="0">
      <p:cViewPr varScale="1">
        <p:scale>
          <a:sx n="94" d="100"/>
          <a:sy n="94" d="100"/>
        </p:scale>
        <p:origin x="96" y="30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ncan Nicholson" userId="d00339fd-09dc-4151-a2a9-f88dc3c3a050" providerId="ADAL" clId="{7940F2D8-6EA6-4CB1-9E78-92F36EA35579}"/>
    <pc:docChg chg="undo redo custSel addSld delSld modSld sldOrd">
      <pc:chgData name="Duncan Nicholson" userId="d00339fd-09dc-4151-a2a9-f88dc3c3a050" providerId="ADAL" clId="{7940F2D8-6EA6-4CB1-9E78-92F36EA35579}" dt="2025-09-10T07:46:33.413" v="2224" actId="113"/>
      <pc:docMkLst>
        <pc:docMk/>
      </pc:docMkLst>
      <pc:sldChg chg="add">
        <pc:chgData name="Duncan Nicholson" userId="d00339fd-09dc-4151-a2a9-f88dc3c3a050" providerId="ADAL" clId="{7940F2D8-6EA6-4CB1-9E78-92F36EA35579}" dt="2025-09-10T06:57:50.110" v="2141"/>
        <pc:sldMkLst>
          <pc:docMk/>
          <pc:sldMk cId="1061974893" sldId="256"/>
        </pc:sldMkLst>
      </pc:sldChg>
      <pc:sldChg chg="add">
        <pc:chgData name="Duncan Nicholson" userId="d00339fd-09dc-4151-a2a9-f88dc3c3a050" providerId="ADAL" clId="{7940F2D8-6EA6-4CB1-9E78-92F36EA35579}" dt="2025-09-10T06:57:50.110" v="2141"/>
        <pc:sldMkLst>
          <pc:docMk/>
          <pc:sldMk cId="3020573880" sldId="257"/>
        </pc:sldMkLst>
      </pc:sldChg>
      <pc:sldChg chg="modSp add del mod">
        <pc:chgData name="Duncan Nicholson" userId="d00339fd-09dc-4151-a2a9-f88dc3c3a050" providerId="ADAL" clId="{7940F2D8-6EA6-4CB1-9E78-92F36EA35579}" dt="2025-09-09T18:13:47.962" v="953" actId="27636"/>
        <pc:sldMkLst>
          <pc:docMk/>
          <pc:sldMk cId="2408293167" sldId="272"/>
        </pc:sldMkLst>
        <pc:spChg chg="mod">
          <ac:chgData name="Duncan Nicholson" userId="d00339fd-09dc-4151-a2a9-f88dc3c3a050" providerId="ADAL" clId="{7940F2D8-6EA6-4CB1-9E78-92F36EA35579}" dt="2025-09-09T18:13:47.962" v="953" actId="27636"/>
          <ac:spMkLst>
            <pc:docMk/>
            <pc:sldMk cId="2408293167" sldId="272"/>
            <ac:spMk id="3" creationId="{6B298ADD-C4F2-4AC3-9938-38943ADD02B1}"/>
          </ac:spMkLst>
        </pc:spChg>
      </pc:sldChg>
      <pc:sldChg chg="modSp add mod">
        <pc:chgData name="Duncan Nicholson" userId="d00339fd-09dc-4151-a2a9-f88dc3c3a050" providerId="ADAL" clId="{7940F2D8-6EA6-4CB1-9E78-92F36EA35579}" dt="2025-09-09T18:15:00.135" v="984" actId="14100"/>
        <pc:sldMkLst>
          <pc:docMk/>
          <pc:sldMk cId="3818125233" sldId="279"/>
        </pc:sldMkLst>
        <pc:spChg chg="mod">
          <ac:chgData name="Duncan Nicholson" userId="d00339fd-09dc-4151-a2a9-f88dc3c3a050" providerId="ADAL" clId="{7940F2D8-6EA6-4CB1-9E78-92F36EA35579}" dt="2025-09-09T18:15:00.135" v="984" actId="14100"/>
          <ac:spMkLst>
            <pc:docMk/>
            <pc:sldMk cId="3818125233" sldId="279"/>
            <ac:spMk id="2" creationId="{42A29E44-19B3-434E-928D-8FE379050A59}"/>
          </ac:spMkLst>
        </pc:spChg>
        <pc:spChg chg="mod">
          <ac:chgData name="Duncan Nicholson" userId="d00339fd-09dc-4151-a2a9-f88dc3c3a050" providerId="ADAL" clId="{7940F2D8-6EA6-4CB1-9E78-92F36EA35579}" dt="2025-09-09T18:14:34.815" v="980" actId="27636"/>
          <ac:spMkLst>
            <pc:docMk/>
            <pc:sldMk cId="3818125233" sldId="279"/>
            <ac:spMk id="4098" creationId="{00000000-0000-0000-0000-000000000000}"/>
          </ac:spMkLst>
        </pc:spChg>
      </pc:sldChg>
      <pc:sldChg chg="modSp add mod">
        <pc:chgData name="Duncan Nicholson" userId="d00339fd-09dc-4151-a2a9-f88dc3c3a050" providerId="ADAL" clId="{7940F2D8-6EA6-4CB1-9E78-92F36EA35579}" dt="2025-09-09T18:18:10.601" v="1017" actId="27636"/>
        <pc:sldMkLst>
          <pc:docMk/>
          <pc:sldMk cId="1720850927" sldId="282"/>
        </pc:sldMkLst>
        <pc:spChg chg="mod">
          <ac:chgData name="Duncan Nicholson" userId="d00339fd-09dc-4151-a2a9-f88dc3c3a050" providerId="ADAL" clId="{7940F2D8-6EA6-4CB1-9E78-92F36EA35579}" dt="2025-09-09T18:18:10.601" v="1017" actId="27636"/>
          <ac:spMkLst>
            <pc:docMk/>
            <pc:sldMk cId="1720850927" sldId="282"/>
            <ac:spMk id="2" creationId="{42A29E44-19B3-434E-928D-8FE379050A59}"/>
          </ac:spMkLst>
        </pc:spChg>
        <pc:spChg chg="mod">
          <ac:chgData name="Duncan Nicholson" userId="d00339fd-09dc-4151-a2a9-f88dc3c3a050" providerId="ADAL" clId="{7940F2D8-6EA6-4CB1-9E78-92F36EA35579}" dt="2025-09-09T18:17:59.811" v="1014" actId="403"/>
          <ac:spMkLst>
            <pc:docMk/>
            <pc:sldMk cId="1720850927" sldId="282"/>
            <ac:spMk id="4098" creationId="{00000000-0000-0000-0000-000000000000}"/>
          </ac:spMkLst>
        </pc:spChg>
      </pc:sldChg>
      <pc:sldChg chg="modSp add mod">
        <pc:chgData name="Duncan Nicholson" userId="d00339fd-09dc-4151-a2a9-f88dc3c3a050" providerId="ADAL" clId="{7940F2D8-6EA6-4CB1-9E78-92F36EA35579}" dt="2025-09-10T07:43:03.072" v="2194" actId="113"/>
        <pc:sldMkLst>
          <pc:docMk/>
          <pc:sldMk cId="2880892302" sldId="283"/>
        </pc:sldMkLst>
        <pc:spChg chg="mod">
          <ac:chgData name="Duncan Nicholson" userId="d00339fd-09dc-4151-a2a9-f88dc3c3a050" providerId="ADAL" clId="{7940F2D8-6EA6-4CB1-9E78-92F36EA35579}" dt="2025-09-09T18:15:48.605" v="990" actId="1076"/>
          <ac:spMkLst>
            <pc:docMk/>
            <pc:sldMk cId="2880892302" sldId="283"/>
            <ac:spMk id="6" creationId="{488B4AF9-0272-494E-9A65-715F95BE6D03}"/>
          </ac:spMkLst>
        </pc:spChg>
        <pc:spChg chg="mod">
          <ac:chgData name="Duncan Nicholson" userId="d00339fd-09dc-4151-a2a9-f88dc3c3a050" providerId="ADAL" clId="{7940F2D8-6EA6-4CB1-9E78-92F36EA35579}" dt="2025-09-09T18:15:31.643" v="987" actId="403"/>
          <ac:spMkLst>
            <pc:docMk/>
            <pc:sldMk cId="2880892302" sldId="283"/>
            <ac:spMk id="8" creationId="{9E5DF0ED-2B40-4E4F-B412-B6269E41DAA8}"/>
          </ac:spMkLst>
        </pc:spChg>
        <pc:spChg chg="mod">
          <ac:chgData name="Duncan Nicholson" userId="d00339fd-09dc-4151-a2a9-f88dc3c3a050" providerId="ADAL" clId="{7940F2D8-6EA6-4CB1-9E78-92F36EA35579}" dt="2025-09-10T07:43:03.072" v="2194" actId="113"/>
          <ac:spMkLst>
            <pc:docMk/>
            <pc:sldMk cId="2880892302" sldId="283"/>
            <ac:spMk id="4098" creationId="{00000000-0000-0000-0000-000000000000}"/>
          </ac:spMkLst>
        </pc:spChg>
      </pc:sldChg>
      <pc:sldChg chg="modSp add del mod">
        <pc:chgData name="Duncan Nicholson" userId="d00339fd-09dc-4151-a2a9-f88dc3c3a050" providerId="ADAL" clId="{7940F2D8-6EA6-4CB1-9E78-92F36EA35579}" dt="2025-09-09T18:17:39.587" v="1005" actId="47"/>
        <pc:sldMkLst>
          <pc:docMk/>
          <pc:sldMk cId="2150247892" sldId="292"/>
        </pc:sldMkLst>
        <pc:spChg chg="mod">
          <ac:chgData name="Duncan Nicholson" userId="d00339fd-09dc-4151-a2a9-f88dc3c3a050" providerId="ADAL" clId="{7940F2D8-6EA6-4CB1-9E78-92F36EA35579}" dt="2025-09-09T18:13:48.063" v="963" actId="27636"/>
          <ac:spMkLst>
            <pc:docMk/>
            <pc:sldMk cId="2150247892" sldId="292"/>
            <ac:spMk id="3" creationId="{6B298ADD-C4F2-4AC3-9938-38943ADD02B1}"/>
          </ac:spMkLst>
        </pc:spChg>
      </pc:sldChg>
      <pc:sldChg chg="modSp mod">
        <pc:chgData name="Duncan Nicholson" userId="d00339fd-09dc-4151-a2a9-f88dc3c3a050" providerId="ADAL" clId="{7940F2D8-6EA6-4CB1-9E78-92F36EA35579}" dt="2025-09-09T20:52:29.786" v="2120" actId="20577"/>
        <pc:sldMkLst>
          <pc:docMk/>
          <pc:sldMk cId="2269087906" sldId="553"/>
        </pc:sldMkLst>
        <pc:spChg chg="mod">
          <ac:chgData name="Duncan Nicholson" userId="d00339fd-09dc-4151-a2a9-f88dc3c3a050" providerId="ADAL" clId="{7940F2D8-6EA6-4CB1-9E78-92F36EA35579}" dt="2025-09-09T17:27:59.818" v="7" actId="20577"/>
          <ac:spMkLst>
            <pc:docMk/>
            <pc:sldMk cId="2269087906" sldId="553"/>
            <ac:spMk id="2" creationId="{00000000-0000-0000-0000-000000000000}"/>
          </ac:spMkLst>
        </pc:spChg>
        <pc:spChg chg="mod">
          <ac:chgData name="Duncan Nicholson" userId="d00339fd-09dc-4151-a2a9-f88dc3c3a050" providerId="ADAL" clId="{7940F2D8-6EA6-4CB1-9E78-92F36EA35579}" dt="2025-09-09T20:52:29.786" v="2120" actId="20577"/>
          <ac:spMkLst>
            <pc:docMk/>
            <pc:sldMk cId="2269087906" sldId="553"/>
            <ac:spMk id="3" creationId="{00000000-0000-0000-0000-000000000000}"/>
          </ac:spMkLst>
        </pc:spChg>
      </pc:sldChg>
      <pc:sldChg chg="modSp mod">
        <pc:chgData name="Duncan Nicholson" userId="d00339fd-09dc-4151-a2a9-f88dc3c3a050" providerId="ADAL" clId="{7940F2D8-6EA6-4CB1-9E78-92F36EA35579}" dt="2025-09-09T20:43:04.464" v="2047" actId="6549"/>
        <pc:sldMkLst>
          <pc:docMk/>
          <pc:sldMk cId="280566355" sldId="634"/>
        </pc:sldMkLst>
        <pc:spChg chg="mod">
          <ac:chgData name="Duncan Nicholson" userId="d00339fd-09dc-4151-a2a9-f88dc3c3a050" providerId="ADAL" clId="{7940F2D8-6EA6-4CB1-9E78-92F36EA35579}" dt="2025-09-09T20:43:04.464" v="2047" actId="6549"/>
          <ac:spMkLst>
            <pc:docMk/>
            <pc:sldMk cId="280566355" sldId="634"/>
            <ac:spMk id="3" creationId="{63D560E5-0D25-4364-8DD8-42658FCACDB4}"/>
          </ac:spMkLst>
        </pc:spChg>
        <pc:spChg chg="mod">
          <ac:chgData name="Duncan Nicholson" userId="d00339fd-09dc-4151-a2a9-f88dc3c3a050" providerId="ADAL" clId="{7940F2D8-6EA6-4CB1-9E78-92F36EA35579}" dt="2025-09-09T20:39:16.797" v="1979" actId="20577"/>
          <ac:spMkLst>
            <pc:docMk/>
            <pc:sldMk cId="280566355" sldId="634"/>
            <ac:spMk id="6" creationId="{B47237DF-3A25-5BAB-F1C7-1DCA7C5F245D}"/>
          </ac:spMkLst>
        </pc:spChg>
      </pc:sldChg>
      <pc:sldChg chg="modSp add mod">
        <pc:chgData name="Duncan Nicholson" userId="d00339fd-09dc-4151-a2a9-f88dc3c3a050" providerId="ADAL" clId="{7940F2D8-6EA6-4CB1-9E78-92F36EA35579}" dt="2025-09-09T20:16:17.793" v="1760" actId="1076"/>
        <pc:sldMkLst>
          <pc:docMk/>
          <pc:sldMk cId="348572845" sldId="1753"/>
        </pc:sldMkLst>
        <pc:spChg chg="mod">
          <ac:chgData name="Duncan Nicholson" userId="d00339fd-09dc-4151-a2a9-f88dc3c3a050" providerId="ADAL" clId="{7940F2D8-6EA6-4CB1-9E78-92F36EA35579}" dt="2025-09-09T20:16:01.284" v="1759" actId="6549"/>
          <ac:spMkLst>
            <pc:docMk/>
            <pc:sldMk cId="348572845" sldId="1753"/>
            <ac:spMk id="4098" creationId="{00000000-0000-0000-0000-000000000000}"/>
          </ac:spMkLst>
        </pc:spChg>
        <pc:picChg chg="mod">
          <ac:chgData name="Duncan Nicholson" userId="d00339fd-09dc-4151-a2a9-f88dc3c3a050" providerId="ADAL" clId="{7940F2D8-6EA6-4CB1-9E78-92F36EA35579}" dt="2025-09-09T20:16:17.793" v="1760" actId="1076"/>
          <ac:picMkLst>
            <pc:docMk/>
            <pc:sldMk cId="348572845" sldId="1753"/>
            <ac:picMk id="3" creationId="{00000000-0000-0000-0000-000000000000}"/>
          </ac:picMkLst>
        </pc:picChg>
        <pc:picChg chg="mod">
          <ac:chgData name="Duncan Nicholson" userId="d00339fd-09dc-4151-a2a9-f88dc3c3a050" providerId="ADAL" clId="{7940F2D8-6EA6-4CB1-9E78-92F36EA35579}" dt="2025-09-09T20:15:31.553" v="1739" actId="1076"/>
          <ac:picMkLst>
            <pc:docMk/>
            <pc:sldMk cId="348572845" sldId="1753"/>
            <ac:picMk id="4" creationId="{00000000-0000-0000-0000-000000000000}"/>
          </ac:picMkLst>
        </pc:picChg>
      </pc:sldChg>
      <pc:sldChg chg="modSp add mod">
        <pc:chgData name="Duncan Nicholson" userId="d00339fd-09dc-4151-a2a9-f88dc3c3a050" providerId="ADAL" clId="{7940F2D8-6EA6-4CB1-9E78-92F36EA35579}" dt="2025-09-10T07:46:18.610" v="2222" actId="14100"/>
        <pc:sldMkLst>
          <pc:docMk/>
          <pc:sldMk cId="3102617173" sldId="1754"/>
        </pc:sldMkLst>
        <pc:spChg chg="mod">
          <ac:chgData name="Duncan Nicholson" userId="d00339fd-09dc-4151-a2a9-f88dc3c3a050" providerId="ADAL" clId="{7940F2D8-6EA6-4CB1-9E78-92F36EA35579}" dt="2025-09-10T07:43:26.469" v="2195" actId="113"/>
          <ac:spMkLst>
            <pc:docMk/>
            <pc:sldMk cId="3102617173" sldId="1754"/>
            <ac:spMk id="6" creationId="{9B51B2C6-5708-4930-9CEB-1A0B0A362968}"/>
          </ac:spMkLst>
        </pc:spChg>
        <pc:spChg chg="mod">
          <ac:chgData name="Duncan Nicholson" userId="d00339fd-09dc-4151-a2a9-f88dc3c3a050" providerId="ADAL" clId="{7940F2D8-6EA6-4CB1-9E78-92F36EA35579}" dt="2025-09-10T07:46:11.899" v="2221" actId="207"/>
          <ac:spMkLst>
            <pc:docMk/>
            <pc:sldMk cId="3102617173" sldId="1754"/>
            <ac:spMk id="7" creationId="{42A29E44-19B3-434E-928D-8FE379050A59}"/>
          </ac:spMkLst>
        </pc:spChg>
        <pc:picChg chg="mod">
          <ac:chgData name="Duncan Nicholson" userId="d00339fd-09dc-4151-a2a9-f88dc3c3a050" providerId="ADAL" clId="{7940F2D8-6EA6-4CB1-9E78-92F36EA35579}" dt="2025-09-10T07:46:18.610" v="2222" actId="14100"/>
          <ac:picMkLst>
            <pc:docMk/>
            <pc:sldMk cId="3102617173" sldId="1754"/>
            <ac:picMk id="3" creationId="{2B33BF83-DB4E-4D0B-AB1E-8A797EC27F07}"/>
          </ac:picMkLst>
        </pc:picChg>
      </pc:sldChg>
      <pc:sldChg chg="modSp add mod">
        <pc:chgData name="Duncan Nicholson" userId="d00339fd-09dc-4151-a2a9-f88dc3c3a050" providerId="ADAL" clId="{7940F2D8-6EA6-4CB1-9E78-92F36EA35579}" dt="2025-09-10T07:46:33.413" v="2224" actId="113"/>
        <pc:sldMkLst>
          <pc:docMk/>
          <pc:sldMk cId="1611371423" sldId="1755"/>
        </pc:sldMkLst>
        <pc:spChg chg="mod">
          <ac:chgData name="Duncan Nicholson" userId="d00339fd-09dc-4151-a2a9-f88dc3c3a050" providerId="ADAL" clId="{7940F2D8-6EA6-4CB1-9E78-92F36EA35579}" dt="2025-09-10T07:46:33.413" v="2224" actId="113"/>
          <ac:spMkLst>
            <pc:docMk/>
            <pc:sldMk cId="1611371423" sldId="1755"/>
            <ac:spMk id="4" creationId="{B6D0ED57-3A4E-4DF0-85C9-373598635BF8}"/>
          </ac:spMkLst>
        </pc:spChg>
        <pc:spChg chg="mod">
          <ac:chgData name="Duncan Nicholson" userId="d00339fd-09dc-4151-a2a9-f88dc3c3a050" providerId="ADAL" clId="{7940F2D8-6EA6-4CB1-9E78-92F36EA35579}" dt="2025-09-10T07:43:39.716" v="2196" actId="113"/>
          <ac:spMkLst>
            <pc:docMk/>
            <pc:sldMk cId="1611371423" sldId="1755"/>
            <ac:spMk id="6" creationId="{9B51B2C6-5708-4930-9CEB-1A0B0A362968}"/>
          </ac:spMkLst>
        </pc:spChg>
        <pc:spChg chg="mod">
          <ac:chgData name="Duncan Nicholson" userId="d00339fd-09dc-4151-a2a9-f88dc3c3a050" providerId="ADAL" clId="{7940F2D8-6EA6-4CB1-9E78-92F36EA35579}" dt="2025-09-09T20:16:46.183" v="1764" actId="404"/>
          <ac:spMkLst>
            <pc:docMk/>
            <pc:sldMk cId="1611371423" sldId="1755"/>
            <ac:spMk id="7" creationId="{42A29E44-19B3-434E-928D-8FE379050A59}"/>
          </ac:spMkLst>
        </pc:spChg>
      </pc:sldChg>
      <pc:sldChg chg="modSp add mod ord">
        <pc:chgData name="Duncan Nicholson" userId="d00339fd-09dc-4151-a2a9-f88dc3c3a050" providerId="ADAL" clId="{7940F2D8-6EA6-4CB1-9E78-92F36EA35579}" dt="2025-09-10T07:44:07.865" v="2198"/>
        <pc:sldMkLst>
          <pc:docMk/>
          <pc:sldMk cId="1346354562" sldId="1756"/>
        </pc:sldMkLst>
        <pc:spChg chg="mod">
          <ac:chgData name="Duncan Nicholson" userId="d00339fd-09dc-4151-a2a9-f88dc3c3a050" providerId="ADAL" clId="{7940F2D8-6EA6-4CB1-9E78-92F36EA35579}" dt="2025-09-09T18:18:39.896" v="1022" actId="1076"/>
          <ac:spMkLst>
            <pc:docMk/>
            <pc:sldMk cId="1346354562" sldId="1756"/>
            <ac:spMk id="6" creationId="{9B51B2C6-5708-4930-9CEB-1A0B0A362968}"/>
          </ac:spMkLst>
        </pc:spChg>
        <pc:picChg chg="mod">
          <ac:chgData name="Duncan Nicholson" userId="d00339fd-09dc-4151-a2a9-f88dc3c3a050" providerId="ADAL" clId="{7940F2D8-6EA6-4CB1-9E78-92F36EA35579}" dt="2025-09-09T18:18:49.635" v="1024" actId="1076"/>
          <ac:picMkLst>
            <pc:docMk/>
            <pc:sldMk cId="1346354562" sldId="1756"/>
            <ac:picMk id="2" creationId="{00000000-0000-0000-0000-000000000000}"/>
          </ac:picMkLst>
        </pc:picChg>
      </pc:sldChg>
      <pc:sldChg chg="modSp mod">
        <pc:chgData name="Duncan Nicholson" userId="d00339fd-09dc-4151-a2a9-f88dc3c3a050" providerId="ADAL" clId="{7940F2D8-6EA6-4CB1-9E78-92F36EA35579}" dt="2025-09-10T06:59:03.216" v="2193" actId="27636"/>
        <pc:sldMkLst>
          <pc:docMk/>
          <pc:sldMk cId="2314399193" sldId="1765"/>
        </pc:sldMkLst>
        <pc:spChg chg="mod">
          <ac:chgData name="Duncan Nicholson" userId="d00339fd-09dc-4151-a2a9-f88dc3c3a050" providerId="ADAL" clId="{7940F2D8-6EA6-4CB1-9E78-92F36EA35579}" dt="2025-09-09T20:44:10.398" v="2052" actId="20577"/>
          <ac:spMkLst>
            <pc:docMk/>
            <pc:sldMk cId="2314399193" sldId="1765"/>
            <ac:spMk id="2" creationId="{4E4D3FEC-C07E-B95B-4968-E5581AF12765}"/>
          </ac:spMkLst>
        </pc:spChg>
        <pc:spChg chg="mod">
          <ac:chgData name="Duncan Nicholson" userId="d00339fd-09dc-4151-a2a9-f88dc3c3a050" providerId="ADAL" clId="{7940F2D8-6EA6-4CB1-9E78-92F36EA35579}" dt="2025-09-10T06:59:03.216" v="2193" actId="27636"/>
          <ac:spMkLst>
            <pc:docMk/>
            <pc:sldMk cId="2314399193" sldId="1765"/>
            <ac:spMk id="3" creationId="{ABD6B1D9-37CE-DD79-4938-E0C903BB204B}"/>
          </ac:spMkLst>
        </pc:spChg>
      </pc:sldChg>
      <pc:sldChg chg="addSp delSp modSp mod ord">
        <pc:chgData name="Duncan Nicholson" userId="d00339fd-09dc-4151-a2a9-f88dc3c3a050" providerId="ADAL" clId="{7940F2D8-6EA6-4CB1-9E78-92F36EA35579}" dt="2025-09-09T20:08:31.300" v="1691" actId="1076"/>
        <pc:sldMkLst>
          <pc:docMk/>
          <pc:sldMk cId="2198056323" sldId="1769"/>
        </pc:sldMkLst>
        <pc:spChg chg="mod">
          <ac:chgData name="Duncan Nicholson" userId="d00339fd-09dc-4151-a2a9-f88dc3c3a050" providerId="ADAL" clId="{7940F2D8-6EA6-4CB1-9E78-92F36EA35579}" dt="2025-09-09T20:08:31.300" v="1691" actId="1076"/>
          <ac:spMkLst>
            <pc:docMk/>
            <pc:sldMk cId="2198056323" sldId="1769"/>
            <ac:spMk id="3" creationId="{ABD6B1D9-37CE-DD79-4938-E0C903BB204B}"/>
          </ac:spMkLst>
        </pc:spChg>
        <pc:spChg chg="del">
          <ac:chgData name="Duncan Nicholson" userId="d00339fd-09dc-4151-a2a9-f88dc3c3a050" providerId="ADAL" clId="{7940F2D8-6EA6-4CB1-9E78-92F36EA35579}" dt="2025-09-09T20:08:20.938" v="1689" actId="478"/>
          <ac:spMkLst>
            <pc:docMk/>
            <pc:sldMk cId="2198056323" sldId="1769"/>
            <ac:spMk id="5" creationId="{E53E3AA5-63D9-9B8A-4574-FAEF4B84EAE4}"/>
          </ac:spMkLst>
        </pc:spChg>
        <pc:spChg chg="add mod">
          <ac:chgData name="Duncan Nicholson" userId="d00339fd-09dc-4151-a2a9-f88dc3c3a050" providerId="ADAL" clId="{7940F2D8-6EA6-4CB1-9E78-92F36EA35579}" dt="2025-09-09T20:08:20.938" v="1689" actId="478"/>
          <ac:spMkLst>
            <pc:docMk/>
            <pc:sldMk cId="2198056323" sldId="1769"/>
            <ac:spMk id="7" creationId="{E299366C-80F8-513E-84F3-9C836256CCE7}"/>
          </ac:spMkLst>
        </pc:spChg>
      </pc:sldChg>
      <pc:sldChg chg="del">
        <pc:chgData name="Duncan Nicholson" userId="d00339fd-09dc-4151-a2a9-f88dc3c3a050" providerId="ADAL" clId="{7940F2D8-6EA6-4CB1-9E78-92F36EA35579}" dt="2025-09-09T18:13:05.080" v="948" actId="47"/>
        <pc:sldMkLst>
          <pc:docMk/>
          <pc:sldMk cId="1731233679" sldId="3202"/>
        </pc:sldMkLst>
      </pc:sldChg>
      <pc:sldChg chg="modSp mod">
        <pc:chgData name="Duncan Nicholson" userId="d00339fd-09dc-4151-a2a9-f88dc3c3a050" providerId="ADAL" clId="{7940F2D8-6EA6-4CB1-9E78-92F36EA35579}" dt="2025-09-09T20:14:33.784" v="1737" actId="1076"/>
        <pc:sldMkLst>
          <pc:docMk/>
          <pc:sldMk cId="3116276916" sldId="3212"/>
        </pc:sldMkLst>
        <pc:spChg chg="mod">
          <ac:chgData name="Duncan Nicholson" userId="d00339fd-09dc-4151-a2a9-f88dc3c3a050" providerId="ADAL" clId="{7940F2D8-6EA6-4CB1-9E78-92F36EA35579}" dt="2025-09-09T20:14:33.784" v="1737" actId="1076"/>
          <ac:spMkLst>
            <pc:docMk/>
            <pc:sldMk cId="3116276916" sldId="3212"/>
            <ac:spMk id="3" creationId="{ABD6B1D9-37CE-DD79-4938-E0C903BB204B}"/>
          </ac:spMkLst>
        </pc:spChg>
      </pc:sldChg>
      <pc:sldChg chg="ord">
        <pc:chgData name="Duncan Nicholson" userId="d00339fd-09dc-4151-a2a9-f88dc3c3a050" providerId="ADAL" clId="{7940F2D8-6EA6-4CB1-9E78-92F36EA35579}" dt="2025-09-09T19:50:01.346" v="1156"/>
        <pc:sldMkLst>
          <pc:docMk/>
          <pc:sldMk cId="118528362" sldId="3213"/>
        </pc:sldMkLst>
      </pc:sldChg>
      <pc:sldChg chg="del">
        <pc:chgData name="Duncan Nicholson" userId="d00339fd-09dc-4151-a2a9-f88dc3c3a050" providerId="ADAL" clId="{7940F2D8-6EA6-4CB1-9E78-92F36EA35579}" dt="2025-09-09T18:11:50.727" v="944" actId="47"/>
        <pc:sldMkLst>
          <pc:docMk/>
          <pc:sldMk cId="2659707944" sldId="3215"/>
        </pc:sldMkLst>
      </pc:sldChg>
      <pc:sldChg chg="modSp mod ord">
        <pc:chgData name="Duncan Nicholson" userId="d00339fd-09dc-4151-a2a9-f88dc3c3a050" providerId="ADAL" clId="{7940F2D8-6EA6-4CB1-9E78-92F36EA35579}" dt="2025-09-09T17:40:41.509" v="411" actId="20577"/>
        <pc:sldMkLst>
          <pc:docMk/>
          <pc:sldMk cId="1265411858" sldId="3219"/>
        </pc:sldMkLst>
        <pc:spChg chg="mod">
          <ac:chgData name="Duncan Nicholson" userId="d00339fd-09dc-4151-a2a9-f88dc3c3a050" providerId="ADAL" clId="{7940F2D8-6EA6-4CB1-9E78-92F36EA35579}" dt="2025-09-09T17:40:41.509" v="411" actId="20577"/>
          <ac:spMkLst>
            <pc:docMk/>
            <pc:sldMk cId="1265411858" sldId="3219"/>
            <ac:spMk id="5" creationId="{C652180D-34C7-8517-E283-4D21F1997CDD}"/>
          </ac:spMkLst>
        </pc:spChg>
      </pc:sldChg>
      <pc:sldChg chg="modSp mod">
        <pc:chgData name="Duncan Nicholson" userId="d00339fd-09dc-4151-a2a9-f88dc3c3a050" providerId="ADAL" clId="{7940F2D8-6EA6-4CB1-9E78-92F36EA35579}" dt="2025-09-09T20:37:07.929" v="1950" actId="20577"/>
        <pc:sldMkLst>
          <pc:docMk/>
          <pc:sldMk cId="3767576" sldId="3224"/>
        </pc:sldMkLst>
        <pc:spChg chg="mod">
          <ac:chgData name="Duncan Nicholson" userId="d00339fd-09dc-4151-a2a9-f88dc3c3a050" providerId="ADAL" clId="{7940F2D8-6EA6-4CB1-9E78-92F36EA35579}" dt="2025-09-09T20:37:07.929" v="1950" actId="20577"/>
          <ac:spMkLst>
            <pc:docMk/>
            <pc:sldMk cId="3767576" sldId="3224"/>
            <ac:spMk id="3" creationId="{4AA23B2C-065B-C625-6EDD-5A71282D0AAD}"/>
          </ac:spMkLst>
        </pc:spChg>
      </pc:sldChg>
      <pc:sldChg chg="modSp mod">
        <pc:chgData name="Duncan Nicholson" userId="d00339fd-09dc-4151-a2a9-f88dc3c3a050" providerId="ADAL" clId="{7940F2D8-6EA6-4CB1-9E78-92F36EA35579}" dt="2025-09-09T20:49:54.930" v="2117" actId="113"/>
        <pc:sldMkLst>
          <pc:docMk/>
          <pc:sldMk cId="716147210" sldId="3226"/>
        </pc:sldMkLst>
        <pc:spChg chg="mod">
          <ac:chgData name="Duncan Nicholson" userId="d00339fd-09dc-4151-a2a9-f88dc3c3a050" providerId="ADAL" clId="{7940F2D8-6EA6-4CB1-9E78-92F36EA35579}" dt="2025-09-09T18:00:54.174" v="890" actId="27636"/>
          <ac:spMkLst>
            <pc:docMk/>
            <pc:sldMk cId="716147210" sldId="3226"/>
            <ac:spMk id="2" creationId="{ADCF13FC-4FF9-8588-E95A-180E8D7D044C}"/>
          </ac:spMkLst>
        </pc:spChg>
        <pc:spChg chg="mod">
          <ac:chgData name="Duncan Nicholson" userId="d00339fd-09dc-4151-a2a9-f88dc3c3a050" providerId="ADAL" clId="{7940F2D8-6EA6-4CB1-9E78-92F36EA35579}" dt="2025-09-09T20:49:54.930" v="2117" actId="113"/>
          <ac:spMkLst>
            <pc:docMk/>
            <pc:sldMk cId="716147210" sldId="3226"/>
            <ac:spMk id="3" creationId="{0DF9076E-BB7A-D4D6-1DC8-B933A523B8B3}"/>
          </ac:spMkLst>
        </pc:spChg>
      </pc:sldChg>
      <pc:sldChg chg="del">
        <pc:chgData name="Duncan Nicholson" userId="d00339fd-09dc-4151-a2a9-f88dc3c3a050" providerId="ADAL" clId="{7940F2D8-6EA6-4CB1-9E78-92F36EA35579}" dt="2025-09-09T18:13:08.227" v="949" actId="47"/>
        <pc:sldMkLst>
          <pc:docMk/>
          <pc:sldMk cId="1030758448" sldId="3229"/>
        </pc:sldMkLst>
      </pc:sldChg>
      <pc:sldChg chg="del">
        <pc:chgData name="Duncan Nicholson" userId="d00339fd-09dc-4151-a2a9-f88dc3c3a050" providerId="ADAL" clId="{7940F2D8-6EA6-4CB1-9E78-92F36EA35579}" dt="2025-09-09T18:13:09.424" v="950" actId="47"/>
        <pc:sldMkLst>
          <pc:docMk/>
          <pc:sldMk cId="3930481397" sldId="3230"/>
        </pc:sldMkLst>
      </pc:sldChg>
      <pc:sldChg chg="del">
        <pc:chgData name="Duncan Nicholson" userId="d00339fd-09dc-4151-a2a9-f88dc3c3a050" providerId="ADAL" clId="{7940F2D8-6EA6-4CB1-9E78-92F36EA35579}" dt="2025-09-09T17:44:23.650" v="569" actId="47"/>
        <pc:sldMkLst>
          <pc:docMk/>
          <pc:sldMk cId="3978983028" sldId="3231"/>
        </pc:sldMkLst>
      </pc:sldChg>
      <pc:sldChg chg="modSp mod">
        <pc:chgData name="Duncan Nicholson" userId="d00339fd-09dc-4151-a2a9-f88dc3c3a050" providerId="ADAL" clId="{7940F2D8-6EA6-4CB1-9E78-92F36EA35579}" dt="2025-09-09T17:44:07.897" v="568" actId="1076"/>
        <pc:sldMkLst>
          <pc:docMk/>
          <pc:sldMk cId="1078157710" sldId="3232"/>
        </pc:sldMkLst>
        <pc:spChg chg="mod">
          <ac:chgData name="Duncan Nicholson" userId="d00339fd-09dc-4151-a2a9-f88dc3c3a050" providerId="ADAL" clId="{7940F2D8-6EA6-4CB1-9E78-92F36EA35579}" dt="2025-09-09T17:42:22.910" v="440" actId="6549"/>
          <ac:spMkLst>
            <pc:docMk/>
            <pc:sldMk cId="1078157710" sldId="3232"/>
            <ac:spMk id="2" creationId="{AE3DAAA6-430C-F843-E96D-5E64EA0803B3}"/>
          </ac:spMkLst>
        </pc:spChg>
        <pc:spChg chg="mod">
          <ac:chgData name="Duncan Nicholson" userId="d00339fd-09dc-4151-a2a9-f88dc3c3a050" providerId="ADAL" clId="{7940F2D8-6EA6-4CB1-9E78-92F36EA35579}" dt="2025-09-09T17:44:07.897" v="568" actId="1076"/>
          <ac:spMkLst>
            <pc:docMk/>
            <pc:sldMk cId="1078157710" sldId="3232"/>
            <ac:spMk id="3" creationId="{EEC51C3E-4C17-DB61-5A36-2FEFCC7CCE51}"/>
          </ac:spMkLst>
        </pc:spChg>
      </pc:sldChg>
      <pc:sldChg chg="del">
        <pc:chgData name="Duncan Nicholson" userId="d00339fd-09dc-4151-a2a9-f88dc3c3a050" providerId="ADAL" clId="{7940F2D8-6EA6-4CB1-9E78-92F36EA35579}" dt="2025-09-09T17:56:58.365" v="798" actId="47"/>
        <pc:sldMkLst>
          <pc:docMk/>
          <pc:sldMk cId="1104504521" sldId="3233"/>
        </pc:sldMkLst>
      </pc:sldChg>
      <pc:sldChg chg="modSp mod">
        <pc:chgData name="Duncan Nicholson" userId="d00339fd-09dc-4151-a2a9-f88dc3c3a050" providerId="ADAL" clId="{7940F2D8-6EA6-4CB1-9E78-92F36EA35579}" dt="2025-09-09T20:08:02.756" v="1687" actId="1076"/>
        <pc:sldMkLst>
          <pc:docMk/>
          <pc:sldMk cId="3091435938" sldId="3234"/>
        </pc:sldMkLst>
        <pc:spChg chg="mod">
          <ac:chgData name="Duncan Nicholson" userId="d00339fd-09dc-4151-a2a9-f88dc3c3a050" providerId="ADAL" clId="{7940F2D8-6EA6-4CB1-9E78-92F36EA35579}" dt="2025-09-09T20:07:44.203" v="1683" actId="27636"/>
          <ac:spMkLst>
            <pc:docMk/>
            <pc:sldMk cId="3091435938" sldId="3234"/>
            <ac:spMk id="2" creationId="{5065ED3F-7DC5-A552-016C-B73D8279004C}"/>
          </ac:spMkLst>
        </pc:spChg>
        <pc:spChg chg="mod">
          <ac:chgData name="Duncan Nicholson" userId="d00339fd-09dc-4151-a2a9-f88dc3c3a050" providerId="ADAL" clId="{7940F2D8-6EA6-4CB1-9E78-92F36EA35579}" dt="2025-09-09T20:08:02.756" v="1687" actId="1076"/>
          <ac:spMkLst>
            <pc:docMk/>
            <pc:sldMk cId="3091435938" sldId="3234"/>
            <ac:spMk id="3" creationId="{2F66063D-4181-8087-F972-B94A4DEDFF68}"/>
          </ac:spMkLst>
        </pc:spChg>
      </pc:sldChg>
      <pc:sldChg chg="modSp">
        <pc:chgData name="Duncan Nicholson" userId="d00339fd-09dc-4151-a2a9-f88dc3c3a050" providerId="ADAL" clId="{7940F2D8-6EA6-4CB1-9E78-92F36EA35579}" dt="2025-09-09T19:48:59.819" v="1150" actId="20578"/>
        <pc:sldMkLst>
          <pc:docMk/>
          <pc:sldMk cId="579873382" sldId="3235"/>
        </pc:sldMkLst>
        <pc:spChg chg="mod">
          <ac:chgData name="Duncan Nicholson" userId="d00339fd-09dc-4151-a2a9-f88dc3c3a050" providerId="ADAL" clId="{7940F2D8-6EA6-4CB1-9E78-92F36EA35579}" dt="2025-09-09T19:48:59.819" v="1150" actId="20578"/>
          <ac:spMkLst>
            <pc:docMk/>
            <pc:sldMk cId="579873382" sldId="3235"/>
            <ac:spMk id="3" creationId="{3D3C2E16-D4B8-D5B1-D28A-F4DCBE76A85D}"/>
          </ac:spMkLst>
        </pc:spChg>
      </pc:sldChg>
      <pc:sldChg chg="modSp mod">
        <pc:chgData name="Duncan Nicholson" userId="d00339fd-09dc-4151-a2a9-f88dc3c3a050" providerId="ADAL" clId="{7940F2D8-6EA6-4CB1-9E78-92F36EA35579}" dt="2025-09-09T17:45:10.918" v="681" actId="20577"/>
        <pc:sldMkLst>
          <pc:docMk/>
          <pc:sldMk cId="802167363" sldId="3236"/>
        </pc:sldMkLst>
        <pc:spChg chg="mod">
          <ac:chgData name="Duncan Nicholson" userId="d00339fd-09dc-4151-a2a9-f88dc3c3a050" providerId="ADAL" clId="{7940F2D8-6EA6-4CB1-9E78-92F36EA35579}" dt="2025-09-09T17:45:10.918" v="681" actId="20577"/>
          <ac:spMkLst>
            <pc:docMk/>
            <pc:sldMk cId="802167363" sldId="3236"/>
            <ac:spMk id="3" creationId="{76EF518A-09C1-9356-5AF4-91CB27A687FA}"/>
          </ac:spMkLst>
        </pc:spChg>
      </pc:sldChg>
      <pc:sldChg chg="modSp mod">
        <pc:chgData name="Duncan Nicholson" userId="d00339fd-09dc-4151-a2a9-f88dc3c3a050" providerId="ADAL" clId="{7940F2D8-6EA6-4CB1-9E78-92F36EA35579}" dt="2025-09-09T17:46:36.194" v="693" actId="27636"/>
        <pc:sldMkLst>
          <pc:docMk/>
          <pc:sldMk cId="4265953866" sldId="3237"/>
        </pc:sldMkLst>
        <pc:spChg chg="mod">
          <ac:chgData name="Duncan Nicholson" userId="d00339fd-09dc-4151-a2a9-f88dc3c3a050" providerId="ADAL" clId="{7940F2D8-6EA6-4CB1-9E78-92F36EA35579}" dt="2025-09-09T17:46:36.194" v="693" actId="27636"/>
          <ac:spMkLst>
            <pc:docMk/>
            <pc:sldMk cId="4265953866" sldId="3237"/>
            <ac:spMk id="3" creationId="{6A99F170-69D3-DB67-6AAA-D66A6E11BAA9}"/>
          </ac:spMkLst>
        </pc:spChg>
      </pc:sldChg>
      <pc:sldChg chg="modSp mod">
        <pc:chgData name="Duncan Nicholson" userId="d00339fd-09dc-4151-a2a9-f88dc3c3a050" providerId="ADAL" clId="{7940F2D8-6EA6-4CB1-9E78-92F36EA35579}" dt="2025-09-09T20:05:17.164" v="1657" actId="20577"/>
        <pc:sldMkLst>
          <pc:docMk/>
          <pc:sldMk cId="1319803123" sldId="3238"/>
        </pc:sldMkLst>
        <pc:spChg chg="mod">
          <ac:chgData name="Duncan Nicholson" userId="d00339fd-09dc-4151-a2a9-f88dc3c3a050" providerId="ADAL" clId="{7940F2D8-6EA6-4CB1-9E78-92F36EA35579}" dt="2025-09-09T19:55:47.027" v="1570" actId="27636"/>
          <ac:spMkLst>
            <pc:docMk/>
            <pc:sldMk cId="1319803123" sldId="3238"/>
            <ac:spMk id="2" creationId="{C2ECF085-92E2-8421-CACF-CCF337E5349D}"/>
          </ac:spMkLst>
        </pc:spChg>
        <pc:spChg chg="mod">
          <ac:chgData name="Duncan Nicholson" userId="d00339fd-09dc-4151-a2a9-f88dc3c3a050" providerId="ADAL" clId="{7940F2D8-6EA6-4CB1-9E78-92F36EA35579}" dt="2025-09-09T20:05:17.164" v="1657" actId="20577"/>
          <ac:spMkLst>
            <pc:docMk/>
            <pc:sldMk cId="1319803123" sldId="3238"/>
            <ac:spMk id="3" creationId="{486C2D2E-4A6D-1CD9-F911-7A7FC65D8CD7}"/>
          </ac:spMkLst>
        </pc:spChg>
      </pc:sldChg>
      <pc:sldChg chg="del">
        <pc:chgData name="Duncan Nicholson" userId="d00339fd-09dc-4151-a2a9-f88dc3c3a050" providerId="ADAL" clId="{7940F2D8-6EA6-4CB1-9E78-92F36EA35579}" dt="2025-09-09T20:02:54.596" v="1571" actId="47"/>
        <pc:sldMkLst>
          <pc:docMk/>
          <pc:sldMk cId="2971722842" sldId="3239"/>
        </pc:sldMkLst>
      </pc:sldChg>
      <pc:sldChg chg="del">
        <pc:chgData name="Duncan Nicholson" userId="d00339fd-09dc-4151-a2a9-f88dc3c3a050" providerId="ADAL" clId="{7940F2D8-6EA6-4CB1-9E78-92F36EA35579}" dt="2025-09-09T20:02:59.487" v="1572" actId="47"/>
        <pc:sldMkLst>
          <pc:docMk/>
          <pc:sldMk cId="2118275985" sldId="3240"/>
        </pc:sldMkLst>
      </pc:sldChg>
      <pc:sldChg chg="del">
        <pc:chgData name="Duncan Nicholson" userId="d00339fd-09dc-4151-a2a9-f88dc3c3a050" providerId="ADAL" clId="{7940F2D8-6EA6-4CB1-9E78-92F36EA35579}" dt="2025-09-09T18:11:51.968" v="945" actId="47"/>
        <pc:sldMkLst>
          <pc:docMk/>
          <pc:sldMk cId="2098882063" sldId="3241"/>
        </pc:sldMkLst>
      </pc:sldChg>
      <pc:sldChg chg="del">
        <pc:chgData name="Duncan Nicholson" userId="d00339fd-09dc-4151-a2a9-f88dc3c3a050" providerId="ADAL" clId="{7940F2D8-6EA6-4CB1-9E78-92F36EA35579}" dt="2025-09-09T18:11:53.347" v="946" actId="47"/>
        <pc:sldMkLst>
          <pc:docMk/>
          <pc:sldMk cId="1171708082" sldId="3242"/>
        </pc:sldMkLst>
      </pc:sldChg>
      <pc:sldChg chg="add">
        <pc:chgData name="Duncan Nicholson" userId="d00339fd-09dc-4151-a2a9-f88dc3c3a050" providerId="ADAL" clId="{7940F2D8-6EA6-4CB1-9E78-92F36EA35579}" dt="2025-09-09T18:13:47.849" v="952"/>
        <pc:sldMkLst>
          <pc:docMk/>
          <pc:sldMk cId="1484018843" sldId="3242"/>
        </pc:sldMkLst>
      </pc:sldChg>
      <pc:sldChg chg="del">
        <pc:chgData name="Duncan Nicholson" userId="d00339fd-09dc-4151-a2a9-f88dc3c3a050" providerId="ADAL" clId="{7940F2D8-6EA6-4CB1-9E78-92F36EA35579}" dt="2025-09-09T18:11:54.999" v="947" actId="47"/>
        <pc:sldMkLst>
          <pc:docMk/>
          <pc:sldMk cId="49700380" sldId="3243"/>
        </pc:sldMkLst>
      </pc:sldChg>
      <pc:sldChg chg="add">
        <pc:chgData name="Duncan Nicholson" userId="d00339fd-09dc-4151-a2a9-f88dc3c3a050" providerId="ADAL" clId="{7940F2D8-6EA6-4CB1-9E78-92F36EA35579}" dt="2025-09-09T18:13:47.849" v="952"/>
        <pc:sldMkLst>
          <pc:docMk/>
          <pc:sldMk cId="669561812" sldId="3243"/>
        </pc:sldMkLst>
      </pc:sldChg>
      <pc:sldChg chg="addSp modSp new mod ord">
        <pc:chgData name="Duncan Nicholson" userId="d00339fd-09dc-4151-a2a9-f88dc3c3a050" providerId="ADAL" clId="{7940F2D8-6EA6-4CB1-9E78-92F36EA35579}" dt="2025-09-09T20:03:12.134" v="1574"/>
        <pc:sldMkLst>
          <pc:docMk/>
          <pc:sldMk cId="1989600510" sldId="3244"/>
        </pc:sldMkLst>
        <pc:spChg chg="mod">
          <ac:chgData name="Duncan Nicholson" userId="d00339fd-09dc-4151-a2a9-f88dc3c3a050" providerId="ADAL" clId="{7940F2D8-6EA6-4CB1-9E78-92F36EA35579}" dt="2025-09-09T17:56:54.884" v="797" actId="113"/>
          <ac:spMkLst>
            <pc:docMk/>
            <pc:sldMk cId="1989600510" sldId="3244"/>
            <ac:spMk id="2" creationId="{1CA653F6-C4E8-2864-9091-20D8C52C46EC}"/>
          </ac:spMkLst>
        </pc:spChg>
        <pc:spChg chg="mod">
          <ac:chgData name="Duncan Nicholson" userId="d00339fd-09dc-4151-a2a9-f88dc3c3a050" providerId="ADAL" clId="{7940F2D8-6EA6-4CB1-9E78-92F36EA35579}" dt="2025-09-09T17:54:53.478" v="790" actId="20577"/>
          <ac:spMkLst>
            <pc:docMk/>
            <pc:sldMk cId="1989600510" sldId="3244"/>
            <ac:spMk id="3" creationId="{A078AD39-5894-2A22-19F4-632ED34299D1}"/>
          </ac:spMkLst>
        </pc:spChg>
        <pc:picChg chg="add mod">
          <ac:chgData name="Duncan Nicholson" userId="d00339fd-09dc-4151-a2a9-f88dc3c3a050" providerId="ADAL" clId="{7940F2D8-6EA6-4CB1-9E78-92F36EA35579}" dt="2025-09-09T17:56:21.639" v="794" actId="1076"/>
          <ac:picMkLst>
            <pc:docMk/>
            <pc:sldMk cId="1989600510" sldId="3244"/>
            <ac:picMk id="7" creationId="{AE5B212F-6C37-B9CB-AEEA-0BF79AC6D318}"/>
          </ac:picMkLst>
        </pc:picChg>
        <pc:picChg chg="add mod">
          <ac:chgData name="Duncan Nicholson" userId="d00339fd-09dc-4151-a2a9-f88dc3c3a050" providerId="ADAL" clId="{7940F2D8-6EA6-4CB1-9E78-92F36EA35579}" dt="2025-09-09T17:56:31.546" v="796" actId="1076"/>
          <ac:picMkLst>
            <pc:docMk/>
            <pc:sldMk cId="1989600510" sldId="3244"/>
            <ac:picMk id="9" creationId="{87BCC261-2202-1D1B-D973-96FA17397921}"/>
          </ac:picMkLst>
        </pc:picChg>
      </pc:sldChg>
      <pc:sldChg chg="modSp add mod">
        <pc:chgData name="Duncan Nicholson" userId="d00339fd-09dc-4151-a2a9-f88dc3c3a050" providerId="ADAL" clId="{7940F2D8-6EA6-4CB1-9E78-92F36EA35579}" dt="2025-09-09T18:04:03.838" v="931" actId="27636"/>
        <pc:sldMkLst>
          <pc:docMk/>
          <pc:sldMk cId="3806482891" sldId="3245"/>
        </pc:sldMkLst>
        <pc:spChg chg="mod">
          <ac:chgData name="Duncan Nicholson" userId="d00339fd-09dc-4151-a2a9-f88dc3c3a050" providerId="ADAL" clId="{7940F2D8-6EA6-4CB1-9E78-92F36EA35579}" dt="2025-09-09T18:04:03.838" v="931" actId="27636"/>
          <ac:spMkLst>
            <pc:docMk/>
            <pc:sldMk cId="3806482891" sldId="3245"/>
            <ac:spMk id="3" creationId="{ABD6B1D9-37CE-DD79-4938-E0C903BB204B}"/>
          </ac:spMkLst>
        </pc:spChg>
      </pc:sldChg>
      <pc:sldChg chg="modSp add mod">
        <pc:chgData name="Duncan Nicholson" userId="d00339fd-09dc-4151-a2a9-f88dc3c3a050" providerId="ADAL" clId="{7940F2D8-6EA6-4CB1-9E78-92F36EA35579}" dt="2025-09-09T20:45:56.043" v="2061" actId="113"/>
        <pc:sldMkLst>
          <pc:docMk/>
          <pc:sldMk cId="3855692945" sldId="3246"/>
        </pc:sldMkLst>
        <pc:spChg chg="mod">
          <ac:chgData name="Duncan Nicholson" userId="d00339fd-09dc-4151-a2a9-f88dc3c3a050" providerId="ADAL" clId="{7940F2D8-6EA6-4CB1-9E78-92F36EA35579}" dt="2025-09-09T20:45:56.043" v="2061" actId="113"/>
          <ac:spMkLst>
            <pc:docMk/>
            <pc:sldMk cId="3855692945" sldId="3246"/>
            <ac:spMk id="2" creationId="{C2ECF085-92E2-8421-CACF-CCF337E5349D}"/>
          </ac:spMkLst>
        </pc:spChg>
        <pc:spChg chg="mod">
          <ac:chgData name="Duncan Nicholson" userId="d00339fd-09dc-4151-a2a9-f88dc3c3a050" providerId="ADAL" clId="{7940F2D8-6EA6-4CB1-9E78-92F36EA35579}" dt="2025-09-09T20:11:40.456" v="1715" actId="113"/>
          <ac:spMkLst>
            <pc:docMk/>
            <pc:sldMk cId="3855692945" sldId="3246"/>
            <ac:spMk id="3" creationId="{486C2D2E-4A6D-1CD9-F911-7A7FC65D8CD7}"/>
          </ac:spMkLst>
        </pc:spChg>
        <pc:spChg chg="mod">
          <ac:chgData name="Duncan Nicholson" userId="d00339fd-09dc-4151-a2a9-f88dc3c3a050" providerId="ADAL" clId="{7940F2D8-6EA6-4CB1-9E78-92F36EA35579}" dt="2025-09-09T20:09:55.943" v="1702" actId="20578"/>
          <ac:spMkLst>
            <pc:docMk/>
            <pc:sldMk cId="3855692945" sldId="3246"/>
            <ac:spMk id="5" creationId="{07D4EA4B-8277-13AC-4786-916AD5810437}"/>
          </ac:spMkLst>
        </pc:spChg>
      </pc:sldChg>
      <pc:sldChg chg="modSp add mod">
        <pc:chgData name="Duncan Nicholson" userId="d00339fd-09dc-4151-a2a9-f88dc3c3a050" providerId="ADAL" clId="{7940F2D8-6EA6-4CB1-9E78-92F36EA35579}" dt="2025-09-09T20:13:22.490" v="1724" actId="1076"/>
        <pc:sldMkLst>
          <pc:docMk/>
          <pc:sldMk cId="2870227690" sldId="3247"/>
        </pc:sldMkLst>
        <pc:spChg chg="mod">
          <ac:chgData name="Duncan Nicholson" userId="d00339fd-09dc-4151-a2a9-f88dc3c3a050" providerId="ADAL" clId="{7940F2D8-6EA6-4CB1-9E78-92F36EA35579}" dt="2025-09-09T20:13:22.490" v="1724" actId="1076"/>
          <ac:spMkLst>
            <pc:docMk/>
            <pc:sldMk cId="2870227690" sldId="3247"/>
            <ac:spMk id="2" creationId="{C2ECF085-92E2-8421-CACF-CCF337E5349D}"/>
          </ac:spMkLst>
        </pc:spChg>
        <pc:spChg chg="mod">
          <ac:chgData name="Duncan Nicholson" userId="d00339fd-09dc-4151-a2a9-f88dc3c3a050" providerId="ADAL" clId="{7940F2D8-6EA6-4CB1-9E78-92F36EA35579}" dt="2025-09-09T20:13:01.263" v="1723" actId="113"/>
          <ac:spMkLst>
            <pc:docMk/>
            <pc:sldMk cId="2870227690" sldId="3247"/>
            <ac:spMk id="3" creationId="{486C2D2E-4A6D-1CD9-F911-7A7FC65D8CD7}"/>
          </ac:spMkLst>
        </pc:spChg>
      </pc:sldChg>
      <pc:sldChg chg="modSp add mod">
        <pc:chgData name="Duncan Nicholson" userId="d00339fd-09dc-4151-a2a9-f88dc3c3a050" providerId="ADAL" clId="{7940F2D8-6EA6-4CB1-9E78-92F36EA35579}" dt="2025-09-09T20:47:12.341" v="2076" actId="27636"/>
        <pc:sldMkLst>
          <pc:docMk/>
          <pc:sldMk cId="1736557577" sldId="3248"/>
        </pc:sldMkLst>
        <pc:spChg chg="mod">
          <ac:chgData name="Duncan Nicholson" userId="d00339fd-09dc-4151-a2a9-f88dc3c3a050" providerId="ADAL" clId="{7940F2D8-6EA6-4CB1-9E78-92F36EA35579}" dt="2025-09-09T20:47:12.341" v="2076" actId="27636"/>
          <ac:spMkLst>
            <pc:docMk/>
            <pc:sldMk cId="1736557577" sldId="3248"/>
            <ac:spMk id="2" creationId="{AA5838F4-1758-4F9A-CDF2-789052543349}"/>
          </ac:spMkLst>
        </pc:spChg>
        <pc:spChg chg="mod">
          <ac:chgData name="Duncan Nicholson" userId="d00339fd-09dc-4151-a2a9-f88dc3c3a050" providerId="ADAL" clId="{7940F2D8-6EA6-4CB1-9E78-92F36EA35579}" dt="2025-09-09T20:18:35.674" v="1798" actId="1076"/>
          <ac:spMkLst>
            <pc:docMk/>
            <pc:sldMk cId="1736557577" sldId="3248"/>
            <ac:spMk id="3" creationId="{90A60CDB-0B08-BE8A-7ABF-ACDC4EF88E6F}"/>
          </ac:spMkLst>
        </pc:spChg>
      </pc:sldChg>
      <pc:sldMasterChg chg="delSldLayout">
        <pc:chgData name="Duncan Nicholson" userId="d00339fd-09dc-4151-a2a9-f88dc3c3a050" providerId="ADAL" clId="{7940F2D8-6EA6-4CB1-9E78-92F36EA35579}" dt="2025-09-09T18:11:54.999" v="947" actId="47"/>
        <pc:sldMasterMkLst>
          <pc:docMk/>
          <pc:sldMasterMk cId="3222389606" sldId="2147483648"/>
        </pc:sldMasterMkLst>
        <pc:sldLayoutChg chg="del">
          <pc:chgData name="Duncan Nicholson" userId="d00339fd-09dc-4151-a2a9-f88dc3c3a050" providerId="ADAL" clId="{7940F2D8-6EA6-4CB1-9E78-92F36EA35579}" dt="2025-09-09T18:11:43.950" v="943" actId="47"/>
          <pc:sldLayoutMkLst>
            <pc:docMk/>
            <pc:sldMasterMk cId="3222389606" sldId="2147483648"/>
            <pc:sldLayoutMk cId="3122233251" sldId="2147483661"/>
          </pc:sldLayoutMkLst>
        </pc:sldLayoutChg>
        <pc:sldLayoutChg chg="del">
          <pc:chgData name="Duncan Nicholson" userId="d00339fd-09dc-4151-a2a9-f88dc3c3a050" providerId="ADAL" clId="{7940F2D8-6EA6-4CB1-9E78-92F36EA35579}" dt="2025-09-09T18:11:54.999" v="947" actId="47"/>
          <pc:sldLayoutMkLst>
            <pc:docMk/>
            <pc:sldMasterMk cId="3222389606" sldId="2147483648"/>
            <pc:sldLayoutMk cId="1234129639" sldId="214748366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39950-B9F0-4B03-B3E6-43BB73CE9685}" type="datetimeFigureOut">
              <a:rPr lang="en-GB" smtClean="0"/>
              <a:t>10/09/2025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CB393-1CC1-4339-ABC3-91D696C72F1C}" type="slidenum">
              <a:rPr lang="en-GB" smtClean="0"/>
              <a:t>‹#›</a:t>
            </a:fld>
            <a:endParaRPr lang="en-GB"/>
          </a:p>
        </p:txBody>
      </p:sp>
    </p:spTree>
    <p:extLst>
      <p:ext uri="{BB962C8B-B14F-4D97-AF65-F5344CB8AC3E}">
        <p14:creationId xmlns:p14="http://schemas.microsoft.com/office/powerpoint/2010/main" val="2098170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a:t>Clique para editar o estilo</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do subtítulo do Modelo Global</a:t>
            </a:r>
            <a:endParaRPr lang="en-US"/>
          </a:p>
        </p:txBody>
      </p:sp>
      <p:sp>
        <p:nvSpPr>
          <p:cNvPr id="4" name="Marcador de Posição da Data 3"/>
          <p:cNvSpPr>
            <a:spLocks noGrp="1"/>
          </p:cNvSpPr>
          <p:nvPr>
            <p:ph type="dt" sz="half" idx="10"/>
          </p:nvPr>
        </p:nvSpPr>
        <p:spPr/>
        <p:txBody>
          <a:bodyPr/>
          <a:lstStyle/>
          <a:p>
            <a:fld id="{9EC01A09-7BB1-4F39-9B1E-8039EA757B95}" type="datetimeFigureOut">
              <a:rPr lang="en-US" smtClean="0"/>
              <a:t>9/10/2025</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CB6B604D-6664-4632-BD14-487D23A5A25F}" type="slidenum">
              <a:rPr lang="en-US" smtClean="0"/>
              <a:t>‹#›</a:t>
            </a:fld>
            <a:endParaRPr lang="en-US"/>
          </a:p>
        </p:txBody>
      </p:sp>
    </p:spTree>
    <p:extLst>
      <p:ext uri="{BB962C8B-B14F-4D97-AF65-F5344CB8AC3E}">
        <p14:creationId xmlns:p14="http://schemas.microsoft.com/office/powerpoint/2010/main" val="597032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Marcador de Posição de Texto Vertical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p:cNvSpPr>
            <a:spLocks noGrp="1"/>
          </p:cNvSpPr>
          <p:nvPr>
            <p:ph type="dt" sz="half" idx="10"/>
          </p:nvPr>
        </p:nvSpPr>
        <p:spPr/>
        <p:txBody>
          <a:bodyPr/>
          <a:lstStyle/>
          <a:p>
            <a:fld id="{9EC01A09-7BB1-4F39-9B1E-8039EA757B95}" type="datetimeFigureOut">
              <a:rPr lang="en-US" smtClean="0"/>
              <a:t>9/10/2025</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CB6B604D-6664-4632-BD14-487D23A5A25F}" type="slidenum">
              <a:rPr lang="en-US" smtClean="0"/>
              <a:t>‹#›</a:t>
            </a:fld>
            <a:endParaRPr lang="en-US"/>
          </a:p>
        </p:txBody>
      </p:sp>
    </p:spTree>
    <p:extLst>
      <p:ext uri="{BB962C8B-B14F-4D97-AF65-F5344CB8AC3E}">
        <p14:creationId xmlns:p14="http://schemas.microsoft.com/office/powerpoint/2010/main" val="1399477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a:t>Clique para editar o estilo</a:t>
            </a:r>
            <a:endParaRPr lang="en-US"/>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p:cNvSpPr>
            <a:spLocks noGrp="1"/>
          </p:cNvSpPr>
          <p:nvPr>
            <p:ph type="dt" sz="half" idx="10"/>
          </p:nvPr>
        </p:nvSpPr>
        <p:spPr/>
        <p:txBody>
          <a:bodyPr/>
          <a:lstStyle/>
          <a:p>
            <a:fld id="{9EC01A09-7BB1-4F39-9B1E-8039EA757B95}" type="datetimeFigureOut">
              <a:rPr lang="en-US" smtClean="0"/>
              <a:t>9/10/2025</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CB6B604D-6664-4632-BD14-487D23A5A25F}" type="slidenum">
              <a:rPr lang="en-US" smtClean="0"/>
              <a:t>‹#›</a:t>
            </a:fld>
            <a:endParaRPr lang="en-US"/>
          </a:p>
        </p:txBody>
      </p:sp>
    </p:spTree>
    <p:extLst>
      <p:ext uri="{BB962C8B-B14F-4D97-AF65-F5344CB8AC3E}">
        <p14:creationId xmlns:p14="http://schemas.microsoft.com/office/powerpoint/2010/main" val="381595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CFCE3-68D3-4834-B976-D4DBA50B06E5}"/>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985B8C9-CBB9-4DC3-9A4A-5A607F19EC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5">
            <a:extLst>
              <a:ext uri="{FF2B5EF4-FFF2-40B4-BE49-F238E27FC236}">
                <a16:creationId xmlns:a16="http://schemas.microsoft.com/office/drawing/2014/main" id="{2B8C9EA6-A796-4212-B88F-C0732EE87390}"/>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11" name="Text Placeholder 5">
            <a:extLst>
              <a:ext uri="{FF2B5EF4-FFF2-40B4-BE49-F238E27FC236}">
                <a16:creationId xmlns:a16="http://schemas.microsoft.com/office/drawing/2014/main" id="{91411089-9B75-43AF-9995-5D796DA1F2F8}"/>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3876121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elfolie">
    <p:spTree>
      <p:nvGrpSpPr>
        <p:cNvPr id="1" name=""/>
        <p:cNvGrpSpPr/>
        <p:nvPr/>
      </p:nvGrpSpPr>
      <p:grpSpPr>
        <a:xfrm>
          <a:off x="0" y="0"/>
          <a:ext cx="0" cy="0"/>
          <a:chOff x="0" y="0"/>
          <a:chExt cx="0" cy="0"/>
        </a:xfrm>
      </p:grpSpPr>
      <p:pic>
        <p:nvPicPr>
          <p:cNvPr id="12" name="Bild 11" descr="HG neu.jpg"/>
          <p:cNvPicPr>
            <a:picLocks noChangeAspect="1"/>
          </p:cNvPicPr>
          <p:nvPr userDrawn="1"/>
        </p:nvPicPr>
        <p:blipFill>
          <a:blip r:embed="rId2"/>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914400" y="1907311"/>
            <a:ext cx="10363200" cy="750003"/>
          </a:xfrm>
          <a:prstGeom prst="rect">
            <a:avLst/>
          </a:prstGeom>
        </p:spPr>
        <p:txBody>
          <a:bodyPr/>
          <a:lstStyle>
            <a:lvl1pPr>
              <a:defRPr sz="4267" b="1" cap="all" baseline="0">
                <a:solidFill>
                  <a:srgbClr val="F70146"/>
                </a:solidFill>
                <a:latin typeface="Arial Black" pitchFamily="34" charset="0"/>
              </a:defRPr>
            </a:lvl1pPr>
          </a:lstStyle>
          <a:p>
            <a:r>
              <a:rPr lang="de-DE" dirty="0"/>
              <a:t>Name </a:t>
            </a:r>
            <a:r>
              <a:rPr lang="de-DE" dirty="0" err="1"/>
              <a:t>of</a:t>
            </a:r>
            <a:r>
              <a:rPr lang="de-DE" dirty="0"/>
              <a:t> </a:t>
            </a:r>
            <a:r>
              <a:rPr lang="de-DE" dirty="0" err="1"/>
              <a:t>the</a:t>
            </a:r>
            <a:r>
              <a:rPr lang="de-DE" dirty="0"/>
              <a:t> Course</a:t>
            </a:r>
            <a:endParaRPr lang="de-AT" dirty="0"/>
          </a:p>
        </p:txBody>
      </p:sp>
      <p:sp>
        <p:nvSpPr>
          <p:cNvPr id="9" name="Textplatzhalter 8"/>
          <p:cNvSpPr>
            <a:spLocks noGrp="1"/>
          </p:cNvSpPr>
          <p:nvPr>
            <p:ph type="body" sz="quarter" idx="10" hasCustomPrompt="1"/>
          </p:nvPr>
        </p:nvSpPr>
        <p:spPr>
          <a:xfrm>
            <a:off x="987429" y="4428548"/>
            <a:ext cx="3351841" cy="354589"/>
          </a:xfrm>
          <a:prstGeom prst="rect">
            <a:avLst/>
          </a:prstGeom>
        </p:spPr>
        <p:txBody>
          <a:bodyPr/>
          <a:lstStyle>
            <a:lvl1pPr>
              <a:spcBef>
                <a:spcPts val="0"/>
              </a:spcBef>
              <a:defRPr sz="2133" b="1" baseline="0">
                <a:solidFill>
                  <a:schemeClr val="tx1"/>
                </a:solidFill>
              </a:defRPr>
            </a:lvl1pPr>
          </a:lstStyle>
          <a:p>
            <a:pPr lvl="0"/>
            <a:r>
              <a:rPr lang="de-DE" dirty="0"/>
              <a:t>Franz Tschuchnigg</a:t>
            </a:r>
          </a:p>
        </p:txBody>
      </p:sp>
      <p:pic>
        <p:nvPicPr>
          <p:cNvPr id="14" name="Bild 14" descr="logo.wmf"/>
          <p:cNvPicPr>
            <a:picLocks noChangeAspect="1"/>
          </p:cNvPicPr>
          <p:nvPr userDrawn="1"/>
        </p:nvPicPr>
        <p:blipFill>
          <a:blip r:embed="rId3"/>
          <a:stretch>
            <a:fillRect/>
          </a:stretch>
        </p:blipFill>
        <p:spPr>
          <a:xfrm>
            <a:off x="10338373" y="350524"/>
            <a:ext cx="1524000" cy="566443"/>
          </a:xfrm>
          <a:prstGeom prst="rect">
            <a:avLst/>
          </a:prstGeom>
        </p:spPr>
      </p:pic>
      <p:grpSp>
        <p:nvGrpSpPr>
          <p:cNvPr id="19" name="Gruppierung 32"/>
          <p:cNvGrpSpPr>
            <a:grpSpLocks/>
          </p:cNvGrpSpPr>
          <p:nvPr userDrawn="1"/>
        </p:nvGrpSpPr>
        <p:grpSpPr bwMode="auto">
          <a:xfrm>
            <a:off x="3371744" y="490829"/>
            <a:ext cx="6705600" cy="297454"/>
            <a:chOff x="1295401" y="563653"/>
            <a:chExt cx="5029200" cy="223235"/>
          </a:xfrm>
        </p:grpSpPr>
        <p:sp>
          <p:nvSpPr>
            <p:cNvPr id="21" name="Textfeld 271"/>
            <p:cNvSpPr txBox="1">
              <a:spLocks noChangeArrowheads="1"/>
            </p:cNvSpPr>
            <p:nvPr/>
          </p:nvSpPr>
          <p:spPr bwMode="auto">
            <a:xfrm>
              <a:off x="1295401" y="563653"/>
              <a:ext cx="5029200" cy="223235"/>
            </a:xfrm>
            <a:prstGeom prst="rect">
              <a:avLst/>
            </a:prstGeom>
            <a:noFill/>
            <a:ln w="9525">
              <a:noFill/>
              <a:miter lim="800000"/>
              <a:headEnd/>
              <a:tailEnd/>
            </a:ln>
          </p:spPr>
          <p:txBody>
            <a:bodyPr wrap="square">
              <a:prstTxWarp prst="textNoShape">
                <a:avLst/>
              </a:prstTxWarp>
              <a:spAutoFit/>
            </a:bodyPr>
            <a:lstStyle/>
            <a:p>
              <a:pPr algn="l"/>
              <a:r>
                <a:rPr lang="de-DE" sz="1333" dirty="0">
                  <a:ea typeface="Arial" pitchFamily="33" charset="0"/>
                  <a:cs typeface="Arial" pitchFamily="33" charset="0"/>
                </a:rPr>
                <a:t>S   C   I   E   N   C   E        P  A   S   S   I   O   N          T   E   C   H   N   O   L   O   G   Y</a:t>
              </a:r>
            </a:p>
          </p:txBody>
        </p:sp>
        <p:sp>
          <p:nvSpPr>
            <p:cNvPr id="23" name="Rechteck 22"/>
            <p:cNvSpPr/>
            <p:nvPr/>
          </p:nvSpPr>
          <p:spPr bwMode="auto">
            <a:xfrm>
              <a:off x="2692228" y="678025"/>
              <a:ext cx="46037" cy="460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l">
                <a:defRPr/>
              </a:pPr>
              <a:endParaRPr lang="de-DE" sz="2400" dirty="0">
                <a:solidFill>
                  <a:srgbClr val="FFFFFF"/>
                </a:solidFill>
                <a:ea typeface="ＭＳ Ｐゴシック" pitchFamily="-105" charset="-128"/>
                <a:cs typeface="ＭＳ Ｐゴシック" pitchFamily="-105" charset="-128"/>
              </a:endParaRPr>
            </a:p>
          </p:txBody>
        </p:sp>
        <p:sp>
          <p:nvSpPr>
            <p:cNvPr id="25" name="Rechteck 24"/>
            <p:cNvSpPr/>
            <p:nvPr/>
          </p:nvSpPr>
          <p:spPr bwMode="auto">
            <a:xfrm>
              <a:off x="4159251" y="678025"/>
              <a:ext cx="46037" cy="460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l">
                <a:defRPr/>
              </a:pPr>
              <a:endParaRPr lang="de-DE" sz="2400" dirty="0">
                <a:solidFill>
                  <a:srgbClr val="FFFFFF"/>
                </a:solidFill>
                <a:ea typeface="ＭＳ Ｐゴシック" pitchFamily="-105" charset="-128"/>
                <a:cs typeface="ＭＳ Ｐゴシック" pitchFamily="-105" charset="-128"/>
              </a:endParaRPr>
            </a:p>
          </p:txBody>
        </p:sp>
      </p:grpSp>
      <p:pic>
        <p:nvPicPr>
          <p:cNvPr id="28" name="Grafik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92494" y="6179637"/>
            <a:ext cx="2881508" cy="596816"/>
          </a:xfrm>
          <a:prstGeom prst="rect">
            <a:avLst/>
          </a:prstGeom>
        </p:spPr>
      </p:pic>
      <p:pic>
        <p:nvPicPr>
          <p:cNvPr id="4" name="Grafik 3">
            <a:extLst>
              <a:ext uri="{FF2B5EF4-FFF2-40B4-BE49-F238E27FC236}">
                <a16:creationId xmlns:a16="http://schemas.microsoft.com/office/drawing/2014/main" id="{13F46D47-0527-4E9E-B73C-939ED8967A3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7428" y="6179637"/>
            <a:ext cx="1392691" cy="595200"/>
          </a:xfrm>
          <a:prstGeom prst="rect">
            <a:avLst/>
          </a:prstGeom>
        </p:spPr>
      </p:pic>
      <p:sp>
        <p:nvSpPr>
          <p:cNvPr id="13" name="Textfeld 12"/>
          <p:cNvSpPr txBox="1"/>
          <p:nvPr userDrawn="1"/>
        </p:nvSpPr>
        <p:spPr>
          <a:xfrm>
            <a:off x="987429" y="4783760"/>
            <a:ext cx="10874945" cy="954300"/>
          </a:xfrm>
          <a:prstGeom prst="rect">
            <a:avLst/>
          </a:prstGeom>
          <a:noFill/>
        </p:spPr>
        <p:txBody>
          <a:bodyPr wrap="square" rtlCol="0">
            <a:spAutoFit/>
          </a:bodyPr>
          <a:lstStyle/>
          <a:p>
            <a:pPr algn="l"/>
            <a:r>
              <a:rPr lang="en-GB" sz="1867" b="0" dirty="0"/>
              <a:t>Computational Geotechnics Group</a:t>
            </a:r>
          </a:p>
          <a:p>
            <a:pPr algn="l"/>
            <a:r>
              <a:rPr lang="en-GB" sz="1867" b="0" dirty="0"/>
              <a:t>Institute of Soil Mechanics, Foundation Engineering and Computational Geotechnics</a:t>
            </a:r>
            <a:endParaRPr lang="en-GB" sz="1867" b="0" baseline="0" dirty="0"/>
          </a:p>
          <a:p>
            <a:pPr algn="l"/>
            <a:r>
              <a:rPr lang="en-GB" sz="1867" b="0" baseline="0" dirty="0"/>
              <a:t>Graz University of Technology</a:t>
            </a:r>
          </a:p>
        </p:txBody>
      </p:sp>
      <p:sp>
        <p:nvSpPr>
          <p:cNvPr id="20" name="Text Placeholder 19">
            <a:extLst>
              <a:ext uri="{FF2B5EF4-FFF2-40B4-BE49-F238E27FC236}">
                <a16:creationId xmlns:a16="http://schemas.microsoft.com/office/drawing/2014/main" id="{CE2CB626-CEC8-43EF-9250-D41BDB37226D}"/>
              </a:ext>
            </a:extLst>
          </p:cNvPr>
          <p:cNvSpPr>
            <a:spLocks noGrp="1"/>
          </p:cNvSpPr>
          <p:nvPr>
            <p:ph type="body" sz="quarter" idx="12" hasCustomPrompt="1"/>
          </p:nvPr>
        </p:nvSpPr>
        <p:spPr>
          <a:xfrm>
            <a:off x="914402" y="3364158"/>
            <a:ext cx="10363199" cy="564255"/>
          </a:xfrm>
          <a:prstGeom prst="rect">
            <a:avLst/>
          </a:prstGeom>
        </p:spPr>
        <p:txBody>
          <a:bodyPr/>
          <a:lstStyle>
            <a:lvl1pPr>
              <a:defRPr cap="all" baseline="0"/>
            </a:lvl1pPr>
          </a:lstStyle>
          <a:p>
            <a:pPr lvl="0"/>
            <a:r>
              <a:rPr lang="en-US" dirty="0"/>
              <a:t>Content</a:t>
            </a:r>
            <a:endParaRPr lang="de-AT" dirty="0"/>
          </a:p>
        </p:txBody>
      </p:sp>
      <p:sp>
        <p:nvSpPr>
          <p:cNvPr id="24" name="Text Placeholder 23">
            <a:extLst>
              <a:ext uri="{FF2B5EF4-FFF2-40B4-BE49-F238E27FC236}">
                <a16:creationId xmlns:a16="http://schemas.microsoft.com/office/drawing/2014/main" id="{81C5A53B-346C-421A-B582-C76071BBA7BF}"/>
              </a:ext>
            </a:extLst>
          </p:cNvPr>
          <p:cNvSpPr>
            <a:spLocks noGrp="1"/>
          </p:cNvSpPr>
          <p:nvPr>
            <p:ph type="body" sz="quarter" idx="13" hasCustomPrompt="1"/>
          </p:nvPr>
        </p:nvSpPr>
        <p:spPr>
          <a:xfrm>
            <a:off x="916291" y="2764167"/>
            <a:ext cx="10361309" cy="564255"/>
          </a:xfrm>
          <a:prstGeom prst="rect">
            <a:avLst/>
          </a:prstGeom>
        </p:spPr>
        <p:txBody>
          <a:bodyPr/>
          <a:lstStyle>
            <a:lvl1pPr>
              <a:defRPr sz="3200" cap="all" baseline="0"/>
            </a:lvl1pPr>
          </a:lstStyle>
          <a:p>
            <a:pPr lvl="0"/>
            <a:r>
              <a:rPr lang="en-US" dirty="0"/>
              <a:t>Part </a:t>
            </a:r>
            <a:r>
              <a:rPr lang="en-US" dirty="0" err="1"/>
              <a:t>xy</a:t>
            </a:r>
            <a:endParaRPr lang="de-AT" dirty="0"/>
          </a:p>
        </p:txBody>
      </p:sp>
    </p:spTree>
    <p:extLst>
      <p:ext uri="{BB962C8B-B14F-4D97-AF65-F5344CB8AC3E}">
        <p14:creationId xmlns:p14="http://schemas.microsoft.com/office/powerpoint/2010/main" val="1296051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aufz">
    <p:spTree>
      <p:nvGrpSpPr>
        <p:cNvPr id="1" name=""/>
        <p:cNvGrpSpPr/>
        <p:nvPr/>
      </p:nvGrpSpPr>
      <p:grpSpPr>
        <a:xfrm>
          <a:off x="0" y="0"/>
          <a:ext cx="0" cy="0"/>
          <a:chOff x="0" y="0"/>
          <a:chExt cx="0" cy="0"/>
        </a:xfrm>
      </p:grpSpPr>
      <p:sp>
        <p:nvSpPr>
          <p:cNvPr id="5" name="Textplatzhalter 9">
            <a:extLst>
              <a:ext uri="{FF2B5EF4-FFF2-40B4-BE49-F238E27FC236}">
                <a16:creationId xmlns:a16="http://schemas.microsoft.com/office/drawing/2014/main" id="{3A673967-9BAA-45F3-B013-985E149D2306}"/>
              </a:ext>
            </a:extLst>
          </p:cNvPr>
          <p:cNvSpPr>
            <a:spLocks noGrp="1"/>
          </p:cNvSpPr>
          <p:nvPr>
            <p:ph type="body" sz="quarter" idx="11" hasCustomPrompt="1"/>
          </p:nvPr>
        </p:nvSpPr>
        <p:spPr>
          <a:xfrm>
            <a:off x="911427" y="995585"/>
            <a:ext cx="11040000" cy="384000"/>
          </a:xfrm>
          <a:prstGeom prst="rect">
            <a:avLst/>
          </a:prstGeom>
        </p:spPr>
        <p:txBody>
          <a:bodyPr anchor="ctr"/>
          <a:lstStyle>
            <a:lvl1pPr>
              <a:defRPr sz="2400" cap="all" baseline="0">
                <a:solidFill>
                  <a:srgbClr val="F70146"/>
                </a:solidFill>
              </a:defRPr>
            </a:lvl1pPr>
          </a:lstStyle>
          <a:p>
            <a:pPr lvl="0"/>
            <a:r>
              <a:rPr lang="en-GB" noProof="0" dirty="0" err="1"/>
              <a:t>Textmasterformat</a:t>
            </a:r>
            <a:r>
              <a:rPr lang="en-GB" noProof="0" dirty="0"/>
              <a:t> </a:t>
            </a:r>
            <a:r>
              <a:rPr lang="en-GB" noProof="0" dirty="0" err="1"/>
              <a:t>bearbeiten</a:t>
            </a:r>
            <a:endParaRPr lang="en-GB" noProof="0" dirty="0"/>
          </a:p>
        </p:txBody>
      </p:sp>
      <p:sp>
        <p:nvSpPr>
          <p:cNvPr id="4" name="Textplatzhalter 3">
            <a:extLst>
              <a:ext uri="{FF2B5EF4-FFF2-40B4-BE49-F238E27FC236}">
                <a16:creationId xmlns:a16="http://schemas.microsoft.com/office/drawing/2014/main" id="{38AE2CAB-1B65-4BED-B842-F9D4C0DF5BD4}"/>
              </a:ext>
            </a:extLst>
          </p:cNvPr>
          <p:cNvSpPr>
            <a:spLocks noGrp="1"/>
          </p:cNvSpPr>
          <p:nvPr>
            <p:ph type="body" sz="quarter" idx="12" hasCustomPrompt="1"/>
          </p:nvPr>
        </p:nvSpPr>
        <p:spPr>
          <a:xfrm>
            <a:off x="911427" y="1418430"/>
            <a:ext cx="11036733" cy="5075084"/>
          </a:xfrm>
          <a:prstGeom prst="rect">
            <a:avLst/>
          </a:prstGeom>
        </p:spPr>
        <p:txBody>
          <a:bodyPr/>
          <a:lstStyle>
            <a:lvl1pPr>
              <a:spcBef>
                <a:spcPts val="800"/>
              </a:spcBef>
              <a:buClr>
                <a:srgbClr val="F70146"/>
              </a:buClr>
              <a:buFont typeface="Wingdings" panose="05000000000000000000" pitchFamily="2" charset="2"/>
              <a:buChar char="§"/>
              <a:defRPr sz="2133" b="0">
                <a:solidFill>
                  <a:schemeClr val="tx1"/>
                </a:solidFill>
              </a:defRPr>
            </a:lvl1pPr>
            <a:lvl2pPr marL="815980" indent="-380990">
              <a:spcBef>
                <a:spcPts val="800"/>
              </a:spcBef>
              <a:buClr>
                <a:srgbClr val="F70146"/>
              </a:buClr>
              <a:buFont typeface="Wingdings" panose="05000000000000000000" pitchFamily="2" charset="2"/>
              <a:buChar char="§"/>
              <a:defRPr sz="1867"/>
            </a:lvl2pPr>
            <a:lvl3pPr marL="1199970">
              <a:spcBef>
                <a:spcPts val="800"/>
              </a:spcBef>
              <a:buClr>
                <a:srgbClr val="F70146"/>
              </a:buClr>
              <a:defRPr sz="1600"/>
            </a:lvl3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p:txBody>
      </p:sp>
    </p:spTree>
    <p:extLst>
      <p:ext uri="{BB962C8B-B14F-4D97-AF65-F5344CB8AC3E}">
        <p14:creationId xmlns:p14="http://schemas.microsoft.com/office/powerpoint/2010/main" val="413168803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Marcador de Posição de Conteúdo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p:cNvSpPr>
            <a:spLocks noGrp="1"/>
          </p:cNvSpPr>
          <p:nvPr>
            <p:ph type="dt" sz="half" idx="10"/>
          </p:nvPr>
        </p:nvSpPr>
        <p:spPr/>
        <p:txBody>
          <a:bodyPr/>
          <a:lstStyle/>
          <a:p>
            <a:fld id="{9EC01A09-7BB1-4F39-9B1E-8039EA757B95}" type="datetimeFigureOut">
              <a:rPr lang="en-US" smtClean="0"/>
              <a:t>9/10/2025</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CB6B604D-6664-4632-BD14-487D23A5A25F}" type="slidenum">
              <a:rPr lang="en-US" smtClean="0"/>
              <a:t>‹#›</a:t>
            </a:fld>
            <a:endParaRPr lang="en-US"/>
          </a:p>
        </p:txBody>
      </p:sp>
    </p:spTree>
    <p:extLst>
      <p:ext uri="{BB962C8B-B14F-4D97-AF65-F5344CB8AC3E}">
        <p14:creationId xmlns:p14="http://schemas.microsoft.com/office/powerpoint/2010/main" val="3701714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a:t>Clique para editar o estilo</a:t>
            </a:r>
            <a:endParaRPr lang="en-US"/>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Marcador de Posição da Data 3"/>
          <p:cNvSpPr>
            <a:spLocks noGrp="1"/>
          </p:cNvSpPr>
          <p:nvPr>
            <p:ph type="dt" sz="half" idx="10"/>
          </p:nvPr>
        </p:nvSpPr>
        <p:spPr/>
        <p:txBody>
          <a:bodyPr/>
          <a:lstStyle/>
          <a:p>
            <a:fld id="{9EC01A09-7BB1-4F39-9B1E-8039EA757B95}" type="datetimeFigureOut">
              <a:rPr lang="en-US" smtClean="0"/>
              <a:t>9/10/2025</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CB6B604D-6664-4632-BD14-487D23A5A25F}" type="slidenum">
              <a:rPr lang="en-US" smtClean="0"/>
              <a:t>‹#›</a:t>
            </a:fld>
            <a:endParaRPr lang="en-US"/>
          </a:p>
        </p:txBody>
      </p:sp>
    </p:spTree>
    <p:extLst>
      <p:ext uri="{BB962C8B-B14F-4D97-AF65-F5344CB8AC3E}">
        <p14:creationId xmlns:p14="http://schemas.microsoft.com/office/powerpoint/2010/main" val="18374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Marcador de Posição de Conteúdo 2"/>
          <p:cNvSpPr>
            <a:spLocks noGrp="1"/>
          </p:cNvSpPr>
          <p:nvPr>
            <p:ph sz="half" idx="1"/>
          </p:nvPr>
        </p:nvSpPr>
        <p:spPr>
          <a:xfrm>
            <a:off x="838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e Conteúdo 3"/>
          <p:cNvSpPr>
            <a:spLocks noGrp="1"/>
          </p:cNvSpPr>
          <p:nvPr>
            <p:ph sz="half" idx="2"/>
          </p:nvPr>
        </p:nvSpPr>
        <p:spPr>
          <a:xfrm>
            <a:off x="6172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Marcador de Posição da Data 4"/>
          <p:cNvSpPr>
            <a:spLocks noGrp="1"/>
          </p:cNvSpPr>
          <p:nvPr>
            <p:ph type="dt" sz="half" idx="10"/>
          </p:nvPr>
        </p:nvSpPr>
        <p:spPr/>
        <p:txBody>
          <a:bodyPr/>
          <a:lstStyle/>
          <a:p>
            <a:fld id="{9EC01A09-7BB1-4F39-9B1E-8039EA757B95}" type="datetimeFigureOut">
              <a:rPr lang="en-US" smtClean="0"/>
              <a:t>9/10/2025</a:t>
            </a:fld>
            <a:endParaRPr lang="en-US"/>
          </a:p>
        </p:txBody>
      </p:sp>
      <p:sp>
        <p:nvSpPr>
          <p:cNvPr id="6" name="Marcador de Posição do Rodapé 5"/>
          <p:cNvSpPr>
            <a:spLocks noGrp="1"/>
          </p:cNvSpPr>
          <p:nvPr>
            <p:ph type="ftr" sz="quarter" idx="11"/>
          </p:nvPr>
        </p:nvSpPr>
        <p:spPr/>
        <p:txBody>
          <a:bodyPr/>
          <a:lstStyle/>
          <a:p>
            <a:endParaRPr lang="en-US"/>
          </a:p>
        </p:txBody>
      </p:sp>
      <p:sp>
        <p:nvSpPr>
          <p:cNvPr id="7" name="Marcador de Posição do Número do Diapositivo 6"/>
          <p:cNvSpPr>
            <a:spLocks noGrp="1"/>
          </p:cNvSpPr>
          <p:nvPr>
            <p:ph type="sldNum" sz="quarter" idx="12"/>
          </p:nvPr>
        </p:nvSpPr>
        <p:spPr/>
        <p:txBody>
          <a:bodyPr/>
          <a:lstStyle/>
          <a:p>
            <a:fld id="{CB6B604D-6664-4632-BD14-487D23A5A25F}" type="slidenum">
              <a:rPr lang="en-US" smtClean="0"/>
              <a:t>‹#›</a:t>
            </a:fld>
            <a:endParaRPr lang="en-US"/>
          </a:p>
        </p:txBody>
      </p:sp>
    </p:spTree>
    <p:extLst>
      <p:ext uri="{BB962C8B-B14F-4D97-AF65-F5344CB8AC3E}">
        <p14:creationId xmlns:p14="http://schemas.microsoft.com/office/powerpoint/2010/main" val="2343022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a:t>Clique para editar o estilo</a:t>
            </a:r>
            <a:endParaRPr lang="en-US"/>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7" name="Marcador de Posição da Data 6"/>
          <p:cNvSpPr>
            <a:spLocks noGrp="1"/>
          </p:cNvSpPr>
          <p:nvPr>
            <p:ph type="dt" sz="half" idx="10"/>
          </p:nvPr>
        </p:nvSpPr>
        <p:spPr/>
        <p:txBody>
          <a:bodyPr/>
          <a:lstStyle/>
          <a:p>
            <a:fld id="{9EC01A09-7BB1-4F39-9B1E-8039EA757B95}" type="datetimeFigureOut">
              <a:rPr lang="en-US" smtClean="0"/>
              <a:t>9/10/2025</a:t>
            </a:fld>
            <a:endParaRPr lang="en-US"/>
          </a:p>
        </p:txBody>
      </p:sp>
      <p:sp>
        <p:nvSpPr>
          <p:cNvPr id="8" name="Marcador de Posição do Rodapé 7"/>
          <p:cNvSpPr>
            <a:spLocks noGrp="1"/>
          </p:cNvSpPr>
          <p:nvPr>
            <p:ph type="ftr" sz="quarter" idx="11"/>
          </p:nvPr>
        </p:nvSpPr>
        <p:spPr/>
        <p:txBody>
          <a:bodyPr/>
          <a:lstStyle/>
          <a:p>
            <a:endParaRPr lang="en-US"/>
          </a:p>
        </p:txBody>
      </p:sp>
      <p:sp>
        <p:nvSpPr>
          <p:cNvPr id="9" name="Marcador de Posição do Número do Diapositivo 8"/>
          <p:cNvSpPr>
            <a:spLocks noGrp="1"/>
          </p:cNvSpPr>
          <p:nvPr>
            <p:ph type="sldNum" sz="quarter" idx="12"/>
          </p:nvPr>
        </p:nvSpPr>
        <p:spPr/>
        <p:txBody>
          <a:bodyPr/>
          <a:lstStyle/>
          <a:p>
            <a:fld id="{CB6B604D-6664-4632-BD14-487D23A5A25F}" type="slidenum">
              <a:rPr lang="en-US" smtClean="0"/>
              <a:t>‹#›</a:t>
            </a:fld>
            <a:endParaRPr lang="en-US"/>
          </a:p>
        </p:txBody>
      </p:sp>
    </p:spTree>
    <p:extLst>
      <p:ext uri="{BB962C8B-B14F-4D97-AF65-F5344CB8AC3E}">
        <p14:creationId xmlns:p14="http://schemas.microsoft.com/office/powerpoint/2010/main" val="2891816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Marcador de Posição da Data 2"/>
          <p:cNvSpPr>
            <a:spLocks noGrp="1"/>
          </p:cNvSpPr>
          <p:nvPr>
            <p:ph type="dt" sz="half" idx="10"/>
          </p:nvPr>
        </p:nvSpPr>
        <p:spPr/>
        <p:txBody>
          <a:bodyPr/>
          <a:lstStyle/>
          <a:p>
            <a:fld id="{9EC01A09-7BB1-4F39-9B1E-8039EA757B95}" type="datetimeFigureOut">
              <a:rPr lang="en-US" smtClean="0"/>
              <a:t>9/10/2025</a:t>
            </a:fld>
            <a:endParaRPr lang="en-US"/>
          </a:p>
        </p:txBody>
      </p:sp>
      <p:sp>
        <p:nvSpPr>
          <p:cNvPr id="4" name="Marcador de Posição do Rodapé 3"/>
          <p:cNvSpPr>
            <a:spLocks noGrp="1"/>
          </p:cNvSpPr>
          <p:nvPr>
            <p:ph type="ftr" sz="quarter" idx="11"/>
          </p:nvPr>
        </p:nvSpPr>
        <p:spPr/>
        <p:txBody>
          <a:bodyPr/>
          <a:lstStyle/>
          <a:p>
            <a:endParaRPr lang="en-US"/>
          </a:p>
        </p:txBody>
      </p:sp>
      <p:sp>
        <p:nvSpPr>
          <p:cNvPr id="5" name="Marcador de Posição do Número do Diapositivo 4"/>
          <p:cNvSpPr>
            <a:spLocks noGrp="1"/>
          </p:cNvSpPr>
          <p:nvPr>
            <p:ph type="sldNum" sz="quarter" idx="12"/>
          </p:nvPr>
        </p:nvSpPr>
        <p:spPr/>
        <p:txBody>
          <a:bodyPr/>
          <a:lstStyle/>
          <a:p>
            <a:fld id="{CB6B604D-6664-4632-BD14-487D23A5A25F}" type="slidenum">
              <a:rPr lang="en-US" smtClean="0"/>
              <a:t>‹#›</a:t>
            </a:fld>
            <a:endParaRPr lang="en-US"/>
          </a:p>
        </p:txBody>
      </p:sp>
    </p:spTree>
    <p:extLst>
      <p:ext uri="{BB962C8B-B14F-4D97-AF65-F5344CB8AC3E}">
        <p14:creationId xmlns:p14="http://schemas.microsoft.com/office/powerpoint/2010/main" val="2551411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9EC01A09-7BB1-4F39-9B1E-8039EA757B95}" type="datetimeFigureOut">
              <a:rPr lang="en-US" smtClean="0"/>
              <a:t>9/10/2025</a:t>
            </a:fld>
            <a:endParaRPr lang="en-US"/>
          </a:p>
        </p:txBody>
      </p:sp>
      <p:sp>
        <p:nvSpPr>
          <p:cNvPr id="3" name="Marcador de Posição do Rodapé 2"/>
          <p:cNvSpPr>
            <a:spLocks noGrp="1"/>
          </p:cNvSpPr>
          <p:nvPr>
            <p:ph type="ftr" sz="quarter" idx="11"/>
          </p:nvPr>
        </p:nvSpPr>
        <p:spPr/>
        <p:txBody>
          <a:bodyPr/>
          <a:lstStyle/>
          <a:p>
            <a:endParaRPr lang="en-US"/>
          </a:p>
        </p:txBody>
      </p:sp>
      <p:sp>
        <p:nvSpPr>
          <p:cNvPr id="4" name="Marcador de Posição do Número do Diapositivo 3"/>
          <p:cNvSpPr>
            <a:spLocks noGrp="1"/>
          </p:cNvSpPr>
          <p:nvPr>
            <p:ph type="sldNum" sz="quarter" idx="12"/>
          </p:nvPr>
        </p:nvSpPr>
        <p:spPr/>
        <p:txBody>
          <a:bodyPr/>
          <a:lstStyle/>
          <a:p>
            <a:fld id="{CB6B604D-6664-4632-BD14-487D23A5A25F}" type="slidenum">
              <a:rPr lang="en-US" smtClean="0"/>
              <a:t>‹#›</a:t>
            </a:fld>
            <a:endParaRPr lang="en-US"/>
          </a:p>
        </p:txBody>
      </p:sp>
    </p:spTree>
    <p:extLst>
      <p:ext uri="{BB962C8B-B14F-4D97-AF65-F5344CB8AC3E}">
        <p14:creationId xmlns:p14="http://schemas.microsoft.com/office/powerpoint/2010/main" val="340794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endParaRPr lang="en-US"/>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9EC01A09-7BB1-4F39-9B1E-8039EA757B95}" type="datetimeFigureOut">
              <a:rPr lang="en-US" smtClean="0"/>
              <a:t>9/10/2025</a:t>
            </a:fld>
            <a:endParaRPr lang="en-US"/>
          </a:p>
        </p:txBody>
      </p:sp>
      <p:sp>
        <p:nvSpPr>
          <p:cNvPr id="6" name="Marcador de Posição do Rodapé 5"/>
          <p:cNvSpPr>
            <a:spLocks noGrp="1"/>
          </p:cNvSpPr>
          <p:nvPr>
            <p:ph type="ftr" sz="quarter" idx="11"/>
          </p:nvPr>
        </p:nvSpPr>
        <p:spPr/>
        <p:txBody>
          <a:bodyPr/>
          <a:lstStyle/>
          <a:p>
            <a:endParaRPr lang="en-US"/>
          </a:p>
        </p:txBody>
      </p:sp>
      <p:sp>
        <p:nvSpPr>
          <p:cNvPr id="7" name="Marcador de Posição do Número do Diapositivo 6"/>
          <p:cNvSpPr>
            <a:spLocks noGrp="1"/>
          </p:cNvSpPr>
          <p:nvPr>
            <p:ph type="sldNum" sz="quarter" idx="12"/>
          </p:nvPr>
        </p:nvSpPr>
        <p:spPr/>
        <p:txBody>
          <a:bodyPr/>
          <a:lstStyle/>
          <a:p>
            <a:fld id="{CB6B604D-6664-4632-BD14-487D23A5A25F}" type="slidenum">
              <a:rPr lang="en-US" smtClean="0"/>
              <a:t>‹#›</a:t>
            </a:fld>
            <a:endParaRPr lang="en-US"/>
          </a:p>
        </p:txBody>
      </p:sp>
    </p:spTree>
    <p:extLst>
      <p:ext uri="{BB962C8B-B14F-4D97-AF65-F5344CB8AC3E}">
        <p14:creationId xmlns:p14="http://schemas.microsoft.com/office/powerpoint/2010/main" val="3806096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endParaRPr lang="en-US"/>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9EC01A09-7BB1-4F39-9B1E-8039EA757B95}" type="datetimeFigureOut">
              <a:rPr lang="en-US" smtClean="0"/>
              <a:t>9/10/2025</a:t>
            </a:fld>
            <a:endParaRPr lang="en-US"/>
          </a:p>
        </p:txBody>
      </p:sp>
      <p:sp>
        <p:nvSpPr>
          <p:cNvPr id="6" name="Marcador de Posição do Rodapé 5"/>
          <p:cNvSpPr>
            <a:spLocks noGrp="1"/>
          </p:cNvSpPr>
          <p:nvPr>
            <p:ph type="ftr" sz="quarter" idx="11"/>
          </p:nvPr>
        </p:nvSpPr>
        <p:spPr/>
        <p:txBody>
          <a:bodyPr/>
          <a:lstStyle/>
          <a:p>
            <a:endParaRPr lang="en-US"/>
          </a:p>
        </p:txBody>
      </p:sp>
      <p:sp>
        <p:nvSpPr>
          <p:cNvPr id="7" name="Marcador de Posição do Número do Diapositivo 6"/>
          <p:cNvSpPr>
            <a:spLocks noGrp="1"/>
          </p:cNvSpPr>
          <p:nvPr>
            <p:ph type="sldNum" sz="quarter" idx="12"/>
          </p:nvPr>
        </p:nvSpPr>
        <p:spPr/>
        <p:txBody>
          <a:bodyPr/>
          <a:lstStyle/>
          <a:p>
            <a:fld id="{CB6B604D-6664-4632-BD14-487D23A5A25F}" type="slidenum">
              <a:rPr lang="en-US" smtClean="0"/>
              <a:t>‹#›</a:t>
            </a:fld>
            <a:endParaRPr lang="en-US"/>
          </a:p>
        </p:txBody>
      </p:sp>
    </p:spTree>
    <p:extLst>
      <p:ext uri="{BB962C8B-B14F-4D97-AF65-F5344CB8AC3E}">
        <p14:creationId xmlns:p14="http://schemas.microsoft.com/office/powerpoint/2010/main" val="4106107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a:t>
            </a:r>
            <a:endParaRPr lang="en-US"/>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01A09-7BB1-4F39-9B1E-8039EA757B95}" type="datetimeFigureOut">
              <a:rPr lang="en-US" smtClean="0"/>
              <a:t>9/10/2025</a:t>
            </a:fld>
            <a:endParaRPr lang="en-US"/>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6B604D-6664-4632-BD14-487D23A5A25F}" type="slidenum">
              <a:rPr lang="en-US" smtClean="0"/>
              <a:t>‹#›</a:t>
            </a:fld>
            <a:endParaRPr lang="en-US"/>
          </a:p>
        </p:txBody>
      </p:sp>
    </p:spTree>
    <p:extLst>
      <p:ext uri="{BB962C8B-B14F-4D97-AF65-F5344CB8AC3E}">
        <p14:creationId xmlns:p14="http://schemas.microsoft.com/office/powerpoint/2010/main" val="3222389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icitg2026.com/"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hyperlink" Target="mailto:DHatem@mgmlaw.com"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mailto:Duncan.Nicholson@arup.com" TargetMode="External"/><Relationship Id="rId2" Type="http://schemas.openxmlformats.org/officeDocument/2006/relationships/hyperlink" Target="mailto:franz.tschuchnigg@TUGraz.at" TargetMode="External"/><Relationship Id="rId1" Type="http://schemas.openxmlformats.org/officeDocument/2006/relationships/slideLayout" Target="../slideLayouts/slideLayout14.xml"/><Relationship Id="rId4" Type="http://schemas.openxmlformats.org/officeDocument/2006/relationships/hyperlink" Target="mailto:truong.le@imperial.ac.uk"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ites.google.com/d/1w3SUASm7ELl7yavUx4htC8fRoXZvf2NT/p/1IQdI-TQWQb6EIoO3CeUul0KZKUfrUGsk/edi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issmge.org/committees/technical-committees/applications/observational-metho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580" y="1529155"/>
            <a:ext cx="11138274" cy="1732971"/>
          </a:xfrm>
        </p:spPr>
        <p:txBody>
          <a:bodyPr>
            <a:normAutofit fontScale="90000"/>
          </a:bodyPr>
          <a:lstStyle/>
          <a:p>
            <a:r>
              <a:rPr lang="en-GB" sz="5400" b="1" dirty="0">
                <a:solidFill>
                  <a:schemeClr val="accent2"/>
                </a:solidFill>
                <a:latin typeface="Arial" panose="020B0604020202020204" pitchFamily="34" charset="0"/>
                <a:cs typeface="Arial" panose="020B0604020202020204" pitchFamily="34" charset="0"/>
              </a:rPr>
              <a:t>ISSMGE - TC206</a:t>
            </a:r>
            <a:br>
              <a:rPr lang="en-GB" sz="4400" b="1" dirty="0">
                <a:solidFill>
                  <a:schemeClr val="accent2"/>
                </a:solidFill>
                <a:latin typeface="Arial" panose="020B0604020202020204" pitchFamily="34" charset="0"/>
                <a:cs typeface="Arial" panose="020B0604020202020204" pitchFamily="34" charset="0"/>
              </a:rPr>
            </a:br>
            <a:r>
              <a:rPr lang="en-GB" sz="4400" b="1" dirty="0">
                <a:solidFill>
                  <a:schemeClr val="accent2"/>
                </a:solidFill>
                <a:latin typeface="Arial" panose="020B0604020202020204" pitchFamily="34" charset="0"/>
                <a:cs typeface="Arial" panose="020B0604020202020204" pitchFamily="34" charset="0"/>
              </a:rPr>
              <a:t>Technical Committee Meeting </a:t>
            </a:r>
            <a:br>
              <a:rPr lang="en-GB" sz="4400" b="1" dirty="0">
                <a:solidFill>
                  <a:schemeClr val="accent2"/>
                </a:solidFill>
                <a:latin typeface="Arial" panose="020B0604020202020204" pitchFamily="34" charset="0"/>
                <a:cs typeface="Arial" panose="020B0604020202020204" pitchFamily="34" charset="0"/>
              </a:rPr>
            </a:br>
            <a:r>
              <a:rPr lang="en-GB" sz="3200" b="1" dirty="0">
                <a:solidFill>
                  <a:schemeClr val="accent2"/>
                </a:solidFill>
                <a:latin typeface="Arial" panose="020B0604020202020204" pitchFamily="34" charset="0"/>
                <a:cs typeface="Arial" panose="020B0604020202020204" pitchFamily="34" charset="0"/>
              </a:rPr>
              <a:t>10-09-2025 at 09:30hrs - UK time</a:t>
            </a:r>
            <a:endParaRPr lang="en-GB" sz="4400" b="1" dirty="0">
              <a:solidFill>
                <a:srgbClr val="28AAE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79346" y="4552238"/>
            <a:ext cx="8948056" cy="1365703"/>
          </a:xfrm>
        </p:spPr>
        <p:txBody>
          <a:bodyPr>
            <a:normAutofit/>
          </a:bodyPr>
          <a:lstStyle/>
          <a:p>
            <a:r>
              <a:rPr lang="en-GB" b="1" dirty="0">
                <a:latin typeface="Arial" panose="020B0604020202020204" pitchFamily="34" charset="0"/>
                <a:cs typeface="Arial" panose="020B0604020202020204" pitchFamily="34" charset="0"/>
              </a:rPr>
              <a:t>Duncan Nicholson - Chairperson TC206</a:t>
            </a:r>
          </a:p>
          <a:p>
            <a:r>
              <a:rPr lang="en-GB" b="1" dirty="0">
                <a:latin typeface="Arial" panose="020B0604020202020204" pitchFamily="34" charset="0"/>
                <a:cs typeface="Arial" panose="020B0604020202020204" pitchFamily="34" charset="0"/>
              </a:rPr>
              <a:t> Ying Chen – Vice Chairperson TC206 </a:t>
            </a:r>
          </a:p>
          <a:p>
            <a:r>
              <a:rPr lang="en-GB" b="1" dirty="0">
                <a:latin typeface="Arial" panose="020B0604020202020204" pitchFamily="34" charset="0"/>
                <a:cs typeface="Arial" panose="020B0604020202020204" pitchFamily="34" charset="0"/>
              </a:rPr>
              <a:t> </a:t>
            </a:r>
            <a:r>
              <a:rPr lang="en-GB" b="1" dirty="0">
                <a:solidFill>
                  <a:srgbClr val="000000"/>
                </a:solidFill>
                <a:latin typeface="Arial" panose="020B0604020202020204" pitchFamily="34" charset="0"/>
                <a:ea typeface="Calibri" panose="020F0502020204030204" pitchFamily="34" charset="0"/>
                <a:cs typeface="Arial" panose="020B0604020202020204" pitchFamily="34" charset="0"/>
              </a:rPr>
              <a:t>Alessandro Martucci </a:t>
            </a:r>
            <a:r>
              <a:rPr lang="en-GB" b="1" dirty="0">
                <a:latin typeface="Arial" panose="020B0604020202020204" pitchFamily="34" charset="0"/>
                <a:cs typeface="Arial" panose="020B0604020202020204" pitchFamily="34" charset="0"/>
              </a:rPr>
              <a:t> - Secretary</a:t>
            </a:r>
          </a:p>
        </p:txBody>
      </p:sp>
      <p:pic>
        <p:nvPicPr>
          <p:cNvPr id="4" name="Picture 3">
            <a:extLst>
              <a:ext uri="{FF2B5EF4-FFF2-40B4-BE49-F238E27FC236}">
                <a16:creationId xmlns:a16="http://schemas.microsoft.com/office/drawing/2014/main" id="{49DAA079-9414-422F-BC0F-E5F20CE20BF8}"/>
              </a:ext>
            </a:extLst>
          </p:cNvPr>
          <p:cNvPicPr>
            <a:picLocks noChangeAspect="1"/>
          </p:cNvPicPr>
          <p:nvPr/>
        </p:nvPicPr>
        <p:blipFill>
          <a:blip r:embed="rId2"/>
          <a:stretch>
            <a:fillRect/>
          </a:stretch>
        </p:blipFill>
        <p:spPr>
          <a:xfrm>
            <a:off x="0" y="0"/>
            <a:ext cx="12187729" cy="1379538"/>
          </a:xfrm>
          <a:prstGeom prst="rect">
            <a:avLst/>
          </a:prstGeom>
        </p:spPr>
      </p:pic>
      <p:sp>
        <p:nvSpPr>
          <p:cNvPr id="5" name="TextBox 4">
            <a:extLst>
              <a:ext uri="{FF2B5EF4-FFF2-40B4-BE49-F238E27FC236}">
                <a16:creationId xmlns:a16="http://schemas.microsoft.com/office/drawing/2014/main" id="{88396737-613A-4A24-AAB2-3BFD1EBD1CC3}"/>
              </a:ext>
            </a:extLst>
          </p:cNvPr>
          <p:cNvSpPr txBox="1"/>
          <p:nvPr/>
        </p:nvSpPr>
        <p:spPr>
          <a:xfrm>
            <a:off x="2716881" y="3444240"/>
            <a:ext cx="6294737" cy="769441"/>
          </a:xfrm>
          <a:prstGeom prst="rect">
            <a:avLst/>
          </a:prstGeom>
          <a:noFill/>
        </p:spPr>
        <p:txBody>
          <a:bodyPr wrap="none" rtlCol="0">
            <a:spAutoFit/>
          </a:bodyPr>
          <a:lstStyle/>
          <a:p>
            <a:r>
              <a:rPr lang="en-GB" sz="4400" dirty="0">
                <a:latin typeface="Arial" panose="020B0604020202020204" pitchFamily="34" charset="0"/>
                <a:cs typeface="Arial" panose="020B0604020202020204" pitchFamily="34" charset="0"/>
              </a:rPr>
              <a:t>Update on TC206 work  </a:t>
            </a:r>
          </a:p>
        </p:txBody>
      </p:sp>
    </p:spTree>
    <p:extLst>
      <p:ext uri="{BB962C8B-B14F-4D97-AF65-F5344CB8AC3E}">
        <p14:creationId xmlns:p14="http://schemas.microsoft.com/office/powerpoint/2010/main" val="2269087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2B4F7-D236-670A-6636-96FE1D618111}"/>
              </a:ext>
            </a:extLst>
          </p:cNvPr>
          <p:cNvSpPr>
            <a:spLocks noGrp="1"/>
          </p:cNvSpPr>
          <p:nvPr>
            <p:ph type="title"/>
          </p:nvPr>
        </p:nvSpPr>
        <p:spPr>
          <a:xfrm>
            <a:off x="838200" y="365125"/>
            <a:ext cx="10515600" cy="740733"/>
          </a:xfrm>
        </p:spPr>
        <p:txBody>
          <a:bodyPr/>
          <a:lstStyle/>
          <a:p>
            <a:r>
              <a:rPr lang="en-GB" b="1" dirty="0"/>
              <a:t>Conference Summary</a:t>
            </a:r>
          </a:p>
        </p:txBody>
      </p:sp>
      <p:sp>
        <p:nvSpPr>
          <p:cNvPr id="3" name="Content Placeholder 2">
            <a:extLst>
              <a:ext uri="{FF2B5EF4-FFF2-40B4-BE49-F238E27FC236}">
                <a16:creationId xmlns:a16="http://schemas.microsoft.com/office/drawing/2014/main" id="{6A99F170-69D3-DB67-6AAA-D66A6E11BAA9}"/>
              </a:ext>
            </a:extLst>
          </p:cNvPr>
          <p:cNvSpPr>
            <a:spLocks noGrp="1"/>
          </p:cNvSpPr>
          <p:nvPr>
            <p:ph idx="1"/>
          </p:nvPr>
        </p:nvSpPr>
        <p:spPr>
          <a:xfrm>
            <a:off x="505537" y="1105857"/>
            <a:ext cx="11030893" cy="5284309"/>
          </a:xfrm>
        </p:spPr>
        <p:txBody>
          <a:bodyPr>
            <a:normAutofit fontScale="92500" lnSpcReduction="10000"/>
          </a:bodyPr>
          <a:lstStyle/>
          <a:p>
            <a:r>
              <a:rPr lang="en-GB" sz="3200" dirty="0"/>
              <a:t>RTBA Workshop – Imperial College – 17 March 2026  (Day before Rankine Lecture)</a:t>
            </a:r>
          </a:p>
          <a:p>
            <a:endParaRPr lang="en-GB" sz="3200" dirty="0"/>
          </a:p>
          <a:p>
            <a:r>
              <a:rPr lang="en-GB" sz="3200" dirty="0"/>
              <a:t>ISSMGE 21</a:t>
            </a:r>
            <a:r>
              <a:rPr lang="en-GB" sz="3200" baseline="30000" dirty="0"/>
              <a:t>st</a:t>
            </a:r>
            <a:r>
              <a:rPr lang="en-GB" sz="3200" dirty="0"/>
              <a:t> Int Conf  - Vienna - 14-19 June 2026</a:t>
            </a:r>
          </a:p>
          <a:p>
            <a:pPr marL="0" indent="0">
              <a:buNone/>
            </a:pPr>
            <a:endParaRPr lang="en-GB" sz="3200" dirty="0"/>
          </a:p>
          <a:p>
            <a:r>
              <a:rPr lang="en-GB" sz="3200" dirty="0"/>
              <a:t>12</a:t>
            </a:r>
            <a:r>
              <a:rPr lang="en-GB" sz="3200" baseline="30000" dirty="0"/>
              <a:t>th</a:t>
            </a:r>
            <a:r>
              <a:rPr lang="en-GB" sz="3200" dirty="0"/>
              <a:t> Int. Symp. Field Monitoring in Geomechanics  6-10 August 2026</a:t>
            </a:r>
          </a:p>
          <a:p>
            <a:endParaRPr lang="en-GB" sz="3200" dirty="0"/>
          </a:p>
          <a:p>
            <a:r>
              <a:rPr lang="en-GB" sz="3200" dirty="0"/>
              <a:t>6th Int. Conf. on Information Technology in Geo-Engineering (6th ICITG) in Graz, Austria, - 3 to 16 October 2026. - </a:t>
            </a:r>
            <a:r>
              <a:rPr lang="en-GB" sz="2000" u="sng" dirty="0">
                <a:solidFill>
                  <a:srgbClr val="0000FF"/>
                </a:solidFill>
                <a:effectLst/>
                <a:latin typeface="Times New Roman" panose="02020603050405020304" pitchFamily="18" charset="0"/>
                <a:ea typeface="Times New Roman" panose="02020603050405020304" pitchFamily="18" charset="0"/>
                <a:hlinkClick r:id="rId2"/>
              </a:rPr>
              <a:t>https://www.icitg2026.com</a:t>
            </a:r>
            <a:endParaRPr lang="en-GB" sz="2000" u="sng" dirty="0">
              <a:solidFill>
                <a:srgbClr val="0000FF"/>
              </a:solidFill>
              <a:effectLst/>
              <a:latin typeface="Times New Roman" panose="02020603050405020304" pitchFamily="18" charset="0"/>
              <a:ea typeface="Times New Roman" panose="02020603050405020304" pitchFamily="18" charset="0"/>
            </a:endParaRPr>
          </a:p>
          <a:p>
            <a:pPr lvl="1"/>
            <a:r>
              <a:rPr lang="en-GB" sz="1600" i="1" dirty="0">
                <a:effectLst/>
                <a:latin typeface="Times New Roman" panose="02020603050405020304" pitchFamily="18" charset="0"/>
                <a:ea typeface="Times New Roman" panose="02020603050405020304" pitchFamily="18" charset="0"/>
                <a:cs typeface="Aptos" panose="020B0004020202020204" pitchFamily="34" charset="0"/>
              </a:rPr>
              <a:t>The conference will provide a platform to discuss current developments in digital transformation within geo-engineering. Topics include case studies on information technology in practice, integration of digital systems such as Scan2BIM and BIM2FEM, the use of open benchmark datasets, uncertainty quantification and mitigation, applications of machine learning including reinforcement learning and large language models, </a:t>
            </a:r>
            <a:r>
              <a:rPr lang="en-GB" sz="1600" i="1" dirty="0">
                <a:solidFill>
                  <a:srgbClr val="FF0000"/>
                </a:solidFill>
                <a:effectLst/>
                <a:latin typeface="Times New Roman" panose="02020603050405020304" pitchFamily="18" charset="0"/>
                <a:ea typeface="Times New Roman" panose="02020603050405020304" pitchFamily="18" charset="0"/>
                <a:cs typeface="Aptos" panose="020B0004020202020204" pitchFamily="34" charset="0"/>
              </a:rPr>
              <a:t>as well as Real-Time Back-Analysis (RTBA).</a:t>
            </a:r>
            <a:endParaRPr lang="en-GB" sz="1600" dirty="0">
              <a:solidFill>
                <a:srgbClr val="FF0000"/>
              </a:solidFill>
              <a:effectLst/>
              <a:latin typeface="Aptos" panose="020B0004020202020204" pitchFamily="34" charset="0"/>
              <a:ea typeface="Aptos" panose="020B0004020202020204" pitchFamily="34" charset="0"/>
              <a:cs typeface="Aptos" panose="020B0004020202020204" pitchFamily="34" charset="0"/>
            </a:endParaRPr>
          </a:p>
          <a:p>
            <a:endParaRPr lang="en-GB" dirty="0"/>
          </a:p>
          <a:p>
            <a:endParaRPr lang="en-GB" dirty="0"/>
          </a:p>
          <a:p>
            <a:endParaRPr lang="en-GB" dirty="0"/>
          </a:p>
          <a:p>
            <a:endParaRPr lang="en-GB" dirty="0"/>
          </a:p>
          <a:p>
            <a:pPr lvl="1"/>
            <a:endParaRPr lang="en-GB" dirty="0"/>
          </a:p>
        </p:txBody>
      </p:sp>
      <p:sp>
        <p:nvSpPr>
          <p:cNvPr id="4" name="Text Placeholder 3">
            <a:extLst>
              <a:ext uri="{FF2B5EF4-FFF2-40B4-BE49-F238E27FC236}">
                <a16:creationId xmlns:a16="http://schemas.microsoft.com/office/drawing/2014/main" id="{3E24729D-FCE3-019B-C1E0-93E247484907}"/>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305D4D8B-5E22-71CB-B82A-FB19A945EB23}"/>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4265953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653F6-C4E8-2864-9091-20D8C52C46EC}"/>
              </a:ext>
            </a:extLst>
          </p:cNvPr>
          <p:cNvSpPr>
            <a:spLocks noGrp="1"/>
          </p:cNvSpPr>
          <p:nvPr>
            <p:ph type="title"/>
          </p:nvPr>
        </p:nvSpPr>
        <p:spPr>
          <a:xfrm>
            <a:off x="242777" y="258799"/>
            <a:ext cx="3446721" cy="1325563"/>
          </a:xfrm>
        </p:spPr>
        <p:txBody>
          <a:bodyPr/>
          <a:lstStyle/>
          <a:p>
            <a:r>
              <a:rPr lang="en-GB" b="1" dirty="0"/>
              <a:t>Soft Soil 2026</a:t>
            </a:r>
          </a:p>
        </p:txBody>
      </p:sp>
      <p:sp>
        <p:nvSpPr>
          <p:cNvPr id="3" name="Content Placeholder 2">
            <a:extLst>
              <a:ext uri="{FF2B5EF4-FFF2-40B4-BE49-F238E27FC236}">
                <a16:creationId xmlns:a16="http://schemas.microsoft.com/office/drawing/2014/main" id="{A078AD39-5894-2A22-19F4-632ED34299D1}"/>
              </a:ext>
            </a:extLst>
          </p:cNvPr>
          <p:cNvSpPr>
            <a:spLocks noGrp="1"/>
          </p:cNvSpPr>
          <p:nvPr>
            <p:ph idx="1"/>
          </p:nvPr>
        </p:nvSpPr>
        <p:spPr>
          <a:xfrm>
            <a:off x="242777" y="1825625"/>
            <a:ext cx="3446721" cy="4351338"/>
          </a:xfrm>
        </p:spPr>
        <p:txBody>
          <a:bodyPr/>
          <a:lstStyle/>
          <a:p>
            <a:r>
              <a:rPr lang="en-GB" dirty="0"/>
              <a:t>Initial Abstract 30/9/25</a:t>
            </a:r>
          </a:p>
          <a:p>
            <a:endParaRPr lang="en-GB" dirty="0"/>
          </a:p>
          <a:p>
            <a:r>
              <a:rPr lang="en-GB" dirty="0"/>
              <a:t>Based on extended abstracts.</a:t>
            </a:r>
          </a:p>
        </p:txBody>
      </p:sp>
      <p:sp>
        <p:nvSpPr>
          <p:cNvPr id="4" name="Text Placeholder 3">
            <a:extLst>
              <a:ext uri="{FF2B5EF4-FFF2-40B4-BE49-F238E27FC236}">
                <a16:creationId xmlns:a16="http://schemas.microsoft.com/office/drawing/2014/main" id="{E58CAA10-A7F1-E653-004B-331E083D99BF}"/>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D9CDADBE-49F5-908E-420F-1734ACE37877}"/>
              </a:ext>
            </a:extLst>
          </p:cNvPr>
          <p:cNvSpPr>
            <a:spLocks noGrp="1"/>
          </p:cNvSpPr>
          <p:nvPr>
            <p:ph type="body" sz="quarter" idx="11"/>
          </p:nvPr>
        </p:nvSpPr>
        <p:spPr/>
        <p:txBody>
          <a:bodyPr/>
          <a:lstStyle/>
          <a:p>
            <a:endParaRPr lang="en-GB"/>
          </a:p>
        </p:txBody>
      </p:sp>
      <p:pic>
        <p:nvPicPr>
          <p:cNvPr id="7" name="Picture 6">
            <a:extLst>
              <a:ext uri="{FF2B5EF4-FFF2-40B4-BE49-F238E27FC236}">
                <a16:creationId xmlns:a16="http://schemas.microsoft.com/office/drawing/2014/main" id="{AE5B212F-6C37-B9CB-AEEA-0BF79AC6D318}"/>
              </a:ext>
            </a:extLst>
          </p:cNvPr>
          <p:cNvPicPr>
            <a:picLocks noChangeAspect="1"/>
          </p:cNvPicPr>
          <p:nvPr/>
        </p:nvPicPr>
        <p:blipFill>
          <a:blip r:embed="rId2"/>
          <a:stretch>
            <a:fillRect/>
          </a:stretch>
        </p:blipFill>
        <p:spPr>
          <a:xfrm>
            <a:off x="4763387" y="0"/>
            <a:ext cx="6376468" cy="5156092"/>
          </a:xfrm>
          <a:prstGeom prst="rect">
            <a:avLst/>
          </a:prstGeom>
        </p:spPr>
      </p:pic>
      <p:pic>
        <p:nvPicPr>
          <p:cNvPr id="9" name="Picture 8">
            <a:extLst>
              <a:ext uri="{FF2B5EF4-FFF2-40B4-BE49-F238E27FC236}">
                <a16:creationId xmlns:a16="http://schemas.microsoft.com/office/drawing/2014/main" id="{87BCC261-2202-1D1B-D973-96FA17397921}"/>
              </a:ext>
            </a:extLst>
          </p:cNvPr>
          <p:cNvPicPr>
            <a:picLocks noChangeAspect="1"/>
          </p:cNvPicPr>
          <p:nvPr/>
        </p:nvPicPr>
        <p:blipFill>
          <a:blip r:embed="rId3"/>
          <a:stretch>
            <a:fillRect/>
          </a:stretch>
        </p:blipFill>
        <p:spPr>
          <a:xfrm>
            <a:off x="423838" y="5156092"/>
            <a:ext cx="8288278" cy="1663109"/>
          </a:xfrm>
          <a:prstGeom prst="rect">
            <a:avLst/>
          </a:prstGeom>
        </p:spPr>
      </p:pic>
    </p:spTree>
    <p:extLst>
      <p:ext uri="{BB962C8B-B14F-4D97-AF65-F5344CB8AC3E}">
        <p14:creationId xmlns:p14="http://schemas.microsoft.com/office/powerpoint/2010/main" val="1989600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CF085-92E2-8421-CACF-CCF337E5349D}"/>
              </a:ext>
            </a:extLst>
          </p:cNvPr>
          <p:cNvSpPr>
            <a:spLocks noGrp="1"/>
          </p:cNvSpPr>
          <p:nvPr>
            <p:ph type="title"/>
          </p:nvPr>
        </p:nvSpPr>
        <p:spPr>
          <a:xfrm>
            <a:off x="604520" y="176212"/>
            <a:ext cx="10515600" cy="1128163"/>
          </a:xfrm>
        </p:spPr>
        <p:txBody>
          <a:bodyPr>
            <a:normAutofit/>
          </a:bodyPr>
          <a:lstStyle/>
          <a:p>
            <a:r>
              <a:rPr lang="en-GB" b="1" dirty="0"/>
              <a:t>ICSMGE, Vienna Austria, 2026</a:t>
            </a:r>
            <a:endParaRPr lang="en-GB" dirty="0"/>
          </a:p>
        </p:txBody>
      </p:sp>
      <p:sp>
        <p:nvSpPr>
          <p:cNvPr id="3" name="Content Placeholder 2">
            <a:extLst>
              <a:ext uri="{FF2B5EF4-FFF2-40B4-BE49-F238E27FC236}">
                <a16:creationId xmlns:a16="http://schemas.microsoft.com/office/drawing/2014/main" id="{486C2D2E-4A6D-1CD9-F911-7A7FC65D8CD7}"/>
              </a:ext>
            </a:extLst>
          </p:cNvPr>
          <p:cNvSpPr>
            <a:spLocks noGrp="1"/>
          </p:cNvSpPr>
          <p:nvPr>
            <p:ph idx="1"/>
          </p:nvPr>
        </p:nvSpPr>
        <p:spPr>
          <a:xfrm>
            <a:off x="604520" y="1596600"/>
            <a:ext cx="11004007" cy="4702600"/>
          </a:xfrm>
          <a:solidFill>
            <a:schemeClr val="bg1"/>
          </a:solidFill>
        </p:spPr>
        <p:txBody>
          <a:bodyPr>
            <a:noAutofit/>
          </a:bodyPr>
          <a:lstStyle/>
          <a:p>
            <a:pPr marL="0" lvl="0" indent="0">
              <a:lnSpc>
                <a:spcPct val="110000"/>
              </a:lnSpc>
              <a:spcAft>
                <a:spcPts val="600"/>
              </a:spcAft>
              <a:buNone/>
            </a:pPr>
            <a:endParaRPr lang="en-GB" sz="2000" dirty="0">
              <a:latin typeface="Arial" panose="020B0604020202020204" pitchFamily="34" charset="0"/>
              <a:ea typeface="MS PGothic" panose="020B0600070205080204" pitchFamily="34" charset="-128"/>
              <a:cs typeface="Arial" panose="020B0604020202020204" pitchFamily="34" charset="0"/>
            </a:endParaRPr>
          </a:p>
          <a:p>
            <a:pPr marL="342900" indent="-342900">
              <a:lnSpc>
                <a:spcPct val="110000"/>
              </a:lnSpc>
              <a:spcAft>
                <a:spcPts val="600"/>
              </a:spcAft>
              <a:buFont typeface="Symbol" panose="05050102010706020507" pitchFamily="18" charset="2"/>
              <a:buChar char=""/>
            </a:pPr>
            <a:r>
              <a:rPr lang="en-GB" sz="3200" dirty="0">
                <a:latin typeface="Arial" panose="020B0604020202020204" pitchFamily="34" charset="0"/>
                <a:ea typeface="MS PGothic" panose="020B0600070205080204" pitchFamily="34" charset="-128"/>
                <a:cs typeface="Arial" panose="020B0604020202020204" pitchFamily="34" charset="0"/>
              </a:rPr>
              <a:t>Tony O’Brien to give a key-note lecture on OM.</a:t>
            </a:r>
          </a:p>
          <a:p>
            <a:pPr marL="342900" lvl="0" indent="-342900">
              <a:lnSpc>
                <a:spcPct val="110000"/>
              </a:lnSpc>
              <a:spcAft>
                <a:spcPts val="600"/>
              </a:spcAft>
              <a:buFont typeface="Symbol" panose="05050102010706020507" pitchFamily="18" charset="2"/>
              <a:buChar char=""/>
            </a:pPr>
            <a:r>
              <a:rPr lang="en-GB" sz="3200" dirty="0">
                <a:latin typeface="Arial" panose="020B0604020202020204" pitchFamily="34" charset="0"/>
                <a:ea typeface="MS PGothic" panose="020B0600070205080204" pitchFamily="34" charset="-128"/>
                <a:cs typeface="Arial" panose="020B0604020202020204" pitchFamily="34" charset="0"/>
              </a:rPr>
              <a:t>25 OM papers submitted. -  </a:t>
            </a:r>
          </a:p>
          <a:p>
            <a:pPr marL="800100" lvl="1" indent="-342900">
              <a:lnSpc>
                <a:spcPct val="110000"/>
              </a:lnSpc>
              <a:spcAft>
                <a:spcPts val="600"/>
              </a:spcAft>
              <a:buFont typeface="Symbol" panose="05050102010706020507" pitchFamily="18" charset="2"/>
              <a:buChar char=""/>
            </a:pPr>
            <a:r>
              <a:rPr lang="en-GB" sz="2800" dirty="0">
                <a:latin typeface="Arial" panose="020B0604020202020204" pitchFamily="34" charset="0"/>
                <a:ea typeface="MS PGothic" panose="020B0600070205080204" pitchFamily="34" charset="-128"/>
                <a:cs typeface="Arial" panose="020B0604020202020204" pitchFamily="34" charset="0"/>
              </a:rPr>
              <a:t>TC206 applied for conference paper presentation session: </a:t>
            </a:r>
          </a:p>
          <a:p>
            <a:pPr marL="342900" lvl="0" indent="-342900">
              <a:lnSpc>
                <a:spcPct val="110000"/>
              </a:lnSpc>
              <a:spcAft>
                <a:spcPts val="600"/>
              </a:spcAft>
              <a:buFont typeface="Symbol" panose="05050102010706020507" pitchFamily="18" charset="2"/>
              <a:buChar char=""/>
            </a:pPr>
            <a:r>
              <a:rPr lang="en-GB" sz="3200" dirty="0">
                <a:latin typeface="Arial" panose="020B0604020202020204" pitchFamily="34" charset="0"/>
                <a:ea typeface="MS PGothic" panose="020B0600070205080204" pitchFamily="34" charset="-128"/>
                <a:cs typeface="Arial" panose="020B0604020202020204" pitchFamily="34" charset="0"/>
              </a:rPr>
              <a:t>OM Workshop Session. – Topics to be chosen.</a:t>
            </a:r>
          </a:p>
          <a:p>
            <a:pPr marL="342900" lvl="0" indent="-342900">
              <a:lnSpc>
                <a:spcPct val="110000"/>
              </a:lnSpc>
              <a:spcAft>
                <a:spcPts val="600"/>
              </a:spcAft>
              <a:buFont typeface="Symbol" panose="05050102010706020507" pitchFamily="18" charset="2"/>
              <a:buChar char=""/>
            </a:pPr>
            <a:endParaRPr lang="en-GB" sz="2000" dirty="0">
              <a:latin typeface="Arial" panose="020B0604020202020204" pitchFamily="34" charset="0"/>
              <a:ea typeface="MS PGothic" panose="020B0600070205080204" pitchFamily="34" charset="-128"/>
              <a:cs typeface="Arial" panose="020B0604020202020204" pitchFamily="34" charset="0"/>
            </a:endParaRPr>
          </a:p>
          <a:p>
            <a:pPr marL="342900" lvl="0" indent="-342900">
              <a:lnSpc>
                <a:spcPct val="110000"/>
              </a:lnSpc>
              <a:buFont typeface="Symbol" panose="05050102010706020507" pitchFamily="18" charset="2"/>
              <a:buChar char=""/>
            </a:pPr>
            <a:endParaRPr lang="en-GB" sz="2000" dirty="0">
              <a:effectLst/>
              <a:latin typeface="Arial" panose="020B0604020202020204" pitchFamily="34" charset="0"/>
              <a:ea typeface="MS PGothic" panose="020B0600070205080204" pitchFamily="34" charset="-128"/>
              <a:cs typeface="Arial" panose="020B0604020202020204" pitchFamily="34" charset="0"/>
            </a:endParaRPr>
          </a:p>
          <a:p>
            <a:pPr marL="342900" lvl="0" indent="-342900">
              <a:lnSpc>
                <a:spcPct val="110000"/>
              </a:lnSpc>
              <a:buFont typeface="Symbol" panose="05050102010706020507" pitchFamily="18" charset="2"/>
              <a:buChar char=""/>
            </a:pPr>
            <a:endParaRPr lang="en-GB" sz="2000" dirty="0">
              <a:effectLst/>
              <a:latin typeface="Arial" panose="020B0604020202020204" pitchFamily="34" charset="0"/>
              <a:ea typeface="MS PGothic" panose="020B0600070205080204" pitchFamily="34" charset="-128"/>
              <a:cs typeface="Arial" panose="020B0604020202020204" pitchFamily="34" charset="0"/>
            </a:endParaRPr>
          </a:p>
          <a:p>
            <a:pPr marL="800100" lvl="1" indent="-342900">
              <a:lnSpc>
                <a:spcPct val="110000"/>
              </a:lnSpc>
              <a:buFont typeface="Symbol" panose="05050102010706020507" pitchFamily="18" charset="2"/>
              <a:buChar char=""/>
            </a:pPr>
            <a:endParaRPr lang="en-GB" sz="1600" dirty="0">
              <a:effectLst/>
              <a:latin typeface="Arial" panose="020B0604020202020204" pitchFamily="34" charset="0"/>
              <a:ea typeface="MS PGothic" panose="020B0600070205080204" pitchFamily="34" charset="-128"/>
              <a:cs typeface="Arial" panose="020B0604020202020204" pitchFamily="34" charset="0"/>
            </a:endParaRPr>
          </a:p>
        </p:txBody>
      </p:sp>
      <p:sp>
        <p:nvSpPr>
          <p:cNvPr id="4" name="Text Placeholder 3">
            <a:extLst>
              <a:ext uri="{FF2B5EF4-FFF2-40B4-BE49-F238E27FC236}">
                <a16:creationId xmlns:a16="http://schemas.microsoft.com/office/drawing/2014/main" id="{075393F1-DE71-2CA7-025D-9B6F2E55D001}"/>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07D4EA4B-8277-13AC-4786-916AD5810437}"/>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319803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5ED3F-7DC5-A552-016C-B73D8279004C}"/>
              </a:ext>
            </a:extLst>
          </p:cNvPr>
          <p:cNvSpPr>
            <a:spLocks noGrp="1"/>
          </p:cNvSpPr>
          <p:nvPr>
            <p:ph type="title"/>
          </p:nvPr>
        </p:nvSpPr>
        <p:spPr>
          <a:xfrm>
            <a:off x="731875" y="176212"/>
            <a:ext cx="10515600" cy="1761387"/>
          </a:xfrm>
        </p:spPr>
        <p:txBody>
          <a:bodyPr>
            <a:normAutofit fontScale="90000"/>
          </a:bodyPr>
          <a:lstStyle/>
          <a:p>
            <a:r>
              <a:rPr lang="en-GB" b="1" dirty="0"/>
              <a:t>Ciria Guide R185 - Revision – </a:t>
            </a:r>
            <a:br>
              <a:rPr lang="en-GB" b="1" dirty="0"/>
            </a:br>
            <a:r>
              <a:rPr lang="en-GB" b="1" dirty="0"/>
              <a:t>The Observational Method in Ground Engineering</a:t>
            </a:r>
            <a:endParaRPr lang="en-GB" dirty="0"/>
          </a:p>
        </p:txBody>
      </p:sp>
      <p:sp>
        <p:nvSpPr>
          <p:cNvPr id="3" name="Content Placeholder 2">
            <a:extLst>
              <a:ext uri="{FF2B5EF4-FFF2-40B4-BE49-F238E27FC236}">
                <a16:creationId xmlns:a16="http://schemas.microsoft.com/office/drawing/2014/main" id="{2F66063D-4181-8087-F972-B94A4DEDFF68}"/>
              </a:ext>
            </a:extLst>
          </p:cNvPr>
          <p:cNvSpPr>
            <a:spLocks noGrp="1"/>
          </p:cNvSpPr>
          <p:nvPr>
            <p:ph idx="1"/>
          </p:nvPr>
        </p:nvSpPr>
        <p:spPr>
          <a:xfrm>
            <a:off x="328613" y="2089751"/>
            <a:ext cx="10515600" cy="4057296"/>
          </a:xfrm>
        </p:spPr>
        <p:txBody>
          <a:bodyPr>
            <a:normAutofit/>
          </a:bodyPr>
          <a:lstStyle/>
          <a:p>
            <a:pPr lvl="1"/>
            <a:r>
              <a:rPr lang="en-GB" sz="2800" b="1" dirty="0"/>
              <a:t>Currently out to tender.</a:t>
            </a:r>
          </a:p>
          <a:p>
            <a:pPr lvl="1"/>
            <a:r>
              <a:rPr lang="en-GB" sz="2800" b="1" dirty="0"/>
              <a:t>Start planned for October 25.</a:t>
            </a:r>
          </a:p>
          <a:p>
            <a:pPr lvl="2"/>
            <a:endParaRPr lang="en-GB" sz="2400" b="1" dirty="0"/>
          </a:p>
          <a:p>
            <a:pPr lvl="1"/>
            <a:r>
              <a:rPr lang="en-GB" sz="2800" b="1" dirty="0">
                <a:latin typeface="Arial" panose="020B0604020202020204" pitchFamily="34" charset="0"/>
                <a:cs typeface="Arial" panose="020B0604020202020204" pitchFamily="34" charset="0"/>
              </a:rPr>
              <a:t>Opportunity to include new TC206 work.</a:t>
            </a:r>
          </a:p>
          <a:p>
            <a:pPr lvl="1"/>
            <a:endParaRPr lang="en-GB" sz="2000" b="1" dirty="0">
              <a:latin typeface="Arial" panose="020B0604020202020204" pitchFamily="34" charset="0"/>
              <a:cs typeface="Arial" panose="020B0604020202020204" pitchFamily="34" charset="0"/>
            </a:endParaRPr>
          </a:p>
          <a:p>
            <a:pPr lvl="1"/>
            <a:r>
              <a:rPr lang="en-GB" b="1" dirty="0">
                <a:solidFill>
                  <a:srgbClr val="FF0000"/>
                </a:solidFill>
                <a:latin typeface="Arial" panose="020B0604020202020204" pitchFamily="34" charset="0"/>
                <a:cs typeface="Arial" panose="020B0604020202020204" pitchFamily="34" charset="0"/>
              </a:rPr>
              <a:t>CIRIA  want one representative from TC206 – ideally outside UK.</a:t>
            </a:r>
          </a:p>
          <a:p>
            <a:pPr lvl="2"/>
            <a:r>
              <a:rPr lang="en-GB" b="1" dirty="0">
                <a:latin typeface="Arial" panose="020B0604020202020204" pitchFamily="34" charset="0"/>
                <a:cs typeface="Arial" panose="020B0604020202020204" pitchFamily="34" charset="0"/>
              </a:rPr>
              <a:t>So far Johan Spross</a:t>
            </a:r>
          </a:p>
          <a:p>
            <a:pPr lvl="2"/>
            <a:endParaRPr lang="en-GB" sz="1600" b="1"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BA4B58CC-8A56-9F51-4725-313F9E3117F1}"/>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E29799C5-0DB3-36D9-4040-8FD00C20BCAE}"/>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091435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A14A6-D08D-A6F2-E393-0C6669A68FFD}"/>
              </a:ext>
            </a:extLst>
          </p:cNvPr>
          <p:cNvSpPr>
            <a:spLocks noGrp="1"/>
          </p:cNvSpPr>
          <p:nvPr>
            <p:ph type="title"/>
          </p:nvPr>
        </p:nvSpPr>
        <p:spPr/>
        <p:txBody>
          <a:bodyPr/>
          <a:lstStyle/>
          <a:p>
            <a:r>
              <a:rPr lang="en-GB" b="1" dirty="0"/>
              <a:t>TC206 Working Groups </a:t>
            </a:r>
          </a:p>
        </p:txBody>
      </p:sp>
      <p:sp>
        <p:nvSpPr>
          <p:cNvPr id="3" name="Content Placeholder 2">
            <a:extLst>
              <a:ext uri="{FF2B5EF4-FFF2-40B4-BE49-F238E27FC236}">
                <a16:creationId xmlns:a16="http://schemas.microsoft.com/office/drawing/2014/main" id="{3D3C2E16-D4B8-D5B1-D28A-F4DCBE76A85D}"/>
              </a:ext>
            </a:extLst>
          </p:cNvPr>
          <p:cNvSpPr>
            <a:spLocks noGrp="1"/>
          </p:cNvSpPr>
          <p:nvPr>
            <p:ph idx="1"/>
          </p:nvPr>
        </p:nvSpPr>
        <p:spPr>
          <a:xfrm>
            <a:off x="838200" y="1690688"/>
            <a:ext cx="10515600" cy="4351338"/>
          </a:xfrm>
        </p:spPr>
        <p:txBody>
          <a:bodyPr/>
          <a:lstStyle/>
          <a:p>
            <a:r>
              <a:rPr lang="en-GB" dirty="0"/>
              <a:t>Contracts – Tony O’Brien</a:t>
            </a:r>
          </a:p>
          <a:p>
            <a:r>
              <a:rPr lang="en-GB" dirty="0"/>
              <a:t>Monitoring  - with TC220  -, Hock Liong Liew, Dorota Symonidou. Daniele Fornelli</a:t>
            </a:r>
          </a:p>
          <a:p>
            <a:r>
              <a:rPr lang="en-GB" dirty="0"/>
              <a:t>Eurocodes – Johan Spross</a:t>
            </a:r>
          </a:p>
          <a:p>
            <a:r>
              <a:rPr lang="en-GB" dirty="0"/>
              <a:t>Tunnelling – Chris Menkiti </a:t>
            </a:r>
          </a:p>
          <a:p>
            <a:r>
              <a:rPr lang="en-GB" sz="2800" dirty="0"/>
              <a:t>Historical Assets – Mandy Korff / Ying Chen</a:t>
            </a:r>
            <a:endParaRPr lang="en-GB" dirty="0"/>
          </a:p>
          <a:p>
            <a:r>
              <a:rPr lang="en-GB" dirty="0"/>
              <a:t>Real Time Back-Analysis   - Franz Tschuchnigg</a:t>
            </a:r>
          </a:p>
          <a:p>
            <a:endParaRPr lang="en-GB" dirty="0"/>
          </a:p>
          <a:p>
            <a:endParaRPr lang="en-GB" dirty="0"/>
          </a:p>
        </p:txBody>
      </p:sp>
      <p:sp>
        <p:nvSpPr>
          <p:cNvPr id="4" name="Text Placeholder 3">
            <a:extLst>
              <a:ext uri="{FF2B5EF4-FFF2-40B4-BE49-F238E27FC236}">
                <a16:creationId xmlns:a16="http://schemas.microsoft.com/office/drawing/2014/main" id="{3E912260-47D3-3159-3934-700F01C10C93}"/>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AB3830FF-84C2-5BA8-9A2D-FEEF14E68D52}"/>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579873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3FEC-C07E-B95B-4968-E5581AF12765}"/>
              </a:ext>
            </a:extLst>
          </p:cNvPr>
          <p:cNvSpPr>
            <a:spLocks noGrp="1"/>
          </p:cNvSpPr>
          <p:nvPr>
            <p:ph type="title"/>
          </p:nvPr>
        </p:nvSpPr>
        <p:spPr>
          <a:xfrm>
            <a:off x="442548" y="176212"/>
            <a:ext cx="10515600" cy="547688"/>
          </a:xfrm>
        </p:spPr>
        <p:txBody>
          <a:bodyPr>
            <a:normAutofit fontScale="90000"/>
          </a:bodyPr>
          <a:lstStyle/>
          <a:p>
            <a:r>
              <a:rPr lang="en-GB" sz="4000" b="1" dirty="0"/>
              <a:t>Contracts Group  - update by Tony O</a:t>
            </a:r>
            <a:r>
              <a:rPr lang="en-GB" sz="4000" b="1" dirty="0">
                <a:latin typeface="Arial" panose="020B0604020202020204" pitchFamily="34" charset="0"/>
                <a:cs typeface="Arial" panose="020B0604020202020204" pitchFamily="34" charset="0"/>
              </a:rPr>
              <a:t>’</a:t>
            </a:r>
            <a:r>
              <a:rPr lang="en-GB" sz="4000" b="1" dirty="0"/>
              <a:t>Brien</a:t>
            </a:r>
          </a:p>
        </p:txBody>
      </p:sp>
      <p:sp>
        <p:nvSpPr>
          <p:cNvPr id="3" name="Content Placeholder 2">
            <a:extLst>
              <a:ext uri="{FF2B5EF4-FFF2-40B4-BE49-F238E27FC236}">
                <a16:creationId xmlns:a16="http://schemas.microsoft.com/office/drawing/2014/main" id="{ABD6B1D9-37CE-DD79-4938-E0C903BB204B}"/>
              </a:ext>
            </a:extLst>
          </p:cNvPr>
          <p:cNvSpPr>
            <a:spLocks noGrp="1"/>
          </p:cNvSpPr>
          <p:nvPr>
            <p:ph idx="1"/>
          </p:nvPr>
        </p:nvSpPr>
        <p:spPr>
          <a:xfrm>
            <a:off x="442548" y="798328"/>
            <a:ext cx="10779368" cy="5804491"/>
          </a:xfrm>
          <a:solidFill>
            <a:schemeClr val="bg1"/>
          </a:solidFill>
        </p:spPr>
        <p:txBody>
          <a:bodyPr>
            <a:normAutofit/>
          </a:bodyPr>
          <a:lstStyle/>
          <a:p>
            <a:r>
              <a:rPr lang="en-GB" sz="2400" dirty="0"/>
              <a:t>Need to complete table of OM projects with cost savings.   - </a:t>
            </a:r>
            <a:r>
              <a:rPr lang="en-GB" sz="2400" dirty="0">
                <a:solidFill>
                  <a:srgbClr val="FF0000"/>
                </a:solidFill>
              </a:rPr>
              <a:t>Now end May 2025</a:t>
            </a:r>
          </a:p>
          <a:p>
            <a:r>
              <a:rPr lang="en-GB" sz="2400" dirty="0"/>
              <a:t>Chase other experts – Alan Marr - ??  </a:t>
            </a:r>
            <a:r>
              <a:rPr lang="en-GB" sz="2400" dirty="0" err="1"/>
              <a:t>Ferovila</a:t>
            </a:r>
            <a:r>
              <a:rPr lang="en-GB" sz="2400" dirty="0"/>
              <a:t>.  Lisbon contact JST – Ko  forces.  Spanish rep  Carbon calculations counting in Table 1  example.  Canary Wharf – Arup carbon experience.</a:t>
            </a:r>
          </a:p>
          <a:p>
            <a:r>
              <a:rPr lang="en-GB" sz="2400" dirty="0"/>
              <a:t>Paper for Vienna – summarise report.  Individual case histories.</a:t>
            </a:r>
          </a:p>
          <a:p>
            <a:r>
              <a:rPr lang="en-GB" sz="2400" dirty="0"/>
              <a:t>Link with ICE Client Initiatives. </a:t>
            </a:r>
          </a:p>
          <a:p>
            <a:r>
              <a:rPr lang="en-GB" sz="2400" dirty="0"/>
              <a:t>Link to new OM Projects.</a:t>
            </a:r>
          </a:p>
          <a:p>
            <a:r>
              <a:rPr lang="en-GB" sz="2400" dirty="0"/>
              <a:t>Cat 3 checker involvement.</a:t>
            </a:r>
          </a:p>
          <a:p>
            <a:r>
              <a:rPr lang="en-GB" sz="2400" dirty="0"/>
              <a:t>TAA issues – AIP issues.</a:t>
            </a:r>
          </a:p>
          <a:p>
            <a:r>
              <a:rPr lang="en-GB" sz="2400" dirty="0"/>
              <a:t>Paper on Culture – </a:t>
            </a:r>
          </a:p>
          <a:p>
            <a:pPr lvl="1"/>
            <a:r>
              <a:rPr lang="en-GB" sz="2000" dirty="0"/>
              <a:t>Organisations need to reach consensus at start of OM.. This means skill base to extend and confidence.  Effects all parties – Contractors and Consultants.  Key Leaders.</a:t>
            </a:r>
          </a:p>
          <a:p>
            <a:r>
              <a:rPr lang="en-GB" sz="2400" dirty="0">
                <a:latin typeface="Arial" panose="020B0604020202020204" pitchFamily="34" charset="0"/>
                <a:cs typeface="Arial" panose="020B0604020202020204" pitchFamily="34" charset="0"/>
              </a:rPr>
              <a:t>Email from David J. Hatem </a:t>
            </a:r>
            <a:r>
              <a:rPr lang="en-GB" sz="24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DHatem@mgmlaw.com</a:t>
            </a:r>
            <a:r>
              <a:rPr lang="en-GB" sz="2400" dirty="0">
                <a:latin typeface="Arial" panose="020B0604020202020204" pitchFamily="34" charset="0"/>
                <a:cs typeface="Arial" panose="020B0604020202020204" pitchFamily="34" charset="0"/>
              </a:rPr>
              <a:t>  - US experience.  Chase  - presentation? </a:t>
            </a:r>
            <a:endParaRPr lang="en-GB" sz="2400" dirty="0"/>
          </a:p>
          <a:p>
            <a:pPr lvl="1"/>
            <a:endParaRPr lang="en-GB" sz="1800" dirty="0"/>
          </a:p>
          <a:p>
            <a:pPr lvl="1"/>
            <a:endParaRPr lang="en-GB" dirty="0"/>
          </a:p>
        </p:txBody>
      </p:sp>
      <p:sp>
        <p:nvSpPr>
          <p:cNvPr id="4" name="Text Placeholder 3">
            <a:extLst>
              <a:ext uri="{FF2B5EF4-FFF2-40B4-BE49-F238E27FC236}">
                <a16:creationId xmlns:a16="http://schemas.microsoft.com/office/drawing/2014/main" id="{7F0B8A12-7E96-AF77-0EAF-B1795A7D068E}"/>
              </a:ext>
            </a:extLst>
          </p:cNvPr>
          <p:cNvSpPr>
            <a:spLocks noGrp="1"/>
          </p:cNvSpPr>
          <p:nvPr>
            <p:ph type="body" sz="quarter" idx="10"/>
          </p:nvPr>
        </p:nvSpPr>
        <p:spPr/>
        <p:txBody>
          <a:bodyPr/>
          <a:lstStyle/>
          <a:p>
            <a:r>
              <a:rPr lang="en-GB" dirty="0"/>
              <a:t>20/05/2024</a:t>
            </a:r>
          </a:p>
        </p:txBody>
      </p:sp>
      <p:sp>
        <p:nvSpPr>
          <p:cNvPr id="7" name="Text Placeholder 6">
            <a:extLst>
              <a:ext uri="{FF2B5EF4-FFF2-40B4-BE49-F238E27FC236}">
                <a16:creationId xmlns:a16="http://schemas.microsoft.com/office/drawing/2014/main" id="{E299366C-80F8-513E-84F3-9C836256CCE7}"/>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198056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CF085-92E2-8421-CACF-CCF337E5349D}"/>
              </a:ext>
            </a:extLst>
          </p:cNvPr>
          <p:cNvSpPr>
            <a:spLocks noGrp="1"/>
          </p:cNvSpPr>
          <p:nvPr>
            <p:ph type="title"/>
          </p:nvPr>
        </p:nvSpPr>
        <p:spPr>
          <a:xfrm>
            <a:off x="572622" y="95202"/>
            <a:ext cx="10515600" cy="698501"/>
          </a:xfrm>
        </p:spPr>
        <p:txBody>
          <a:bodyPr>
            <a:normAutofit/>
          </a:bodyPr>
          <a:lstStyle/>
          <a:p>
            <a:r>
              <a:rPr lang="en-GB" dirty="0"/>
              <a:t>TC206 / TC220 Monitoring Group</a:t>
            </a:r>
          </a:p>
        </p:txBody>
      </p:sp>
      <p:sp>
        <p:nvSpPr>
          <p:cNvPr id="3" name="Content Placeholder 2">
            <a:extLst>
              <a:ext uri="{FF2B5EF4-FFF2-40B4-BE49-F238E27FC236}">
                <a16:creationId xmlns:a16="http://schemas.microsoft.com/office/drawing/2014/main" id="{486C2D2E-4A6D-1CD9-F911-7A7FC65D8CD7}"/>
              </a:ext>
            </a:extLst>
          </p:cNvPr>
          <p:cNvSpPr>
            <a:spLocks noGrp="1"/>
          </p:cNvSpPr>
          <p:nvPr>
            <p:ph idx="1"/>
          </p:nvPr>
        </p:nvSpPr>
        <p:spPr>
          <a:xfrm>
            <a:off x="253011" y="959774"/>
            <a:ext cx="11534953" cy="6237335"/>
          </a:xfrm>
          <a:solidFill>
            <a:schemeClr val="bg1"/>
          </a:solidFill>
        </p:spPr>
        <p:txBody>
          <a:bodyPr>
            <a:noAutofit/>
          </a:bodyPr>
          <a:lstStyle/>
          <a:p>
            <a:pPr>
              <a:lnSpc>
                <a:spcPct val="110000"/>
              </a:lnSpc>
            </a:pPr>
            <a:r>
              <a:rPr lang="en-GB" sz="2000" b="1" dirty="0">
                <a:effectLst/>
                <a:latin typeface="Arial" panose="020B0604020202020204" pitchFamily="34" charset="0"/>
                <a:ea typeface="MS PGothic" panose="020B0600070205080204" pitchFamily="34" charset="-128"/>
                <a:cs typeface="Arial" panose="020B0604020202020204" pitchFamily="34" charset="0"/>
              </a:rPr>
              <a:t>Leadership team</a:t>
            </a:r>
            <a:r>
              <a:rPr lang="en-GB" sz="2000" dirty="0">
                <a:effectLst/>
                <a:latin typeface="Arial" panose="020B0604020202020204" pitchFamily="34" charset="0"/>
                <a:ea typeface="MS PGothic" panose="020B0600070205080204" pitchFamily="34" charset="-128"/>
                <a:cs typeface="Arial" panose="020B0604020202020204" pitchFamily="34" charset="0"/>
              </a:rPr>
              <a:t>: Hock Liong Liew, De Vos Leen, Dorota Symonidou, Daniele Fornelli </a:t>
            </a:r>
            <a:r>
              <a:rPr lang="en-GB" sz="2000" dirty="0">
                <a:latin typeface="Arial" panose="020B0604020202020204" pitchFamily="34" charset="0"/>
                <a:ea typeface="MS PGothic" panose="020B0600070205080204" pitchFamily="34" charset="-128"/>
                <a:cs typeface="Arial" panose="020B0604020202020204" pitchFamily="34" charset="0"/>
              </a:rPr>
              <a:t>Duncan Nicholson, Andrew Ridley, Ying Chen, </a:t>
            </a:r>
            <a:endParaRPr lang="en-GB" sz="2000" dirty="0">
              <a:effectLst/>
              <a:latin typeface="Arial" panose="020B0604020202020204" pitchFamily="34" charset="0"/>
              <a:ea typeface="MS PGothic" panose="020B0600070205080204" pitchFamily="34" charset="-128"/>
              <a:cs typeface="Arial" panose="020B0604020202020204" pitchFamily="34" charset="0"/>
            </a:endParaRPr>
          </a:p>
          <a:p>
            <a:pPr>
              <a:lnSpc>
                <a:spcPct val="110000"/>
              </a:lnSpc>
            </a:pPr>
            <a:r>
              <a:rPr lang="en-GB" sz="2400" b="1" dirty="0">
                <a:effectLst/>
                <a:latin typeface="Arial" panose="020B0604020202020204" pitchFamily="34" charset="0"/>
                <a:ea typeface="MS PGothic" panose="020B0600070205080204" pitchFamily="34" charset="-128"/>
                <a:cs typeface="Arial" panose="020B0604020202020204" pitchFamily="34" charset="0"/>
              </a:rPr>
              <a:t>Enhance interaction </a:t>
            </a:r>
            <a:r>
              <a:rPr lang="en-GB" sz="2400" dirty="0">
                <a:effectLst/>
                <a:latin typeface="Arial" panose="020B0604020202020204" pitchFamily="34" charset="0"/>
                <a:ea typeface="MS PGothic" panose="020B0600070205080204" pitchFamily="34" charset="-128"/>
                <a:cs typeface="Arial" panose="020B0604020202020204" pitchFamily="34" charset="0"/>
              </a:rPr>
              <a:t>between TC206 &amp; TC220 – common interest/boundaries</a:t>
            </a:r>
          </a:p>
          <a:p>
            <a:pPr>
              <a:lnSpc>
                <a:spcPct val="110000"/>
              </a:lnSpc>
            </a:pPr>
            <a:r>
              <a:rPr lang="en-GB" sz="2000" b="1" dirty="0">
                <a:effectLst/>
                <a:latin typeface="Arial" panose="020B0604020202020204" pitchFamily="34" charset="0"/>
                <a:ea typeface="MS PGothic" panose="020B0600070205080204" pitchFamily="34" charset="-128"/>
                <a:cs typeface="Arial" panose="020B0604020202020204" pitchFamily="34" charset="0"/>
              </a:rPr>
              <a:t>Goals</a:t>
            </a:r>
            <a:r>
              <a:rPr lang="en-GB" sz="2000" dirty="0">
                <a:effectLst/>
                <a:latin typeface="Arial" panose="020B0604020202020204" pitchFamily="34" charset="0"/>
                <a:ea typeface="MS PGothic" panose="020B0600070205080204" pitchFamily="34" charset="-128"/>
                <a:cs typeface="Arial" panose="020B0604020202020204" pitchFamily="34" charset="0"/>
              </a:rPr>
              <a:t> of this WG:</a:t>
            </a:r>
          </a:p>
          <a:p>
            <a:pPr lvl="1">
              <a:lnSpc>
                <a:spcPct val="110000"/>
              </a:lnSpc>
            </a:pPr>
            <a:r>
              <a:rPr lang="en-GB" sz="2000" b="1" dirty="0">
                <a:effectLst/>
                <a:latin typeface="Arial" panose="020B0604020202020204" pitchFamily="34" charset="0"/>
                <a:ea typeface="MS PGothic" panose="020B0600070205080204" pitchFamily="34" charset="-128"/>
                <a:cs typeface="Arial" panose="020B0604020202020204" pitchFamily="34" charset="0"/>
              </a:rPr>
              <a:t>OM design + construction </a:t>
            </a:r>
            <a:r>
              <a:rPr lang="en-GB" sz="2000" dirty="0">
                <a:effectLst/>
                <a:latin typeface="Arial" panose="020B0604020202020204" pitchFamily="34" charset="0"/>
                <a:ea typeface="MS PGothic" panose="020B0600070205080204" pitchFamily="34" charset="-128"/>
                <a:cs typeface="Arial" panose="020B0604020202020204" pitchFamily="34" charset="0"/>
              </a:rPr>
              <a:t>(design, triggers, back analysis, site observations, contingency) + </a:t>
            </a:r>
            <a:r>
              <a:rPr lang="en-GB" sz="2000" b="1" dirty="0">
                <a:effectLst/>
                <a:latin typeface="Arial" panose="020B0604020202020204" pitchFamily="34" charset="0"/>
                <a:ea typeface="MS PGothic" panose="020B0600070205080204" pitchFamily="34" charset="-128"/>
                <a:cs typeface="Arial" panose="020B0604020202020204" pitchFamily="34" charset="0"/>
              </a:rPr>
              <a:t>I&amp;M </a:t>
            </a:r>
            <a:r>
              <a:rPr lang="en-GB" sz="2000" dirty="0">
                <a:effectLst/>
                <a:latin typeface="Arial" panose="020B0604020202020204" pitchFamily="34" charset="0"/>
                <a:ea typeface="MS PGothic" panose="020B0600070205080204" pitchFamily="34" charset="-128"/>
                <a:cs typeface="Arial" panose="020B0604020202020204" pitchFamily="34" charset="0"/>
              </a:rPr>
              <a:t>(data quality, contract, spec, roles of I&amp;M coordinator) + </a:t>
            </a:r>
            <a:r>
              <a:rPr lang="en-GB" sz="2000" b="1" dirty="0">
                <a:effectLst/>
                <a:latin typeface="Arial" panose="020B0604020202020204" pitchFamily="34" charset="0"/>
                <a:ea typeface="MS PGothic" panose="020B0600070205080204" pitchFamily="34" charset="-128"/>
                <a:cs typeface="Arial" panose="020B0604020202020204" pitchFamily="34" charset="0"/>
              </a:rPr>
              <a:t>Database </a:t>
            </a:r>
            <a:r>
              <a:rPr lang="en-GB" sz="2000" dirty="0">
                <a:effectLst/>
                <a:latin typeface="Arial" panose="020B0604020202020204" pitchFamily="34" charset="0"/>
                <a:ea typeface="MS PGothic" panose="020B0600070205080204" pitchFamily="34" charset="-128"/>
                <a:cs typeface="Arial" panose="020B0604020202020204" pitchFamily="34" charset="0"/>
              </a:rPr>
              <a:t>(AGS input, data/information management plan)</a:t>
            </a:r>
          </a:p>
          <a:p>
            <a:pPr lvl="1">
              <a:lnSpc>
                <a:spcPct val="110000"/>
              </a:lnSpc>
            </a:pPr>
            <a:r>
              <a:rPr lang="en-GB" sz="2000" dirty="0">
                <a:latin typeface="Arial" panose="020B0604020202020204" pitchFamily="34" charset="0"/>
                <a:ea typeface="MS PGothic" panose="020B0600070205080204" pitchFamily="34" charset="-128"/>
                <a:cs typeface="Arial" panose="020B0604020202020204" pitchFamily="34" charset="0"/>
              </a:rPr>
              <a:t>Capturing </a:t>
            </a:r>
            <a:r>
              <a:rPr lang="en-GB" sz="2000" b="1" dirty="0">
                <a:latin typeface="Arial" panose="020B0604020202020204" pitchFamily="34" charset="0"/>
                <a:ea typeface="MS PGothic" panose="020B0600070205080204" pitchFamily="34" charset="-128"/>
                <a:cs typeface="Arial" panose="020B0604020202020204" pitchFamily="34" charset="0"/>
              </a:rPr>
              <a:t>good + bad </a:t>
            </a:r>
            <a:r>
              <a:rPr lang="en-GB" sz="2000" dirty="0">
                <a:latin typeface="Arial" panose="020B0604020202020204" pitchFamily="34" charset="0"/>
                <a:ea typeface="MS PGothic" panose="020B0600070205080204" pitchFamily="34" charset="-128"/>
                <a:cs typeface="Arial" panose="020B0604020202020204" pitchFamily="34" charset="0"/>
              </a:rPr>
              <a:t>performances – lessons learnt from different countries, project </a:t>
            </a:r>
            <a:r>
              <a:rPr lang="en-GB" sz="2000" b="1" dirty="0">
                <a:latin typeface="Arial" panose="020B0604020202020204" pitchFamily="34" charset="0"/>
                <a:ea typeface="MS PGothic" panose="020B0600070205080204" pitchFamily="34" charset="-128"/>
                <a:cs typeface="Arial" panose="020B0604020202020204" pitchFamily="34" charset="0"/>
              </a:rPr>
              <a:t>confidentiality</a:t>
            </a:r>
            <a:r>
              <a:rPr lang="en-GB" sz="2000" dirty="0">
                <a:latin typeface="Arial" panose="020B0604020202020204" pitchFamily="34" charset="0"/>
                <a:ea typeface="MS PGothic" panose="020B0600070205080204" pitchFamily="34" charset="-128"/>
                <a:cs typeface="Arial" panose="020B0604020202020204" pitchFamily="34" charset="0"/>
              </a:rPr>
              <a:t> to be respected</a:t>
            </a:r>
          </a:p>
          <a:p>
            <a:pPr lvl="1">
              <a:lnSpc>
                <a:spcPct val="110000"/>
              </a:lnSpc>
            </a:pPr>
            <a:r>
              <a:rPr lang="en-GB" sz="2000" dirty="0">
                <a:latin typeface="Arial" panose="020B0604020202020204" pitchFamily="34" charset="0"/>
                <a:ea typeface="MS PGothic" panose="020B0600070205080204" pitchFamily="34" charset="-128"/>
                <a:cs typeface="Arial" panose="020B0604020202020204" pitchFamily="34" charset="0"/>
              </a:rPr>
              <a:t>Influence client/main contractor/asset owners, construction data</a:t>
            </a:r>
          </a:p>
          <a:p>
            <a:pPr>
              <a:lnSpc>
                <a:spcPct val="110000"/>
              </a:lnSpc>
            </a:pPr>
            <a:r>
              <a:rPr lang="en-GB" sz="2000" b="1" dirty="0">
                <a:latin typeface="Arial" panose="020B0604020202020204" pitchFamily="34" charset="0"/>
                <a:ea typeface="MS PGothic" panose="020B0600070205080204" pitchFamily="34" charset="-128"/>
                <a:cs typeface="Arial" panose="020B0604020202020204" pitchFamily="34" charset="0"/>
              </a:rPr>
              <a:t>Target deliverables:</a:t>
            </a:r>
          </a:p>
          <a:p>
            <a:pPr lvl="1">
              <a:lnSpc>
                <a:spcPct val="110000"/>
              </a:lnSpc>
            </a:pPr>
            <a:r>
              <a:rPr lang="en-GB" sz="2000" b="1" dirty="0">
                <a:latin typeface="Arial" panose="020B0604020202020204" pitchFamily="34" charset="0"/>
                <a:ea typeface="MS PGothic" panose="020B0600070205080204" pitchFamily="34" charset="-128"/>
                <a:cs typeface="Arial" panose="020B0604020202020204" pitchFamily="34" charset="0"/>
              </a:rPr>
              <a:t>C</a:t>
            </a:r>
            <a:r>
              <a:rPr lang="en-GB" sz="2000" b="1" dirty="0">
                <a:effectLst/>
                <a:latin typeface="Arial" panose="020B0604020202020204" pitchFamily="34" charset="0"/>
                <a:ea typeface="MS PGothic" panose="020B0600070205080204" pitchFamily="34" charset="-128"/>
                <a:cs typeface="Arial" panose="020B0604020202020204" pitchFamily="34" charset="0"/>
              </a:rPr>
              <a:t>lear</a:t>
            </a:r>
            <a:r>
              <a:rPr lang="en-GB" sz="2000" dirty="0">
                <a:effectLst/>
                <a:latin typeface="Arial" panose="020B0604020202020204" pitchFamily="34" charset="0"/>
                <a:ea typeface="MS PGothic" panose="020B0600070205080204" pitchFamily="34" charset="-128"/>
                <a:cs typeface="Arial" panose="020B0604020202020204" pitchFamily="34" charset="0"/>
              </a:rPr>
              <a:t> workflow (flow chart) – improve monitoring and reporting systems</a:t>
            </a:r>
          </a:p>
          <a:p>
            <a:pPr lvl="1">
              <a:lnSpc>
                <a:spcPct val="110000"/>
              </a:lnSpc>
            </a:pPr>
            <a:r>
              <a:rPr lang="en-GB" sz="2000" dirty="0">
                <a:effectLst/>
                <a:latin typeface="Arial" panose="020B0604020202020204" pitchFamily="34" charset="0"/>
                <a:ea typeface="MS PGothic" panose="020B0600070205080204" pitchFamily="34" charset="-128"/>
                <a:cs typeface="Arial" panose="020B0604020202020204" pitchFamily="34" charset="0"/>
              </a:rPr>
              <a:t>Input into new CIRIA R185 in OM – new I&amp;M chapter, new Eurocode,</a:t>
            </a:r>
          </a:p>
          <a:p>
            <a:pPr lvl="1">
              <a:lnSpc>
                <a:spcPct val="110000"/>
              </a:lnSpc>
            </a:pPr>
            <a:r>
              <a:rPr lang="en-GB" sz="2000" dirty="0">
                <a:effectLst/>
                <a:latin typeface="Arial" panose="020B0604020202020204" pitchFamily="34" charset="0"/>
                <a:ea typeface="MS PGothic" panose="020B0600070205080204" pitchFamily="34" charset="-128"/>
                <a:cs typeface="Arial" panose="020B0604020202020204" pitchFamily="34" charset="0"/>
              </a:rPr>
              <a:t>Workshops – Imperial College March 2026 + Vienna Conference June 2026</a:t>
            </a:r>
          </a:p>
        </p:txBody>
      </p:sp>
      <p:sp>
        <p:nvSpPr>
          <p:cNvPr id="4" name="Text Placeholder 3">
            <a:extLst>
              <a:ext uri="{FF2B5EF4-FFF2-40B4-BE49-F238E27FC236}">
                <a16:creationId xmlns:a16="http://schemas.microsoft.com/office/drawing/2014/main" id="{075393F1-DE71-2CA7-025D-9B6F2E55D001}"/>
              </a:ext>
            </a:extLst>
          </p:cNvPr>
          <p:cNvSpPr>
            <a:spLocks noGrp="1"/>
          </p:cNvSpPr>
          <p:nvPr>
            <p:ph type="body" sz="quarter" idx="10"/>
          </p:nvPr>
        </p:nvSpPr>
        <p:spPr/>
        <p:txBody>
          <a:bodyPr/>
          <a:lstStyle/>
          <a:p>
            <a:endParaRPr lang="en-GB" dirty="0"/>
          </a:p>
        </p:txBody>
      </p:sp>
      <p:sp>
        <p:nvSpPr>
          <p:cNvPr id="5" name="Text Placeholder 4">
            <a:extLst>
              <a:ext uri="{FF2B5EF4-FFF2-40B4-BE49-F238E27FC236}">
                <a16:creationId xmlns:a16="http://schemas.microsoft.com/office/drawing/2014/main" id="{07D4EA4B-8277-13AC-4786-916AD5810437}"/>
              </a:ext>
            </a:extLst>
          </p:cNvPr>
          <p:cNvSpPr>
            <a:spLocks noGrp="1"/>
          </p:cNvSpPr>
          <p:nvPr>
            <p:ph type="body" sz="quarter" idx="11"/>
          </p:nvPr>
        </p:nvSpPr>
        <p:spPr/>
        <p:txBody>
          <a:bodyPr/>
          <a:lstStyle/>
          <a:p>
            <a:endParaRPr lang="en-GB" dirty="0"/>
          </a:p>
        </p:txBody>
      </p:sp>
      <p:sp>
        <p:nvSpPr>
          <p:cNvPr id="6" name="TextBox 5">
            <a:extLst>
              <a:ext uri="{FF2B5EF4-FFF2-40B4-BE49-F238E27FC236}">
                <a16:creationId xmlns:a16="http://schemas.microsoft.com/office/drawing/2014/main" id="{691B2666-C944-2F63-38EF-C49150B13581}"/>
              </a:ext>
            </a:extLst>
          </p:cNvPr>
          <p:cNvSpPr txBox="1"/>
          <p:nvPr/>
        </p:nvSpPr>
        <p:spPr>
          <a:xfrm>
            <a:off x="9280186" y="6527899"/>
            <a:ext cx="955262" cy="307777"/>
          </a:xfrm>
          <a:prstGeom prst="rect">
            <a:avLst/>
          </a:prstGeom>
          <a:noFill/>
        </p:spPr>
        <p:txBody>
          <a:bodyPr wrap="none" rtlCol="0">
            <a:spAutoFit/>
          </a:bodyPr>
          <a:lstStyle/>
          <a:p>
            <a:r>
              <a:rPr lang="en-GB" sz="1400" b="1" dirty="0">
                <a:solidFill>
                  <a:schemeClr val="bg1"/>
                </a:solidFill>
              </a:rPr>
              <a:t>and TC220</a:t>
            </a:r>
          </a:p>
        </p:txBody>
      </p:sp>
    </p:spTree>
    <p:extLst>
      <p:ext uri="{BB962C8B-B14F-4D97-AF65-F5344CB8AC3E}">
        <p14:creationId xmlns:p14="http://schemas.microsoft.com/office/powerpoint/2010/main" val="3855692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CF085-92E2-8421-CACF-CCF337E5349D}"/>
              </a:ext>
            </a:extLst>
          </p:cNvPr>
          <p:cNvSpPr>
            <a:spLocks noGrp="1"/>
          </p:cNvSpPr>
          <p:nvPr>
            <p:ph type="title"/>
          </p:nvPr>
        </p:nvSpPr>
        <p:spPr>
          <a:xfrm>
            <a:off x="444513" y="113477"/>
            <a:ext cx="10515600" cy="698501"/>
          </a:xfrm>
        </p:spPr>
        <p:txBody>
          <a:bodyPr>
            <a:normAutofit/>
          </a:bodyPr>
          <a:lstStyle/>
          <a:p>
            <a:r>
              <a:rPr lang="en-GB" dirty="0"/>
              <a:t>TC206 / TC220 Monitoring Group</a:t>
            </a:r>
          </a:p>
        </p:txBody>
      </p:sp>
      <p:sp>
        <p:nvSpPr>
          <p:cNvPr id="3" name="Content Placeholder 2">
            <a:extLst>
              <a:ext uri="{FF2B5EF4-FFF2-40B4-BE49-F238E27FC236}">
                <a16:creationId xmlns:a16="http://schemas.microsoft.com/office/drawing/2014/main" id="{486C2D2E-4A6D-1CD9-F911-7A7FC65D8CD7}"/>
              </a:ext>
            </a:extLst>
          </p:cNvPr>
          <p:cNvSpPr>
            <a:spLocks noGrp="1"/>
          </p:cNvSpPr>
          <p:nvPr>
            <p:ph idx="1"/>
          </p:nvPr>
        </p:nvSpPr>
        <p:spPr>
          <a:xfrm>
            <a:off x="232889" y="811978"/>
            <a:ext cx="11726222" cy="4501141"/>
          </a:xfrm>
          <a:solidFill>
            <a:schemeClr val="bg1"/>
          </a:solidFill>
        </p:spPr>
        <p:txBody>
          <a:bodyPr>
            <a:noAutofit/>
          </a:bodyPr>
          <a:lstStyle/>
          <a:p>
            <a:pPr marL="230400">
              <a:lnSpc>
                <a:spcPct val="110000"/>
              </a:lnSpc>
              <a:spcBef>
                <a:spcPts val="0"/>
              </a:spcBef>
            </a:pPr>
            <a:r>
              <a:rPr lang="en-GB" sz="1800" dirty="0">
                <a:latin typeface="Arial" panose="020B0604020202020204" pitchFamily="34" charset="0"/>
                <a:ea typeface="MS PGothic" panose="020B0600070205080204" pitchFamily="34" charset="-128"/>
                <a:cs typeface="Arial" panose="020B0604020202020204" pitchFamily="34" charset="0"/>
              </a:rPr>
              <a:t>4</a:t>
            </a:r>
            <a:r>
              <a:rPr lang="en-GB" sz="1800" dirty="0">
                <a:effectLst/>
                <a:latin typeface="Arial" panose="020B0604020202020204" pitchFamily="34" charset="0"/>
                <a:ea typeface="MS PGothic" panose="020B0600070205080204" pitchFamily="34" charset="-128"/>
                <a:cs typeface="Arial" panose="020B0604020202020204" pitchFamily="34" charset="0"/>
              </a:rPr>
              <a:t> WG meetings and 5 WG Leadership meetings held to date</a:t>
            </a:r>
            <a:br>
              <a:rPr lang="en-GB" sz="1800" dirty="0">
                <a:effectLst/>
                <a:latin typeface="Arial" panose="020B0604020202020204" pitchFamily="34" charset="0"/>
                <a:ea typeface="MS PGothic" panose="020B0600070205080204" pitchFamily="34" charset="-128"/>
                <a:cs typeface="Arial" panose="020B0604020202020204" pitchFamily="34" charset="0"/>
              </a:rPr>
            </a:br>
            <a:endParaRPr lang="en-GB" sz="1800" b="1" dirty="0">
              <a:effectLst/>
              <a:latin typeface="Arial" panose="020B0604020202020204" pitchFamily="34" charset="0"/>
              <a:ea typeface="MS PGothic" panose="020B0600070205080204" pitchFamily="34" charset="-128"/>
              <a:cs typeface="Arial" panose="020B0604020202020204" pitchFamily="34" charset="0"/>
            </a:endParaRPr>
          </a:p>
          <a:p>
            <a:pPr marL="230400">
              <a:lnSpc>
                <a:spcPct val="110000"/>
              </a:lnSpc>
              <a:spcBef>
                <a:spcPts val="0"/>
              </a:spcBef>
            </a:pPr>
            <a:r>
              <a:rPr lang="en-GB" sz="1800" b="1" dirty="0">
                <a:latin typeface="Arial" panose="020B0604020202020204" pitchFamily="34" charset="0"/>
                <a:ea typeface="MS PGothic" panose="020B0600070205080204" pitchFamily="34" charset="-128"/>
                <a:cs typeface="Arial" panose="020B0604020202020204" pitchFamily="34" charset="0"/>
              </a:rPr>
              <a:t>1st meeting on 26 March 2025</a:t>
            </a:r>
            <a:r>
              <a:rPr lang="en-GB" sz="1800" dirty="0">
                <a:latin typeface="Arial" panose="020B0604020202020204" pitchFamily="34" charset="0"/>
                <a:ea typeface="MS PGothic" panose="020B0600070205080204" pitchFamily="34" charset="-128"/>
                <a:cs typeface="Arial" panose="020B0604020202020204" pitchFamily="34" charset="0"/>
              </a:rPr>
              <a:t>: Hock Liong Liew – HS2 OM application.  Key messages: Focus should be on data quality NOT quantity - more data does not equal to better results!  A simple instrument can do the job if we know what the specific question to answer.  To ensure data quality, a </a:t>
            </a:r>
            <a:r>
              <a:rPr lang="en-GB" sz="1800" b="1" dirty="0">
                <a:latin typeface="Arial" panose="020B0604020202020204" pitchFamily="34" charset="0"/>
                <a:ea typeface="MS PGothic" panose="020B0600070205080204" pitchFamily="34" charset="-128"/>
                <a:cs typeface="Arial" panose="020B0604020202020204" pitchFamily="34" charset="0"/>
              </a:rPr>
              <a:t>real effort </a:t>
            </a:r>
            <a:r>
              <a:rPr lang="en-GB" sz="1800" dirty="0">
                <a:latin typeface="Arial" panose="020B0604020202020204" pitchFamily="34" charset="0"/>
                <a:ea typeface="MS PGothic" panose="020B0600070205080204" pitchFamily="34" charset="-128"/>
                <a:cs typeface="Arial" panose="020B0604020202020204" pitchFamily="34" charset="0"/>
              </a:rPr>
              <a:t>from everyone particularly the designer is required.</a:t>
            </a:r>
            <a:br>
              <a:rPr lang="en-GB" sz="1800" dirty="0">
                <a:latin typeface="Arial" panose="020B0604020202020204" pitchFamily="34" charset="0"/>
                <a:ea typeface="MS PGothic" panose="020B0600070205080204" pitchFamily="34" charset="-128"/>
                <a:cs typeface="Arial" panose="020B0604020202020204" pitchFamily="34" charset="0"/>
              </a:rPr>
            </a:br>
            <a:endParaRPr lang="en-GB" sz="1800" dirty="0">
              <a:effectLst/>
              <a:latin typeface="Arial" panose="020B0604020202020204" pitchFamily="34" charset="0"/>
              <a:ea typeface="MS PGothic" panose="020B0600070205080204" pitchFamily="34" charset="-128"/>
              <a:cs typeface="Arial" panose="020B0604020202020204" pitchFamily="34" charset="0"/>
            </a:endParaRPr>
          </a:p>
          <a:p>
            <a:pPr marL="230400">
              <a:lnSpc>
                <a:spcPct val="110000"/>
              </a:lnSpc>
              <a:spcBef>
                <a:spcPts val="0"/>
              </a:spcBef>
            </a:pPr>
            <a:r>
              <a:rPr lang="en-GB" sz="1800" b="1" dirty="0">
                <a:latin typeface="Arial" panose="020B0604020202020204" pitchFamily="34" charset="0"/>
                <a:ea typeface="MS PGothic" panose="020B0600070205080204" pitchFamily="34" charset="-128"/>
                <a:cs typeface="Arial" panose="020B0604020202020204" pitchFamily="34" charset="0"/>
              </a:rPr>
              <a:t>2</a:t>
            </a:r>
            <a:r>
              <a:rPr lang="en-GB" sz="1800" b="1" baseline="30000" dirty="0">
                <a:latin typeface="Arial" panose="020B0604020202020204" pitchFamily="34" charset="0"/>
                <a:ea typeface="MS PGothic" panose="020B0600070205080204" pitchFamily="34" charset="-128"/>
                <a:cs typeface="Arial" panose="020B0604020202020204" pitchFamily="34" charset="0"/>
              </a:rPr>
              <a:t>nd</a:t>
            </a:r>
            <a:r>
              <a:rPr lang="en-GB" sz="1800" b="1" dirty="0">
                <a:latin typeface="Arial" panose="020B0604020202020204" pitchFamily="34" charset="0"/>
                <a:ea typeface="MS PGothic" panose="020B0600070205080204" pitchFamily="34" charset="-128"/>
                <a:cs typeface="Arial" panose="020B0604020202020204" pitchFamily="34" charset="0"/>
              </a:rPr>
              <a:t> </a:t>
            </a:r>
            <a:r>
              <a:rPr lang="en-GB" sz="1800" b="1" dirty="0">
                <a:effectLst/>
                <a:latin typeface="Arial" panose="020B0604020202020204" pitchFamily="34" charset="0"/>
                <a:ea typeface="MS PGothic" panose="020B0600070205080204" pitchFamily="34" charset="-128"/>
                <a:cs typeface="Arial" panose="020B0604020202020204" pitchFamily="34" charset="0"/>
              </a:rPr>
              <a:t>meeting on 14 May 2025</a:t>
            </a:r>
            <a:r>
              <a:rPr lang="en-GB" sz="1800" b="1" dirty="0">
                <a:latin typeface="Arial" panose="020B0604020202020204" pitchFamily="34" charset="0"/>
                <a:ea typeface="MS PGothic" panose="020B0600070205080204" pitchFamily="34" charset="-128"/>
                <a:cs typeface="Arial" panose="020B0604020202020204" pitchFamily="34" charset="0"/>
              </a:rPr>
              <a:t>: </a:t>
            </a:r>
            <a:r>
              <a:rPr lang="en-GB" sz="1800" dirty="0">
                <a:effectLst/>
                <a:latin typeface="Arial" panose="020B0604020202020204" pitchFamily="34" charset="0"/>
                <a:ea typeface="MS PGothic" panose="020B0600070205080204" pitchFamily="34" charset="-128"/>
                <a:cs typeface="Arial" panose="020B0604020202020204" pitchFamily="34" charset="0"/>
              </a:rPr>
              <a:t>Stephen Walthall – Principles of data and information management for ground engineering projects.  Key messages: </a:t>
            </a:r>
            <a:r>
              <a:rPr lang="en-GB" sz="1800" dirty="0">
                <a:latin typeface="Arial" panose="020B0604020202020204" pitchFamily="34" charset="0"/>
                <a:ea typeface="MS PGothic" panose="020B0600070205080204" pitchFamily="34" charset="-128"/>
                <a:cs typeface="Arial" panose="020B0604020202020204" pitchFamily="34" charset="0"/>
              </a:rPr>
              <a:t>Data and information management plan – incorporation into the contract – who, how and when?  Other considerations – data quality, different types of contract, OM approaches</a:t>
            </a:r>
            <a:br>
              <a:rPr lang="en-GB" sz="1800" dirty="0">
                <a:latin typeface="Arial" panose="020B0604020202020204" pitchFamily="34" charset="0"/>
                <a:ea typeface="MS PGothic" panose="020B0600070205080204" pitchFamily="34" charset="-128"/>
                <a:cs typeface="Arial" panose="020B0604020202020204" pitchFamily="34" charset="0"/>
              </a:rPr>
            </a:br>
            <a:endParaRPr lang="en-GB" sz="1800" dirty="0">
              <a:latin typeface="Arial" panose="020B0604020202020204" pitchFamily="34" charset="0"/>
              <a:ea typeface="MS PGothic" panose="020B0600070205080204" pitchFamily="34" charset="-128"/>
              <a:cs typeface="Arial" panose="020B0604020202020204" pitchFamily="34" charset="0"/>
            </a:endParaRPr>
          </a:p>
          <a:p>
            <a:pPr marL="230400">
              <a:spcBef>
                <a:spcPts val="0"/>
              </a:spcBef>
            </a:pPr>
            <a:r>
              <a:rPr lang="en-GB" sz="1800" b="1" dirty="0">
                <a:solidFill>
                  <a:srgbClr val="424242"/>
                </a:solidFill>
                <a:latin typeface="Arial" panose="020B0604020202020204" pitchFamily="34" charset="0"/>
                <a:cs typeface="Arial" panose="020B0604020202020204" pitchFamily="34" charset="0"/>
              </a:rPr>
              <a:t>3</a:t>
            </a:r>
            <a:r>
              <a:rPr lang="en-GB" sz="1800" b="1" baseline="30000" dirty="0">
                <a:solidFill>
                  <a:srgbClr val="424242"/>
                </a:solidFill>
                <a:latin typeface="Arial" panose="020B0604020202020204" pitchFamily="34" charset="0"/>
                <a:cs typeface="Arial" panose="020B0604020202020204" pitchFamily="34" charset="0"/>
              </a:rPr>
              <a:t>rd</a:t>
            </a:r>
            <a:r>
              <a:rPr lang="en-GB" sz="1800" b="1" dirty="0">
                <a:solidFill>
                  <a:srgbClr val="424242"/>
                </a:solidFill>
                <a:latin typeface="Arial" panose="020B0604020202020204" pitchFamily="34" charset="0"/>
                <a:cs typeface="Arial" panose="020B0604020202020204" pitchFamily="34" charset="0"/>
              </a:rPr>
              <a:t> meeting on 15 July 2025: </a:t>
            </a:r>
            <a:r>
              <a:rPr lang="en-GB" sz="1800" dirty="0">
                <a:solidFill>
                  <a:srgbClr val="424242"/>
                </a:solidFill>
                <a:latin typeface="Arial" panose="020B0604020202020204" pitchFamily="34" charset="0"/>
                <a:cs typeface="Arial" panose="020B0604020202020204" pitchFamily="34" charset="0"/>
              </a:rPr>
              <a:t>Ying Chen and C. W. Kwang - Lessons Learned Reviewing Monitoring Data – Crossrail Excavation Case History Monitoring Data.  Key messages: Reliable monitoring is essential for accurate back-analysis, requiring high-quality data from well-installed instruments and continuous collaboration among stakeholders. </a:t>
            </a:r>
          </a:p>
          <a:p>
            <a:pPr marL="1800" indent="0">
              <a:spcBef>
                <a:spcPts val="0"/>
              </a:spcBef>
              <a:buNone/>
            </a:pPr>
            <a:endParaRPr lang="en-GB" sz="1800" dirty="0">
              <a:solidFill>
                <a:srgbClr val="424242"/>
              </a:solidFill>
              <a:latin typeface="Arial" panose="020B0604020202020204" pitchFamily="34" charset="0"/>
              <a:cs typeface="Arial" panose="020B0604020202020204" pitchFamily="34" charset="0"/>
            </a:endParaRPr>
          </a:p>
          <a:p>
            <a:pPr marL="287550" indent="-285750">
              <a:spcBef>
                <a:spcPts val="0"/>
              </a:spcBef>
            </a:pPr>
            <a:r>
              <a:rPr lang="en-GB" sz="1800" b="1" dirty="0">
                <a:solidFill>
                  <a:srgbClr val="424242"/>
                </a:solidFill>
                <a:latin typeface="Arial" panose="020B0604020202020204" pitchFamily="34" charset="0"/>
                <a:cs typeface="Arial" panose="020B0604020202020204" pitchFamily="34" charset="0"/>
              </a:rPr>
              <a:t>4</a:t>
            </a:r>
            <a:r>
              <a:rPr lang="en-GB" sz="1800" b="1" baseline="30000" dirty="0">
                <a:solidFill>
                  <a:srgbClr val="424242"/>
                </a:solidFill>
                <a:latin typeface="Arial" panose="020B0604020202020204" pitchFamily="34" charset="0"/>
                <a:cs typeface="Arial" panose="020B0604020202020204" pitchFamily="34" charset="0"/>
              </a:rPr>
              <a:t>th</a:t>
            </a:r>
            <a:r>
              <a:rPr lang="en-GB" sz="1800" b="1" dirty="0">
                <a:solidFill>
                  <a:srgbClr val="424242"/>
                </a:solidFill>
                <a:latin typeface="Arial" panose="020B0604020202020204" pitchFamily="34" charset="0"/>
                <a:cs typeface="Arial" panose="020B0604020202020204" pitchFamily="34" charset="0"/>
              </a:rPr>
              <a:t> meeting on 9 Sep 2025</a:t>
            </a:r>
            <a:r>
              <a:rPr lang="en-GB" sz="1800" dirty="0">
                <a:solidFill>
                  <a:srgbClr val="424242"/>
                </a:solidFill>
                <a:latin typeface="Arial" panose="020B0604020202020204" pitchFamily="34" charset="0"/>
                <a:cs typeface="Arial" panose="020B0604020202020204" pitchFamily="34" charset="0"/>
              </a:rPr>
              <a:t>: Fiona Hughes and Colin Carter - Lessons Learned from Monitoring HS2 Northolt Tunnels.  Key messages: Effective monitoring needs clear plans, collaboration, robust data management, early planning, and flexibility to address seasonal impacts, automation, and unforeseen risks.</a:t>
            </a:r>
          </a:p>
          <a:p>
            <a:pPr marL="1800" indent="0">
              <a:spcBef>
                <a:spcPts val="0"/>
              </a:spcBef>
              <a:buNone/>
            </a:pPr>
            <a:endParaRPr lang="en-GB" sz="1800" dirty="0">
              <a:solidFill>
                <a:srgbClr val="424242"/>
              </a:solidFill>
              <a:latin typeface="Arial" panose="020B0604020202020204" pitchFamily="34" charset="0"/>
              <a:cs typeface="Arial" panose="020B0604020202020204" pitchFamily="34" charset="0"/>
            </a:endParaRPr>
          </a:p>
          <a:p>
            <a:pPr marL="287550" indent="-285750">
              <a:spcBef>
                <a:spcPts val="0"/>
              </a:spcBef>
            </a:pPr>
            <a:r>
              <a:rPr lang="en-GB" sz="1800" dirty="0">
                <a:solidFill>
                  <a:srgbClr val="424242"/>
                </a:solidFill>
                <a:latin typeface="Arial" panose="020B0604020202020204" pitchFamily="34" charset="0"/>
                <a:cs typeface="Arial" panose="020B0604020202020204" pitchFamily="34" charset="0"/>
              </a:rPr>
              <a:t>Next meeting in Nov 2025: Date and agenda TBC at the next leadership meeting.</a:t>
            </a:r>
          </a:p>
          <a:p>
            <a:pPr marL="230400">
              <a:spcBef>
                <a:spcPts val="0"/>
              </a:spcBef>
            </a:pPr>
            <a:endParaRPr lang="en-GB" sz="1800" dirty="0">
              <a:effectLst/>
              <a:latin typeface="Arial" panose="020B0604020202020204" pitchFamily="34" charset="0"/>
              <a:ea typeface="MS PGothic" panose="020B0600070205080204" pitchFamily="34" charset="-128"/>
              <a:cs typeface="Arial" panose="020B0604020202020204" pitchFamily="34" charset="0"/>
            </a:endParaRPr>
          </a:p>
          <a:p>
            <a:pPr marL="800100" lvl="1" indent="-342900">
              <a:lnSpc>
                <a:spcPct val="110000"/>
              </a:lnSpc>
              <a:buFont typeface="Symbol" panose="05050102010706020507" pitchFamily="18" charset="2"/>
              <a:buChar char=""/>
            </a:pPr>
            <a:endParaRPr lang="en-GB" sz="1600" dirty="0">
              <a:effectLst/>
              <a:latin typeface="Arial" panose="020B0604020202020204" pitchFamily="34" charset="0"/>
              <a:ea typeface="MS PGothic" panose="020B0600070205080204" pitchFamily="34" charset="-128"/>
              <a:cs typeface="Arial" panose="020B0604020202020204" pitchFamily="34" charset="0"/>
            </a:endParaRPr>
          </a:p>
        </p:txBody>
      </p:sp>
      <p:sp>
        <p:nvSpPr>
          <p:cNvPr id="4" name="Text Placeholder 3">
            <a:extLst>
              <a:ext uri="{FF2B5EF4-FFF2-40B4-BE49-F238E27FC236}">
                <a16:creationId xmlns:a16="http://schemas.microsoft.com/office/drawing/2014/main" id="{075393F1-DE71-2CA7-025D-9B6F2E55D001}"/>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07D4EA4B-8277-13AC-4786-916AD5810437}"/>
              </a:ext>
            </a:extLst>
          </p:cNvPr>
          <p:cNvSpPr>
            <a:spLocks noGrp="1"/>
          </p:cNvSpPr>
          <p:nvPr>
            <p:ph type="body" sz="quarter" idx="11"/>
          </p:nvPr>
        </p:nvSpPr>
        <p:spPr/>
        <p:txBody>
          <a:bodyPr/>
          <a:lstStyle/>
          <a:p>
            <a:endParaRPr lang="en-GB"/>
          </a:p>
        </p:txBody>
      </p:sp>
      <p:sp>
        <p:nvSpPr>
          <p:cNvPr id="6" name="TextBox 5">
            <a:extLst>
              <a:ext uri="{FF2B5EF4-FFF2-40B4-BE49-F238E27FC236}">
                <a16:creationId xmlns:a16="http://schemas.microsoft.com/office/drawing/2014/main" id="{691B2666-C944-2F63-38EF-C49150B13581}"/>
              </a:ext>
            </a:extLst>
          </p:cNvPr>
          <p:cNvSpPr txBox="1"/>
          <p:nvPr/>
        </p:nvSpPr>
        <p:spPr>
          <a:xfrm>
            <a:off x="9280186" y="6527899"/>
            <a:ext cx="955262" cy="307777"/>
          </a:xfrm>
          <a:prstGeom prst="rect">
            <a:avLst/>
          </a:prstGeom>
          <a:noFill/>
        </p:spPr>
        <p:txBody>
          <a:bodyPr wrap="none" rtlCol="0">
            <a:spAutoFit/>
          </a:bodyPr>
          <a:lstStyle/>
          <a:p>
            <a:r>
              <a:rPr lang="en-GB" sz="1400" b="1" dirty="0">
                <a:solidFill>
                  <a:schemeClr val="bg1"/>
                </a:solidFill>
              </a:rPr>
              <a:t>and TC220</a:t>
            </a:r>
          </a:p>
        </p:txBody>
      </p:sp>
    </p:spTree>
    <p:extLst>
      <p:ext uri="{BB962C8B-B14F-4D97-AF65-F5344CB8AC3E}">
        <p14:creationId xmlns:p14="http://schemas.microsoft.com/office/powerpoint/2010/main" val="2870227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3FEC-C07E-B95B-4968-E5581AF12765}"/>
              </a:ext>
            </a:extLst>
          </p:cNvPr>
          <p:cNvSpPr>
            <a:spLocks noGrp="1"/>
          </p:cNvSpPr>
          <p:nvPr>
            <p:ph type="title"/>
          </p:nvPr>
        </p:nvSpPr>
        <p:spPr>
          <a:xfrm>
            <a:off x="674914" y="267154"/>
            <a:ext cx="10515600" cy="451304"/>
          </a:xfrm>
        </p:spPr>
        <p:txBody>
          <a:bodyPr>
            <a:normAutofit fontScale="90000"/>
          </a:bodyPr>
          <a:lstStyle/>
          <a:p>
            <a:r>
              <a:rPr lang="en-GB" sz="3600" b="1" dirty="0"/>
              <a:t>Tunnelling Working Group - update by C </a:t>
            </a:r>
            <a:r>
              <a:rPr lang="en-GB" sz="3600" b="1" dirty="0" err="1"/>
              <a:t>Menkiti</a:t>
            </a:r>
            <a:endParaRPr lang="en-GB" sz="3600" b="1" dirty="0"/>
          </a:p>
        </p:txBody>
      </p:sp>
      <p:sp>
        <p:nvSpPr>
          <p:cNvPr id="3" name="Content Placeholder 2">
            <a:extLst>
              <a:ext uri="{FF2B5EF4-FFF2-40B4-BE49-F238E27FC236}">
                <a16:creationId xmlns:a16="http://schemas.microsoft.com/office/drawing/2014/main" id="{ABD6B1D9-37CE-DD79-4938-E0C903BB204B}"/>
              </a:ext>
            </a:extLst>
          </p:cNvPr>
          <p:cNvSpPr>
            <a:spLocks noGrp="1"/>
          </p:cNvSpPr>
          <p:nvPr>
            <p:ph idx="1"/>
          </p:nvPr>
        </p:nvSpPr>
        <p:spPr>
          <a:xfrm>
            <a:off x="513670" y="804192"/>
            <a:ext cx="10515600" cy="6053808"/>
          </a:xfrm>
          <a:solidFill>
            <a:schemeClr val="bg1"/>
          </a:solidFill>
        </p:spPr>
        <p:txBody>
          <a:bodyPr>
            <a:normAutofit/>
          </a:bodyPr>
          <a:lstStyle/>
          <a:p>
            <a:pPr marL="0" indent="0">
              <a:buNone/>
            </a:pPr>
            <a:r>
              <a:rPr lang="en-GB" sz="1800" b="1" dirty="0"/>
              <a:t>Leadership. </a:t>
            </a:r>
          </a:p>
          <a:p>
            <a:pPr marL="0" indent="0">
              <a:buNone/>
            </a:pPr>
            <a:r>
              <a:rPr lang="en-GB" sz="1800" dirty="0"/>
              <a:t>Chris </a:t>
            </a:r>
            <a:r>
              <a:rPr lang="en-GB" sz="1800" dirty="0" err="1"/>
              <a:t>Menkiti</a:t>
            </a:r>
            <a:r>
              <a:rPr lang="en-GB" sz="1800" dirty="0"/>
              <a:t> leads this group.</a:t>
            </a:r>
          </a:p>
          <a:p>
            <a:r>
              <a:rPr lang="en-GB" sz="1800" dirty="0">
                <a:solidFill>
                  <a:srgbClr val="FF0000"/>
                </a:solidFill>
              </a:rPr>
              <a:t>Chris has a GCG person</a:t>
            </a:r>
            <a:endParaRPr lang="en-GB" sz="1800" dirty="0"/>
          </a:p>
          <a:p>
            <a:pPr marL="0" indent="0">
              <a:buNone/>
            </a:pPr>
            <a:r>
              <a:rPr lang="en-GB" sz="1800" b="1" dirty="0"/>
              <a:t>Restarting Tunnelling Working Group </a:t>
            </a:r>
          </a:p>
          <a:p>
            <a:pPr marL="0" indent="0">
              <a:buNone/>
            </a:pPr>
            <a:r>
              <a:rPr lang="en-GB" sz="1800" dirty="0"/>
              <a:t>For the Management meeting on 13/11/24 and TC206 meeting we need a presentation on:-</a:t>
            </a:r>
          </a:p>
          <a:p>
            <a:r>
              <a:rPr lang="en-GB" sz="1800" dirty="0"/>
              <a:t>List people who previously attended the Tunnelling WG.</a:t>
            </a:r>
          </a:p>
          <a:p>
            <a:r>
              <a:rPr lang="en-GB" sz="1800" dirty="0"/>
              <a:t>Terms of Reference. – topics </a:t>
            </a:r>
          </a:p>
          <a:p>
            <a:r>
              <a:rPr lang="en-GB" sz="1800" dirty="0"/>
              <a:t>Links with TC204</a:t>
            </a:r>
          </a:p>
          <a:p>
            <a:r>
              <a:rPr lang="en-GB" sz="1800" dirty="0"/>
              <a:t>Define tunnelling approach to OM and compare with Infrastructure approach.  What can we learn?</a:t>
            </a:r>
          </a:p>
          <a:p>
            <a:r>
              <a:rPr lang="en-GB" sz="1800" dirty="0"/>
              <a:t>Triggers and design.   </a:t>
            </a:r>
            <a:r>
              <a:rPr lang="en-GB" sz="1800" dirty="0">
                <a:solidFill>
                  <a:srgbClr val="FF0000"/>
                </a:solidFill>
              </a:rPr>
              <a:t>Abstract in Vienna </a:t>
            </a:r>
          </a:p>
          <a:p>
            <a:r>
              <a:rPr lang="en-GB" sz="1800" dirty="0"/>
              <a:t>Examples.</a:t>
            </a:r>
          </a:p>
          <a:p>
            <a:r>
              <a:rPr lang="en-GB" sz="1800" dirty="0"/>
              <a:t>HS2 – bored tunnels.</a:t>
            </a:r>
          </a:p>
          <a:p>
            <a:r>
              <a:rPr lang="en-GB" sz="1800" dirty="0"/>
              <a:t>HS2 - SCL tunnels.</a:t>
            </a:r>
          </a:p>
          <a:p>
            <a:r>
              <a:rPr lang="en-GB" sz="1800" dirty="0"/>
              <a:t>Silvertown tunnel.</a:t>
            </a:r>
          </a:p>
          <a:p>
            <a:r>
              <a:rPr lang="en-GB" sz="1800" dirty="0"/>
              <a:t>Sensors and RTBA . – new sensors on cutting wheel.</a:t>
            </a:r>
          </a:p>
          <a:p>
            <a:r>
              <a:rPr lang="en-GB" sz="1800" dirty="0"/>
              <a:t>Aim for a meeting before Christmas.</a:t>
            </a:r>
          </a:p>
        </p:txBody>
      </p:sp>
      <p:sp>
        <p:nvSpPr>
          <p:cNvPr id="5" name="Text Placeholder 4">
            <a:extLst>
              <a:ext uri="{FF2B5EF4-FFF2-40B4-BE49-F238E27FC236}">
                <a16:creationId xmlns:a16="http://schemas.microsoft.com/office/drawing/2014/main" id="{E53E3AA5-63D9-9B8A-4574-FAEF4B84EAE4}"/>
              </a:ext>
            </a:extLst>
          </p:cNvPr>
          <p:cNvSpPr>
            <a:spLocks noGrp="1"/>
          </p:cNvSpPr>
          <p:nvPr>
            <p:ph type="body" sz="quarter" idx="11"/>
          </p:nvPr>
        </p:nvSpPr>
        <p:spPr/>
        <p:txBody>
          <a:bodyPr/>
          <a:lstStyle/>
          <a:p>
            <a:r>
              <a:rPr lang="en-GB" dirty="0"/>
              <a:t>Management Group Meeting</a:t>
            </a:r>
          </a:p>
        </p:txBody>
      </p:sp>
    </p:spTree>
    <p:extLst>
      <p:ext uri="{BB962C8B-B14F-4D97-AF65-F5344CB8AC3E}">
        <p14:creationId xmlns:p14="http://schemas.microsoft.com/office/powerpoint/2010/main" val="3116276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D572A-FF92-C8C8-96C6-4CB576451C16}"/>
              </a:ext>
            </a:extLst>
          </p:cNvPr>
          <p:cNvSpPr>
            <a:spLocks noGrp="1"/>
          </p:cNvSpPr>
          <p:nvPr>
            <p:ph type="title"/>
          </p:nvPr>
        </p:nvSpPr>
        <p:spPr>
          <a:xfrm>
            <a:off x="729343" y="176213"/>
            <a:ext cx="10515600" cy="890588"/>
          </a:xfrm>
        </p:spPr>
        <p:txBody>
          <a:bodyPr/>
          <a:lstStyle/>
          <a:p>
            <a:r>
              <a:rPr lang="en-GB" b="1" dirty="0"/>
              <a:t>Eurocodes Group  -  Johan Spross</a:t>
            </a:r>
          </a:p>
        </p:txBody>
      </p:sp>
      <p:sp>
        <p:nvSpPr>
          <p:cNvPr id="3" name="Content Placeholder 2">
            <a:extLst>
              <a:ext uri="{FF2B5EF4-FFF2-40B4-BE49-F238E27FC236}">
                <a16:creationId xmlns:a16="http://schemas.microsoft.com/office/drawing/2014/main" id="{7E31E900-E840-852A-E00D-B1A543479C9E}"/>
              </a:ext>
            </a:extLst>
          </p:cNvPr>
          <p:cNvSpPr>
            <a:spLocks noGrp="1"/>
          </p:cNvSpPr>
          <p:nvPr>
            <p:ph idx="1"/>
          </p:nvPr>
        </p:nvSpPr>
        <p:spPr>
          <a:xfrm>
            <a:off x="729343" y="1575253"/>
            <a:ext cx="10515600" cy="4351338"/>
          </a:xfrm>
        </p:spPr>
        <p:txBody>
          <a:bodyPr/>
          <a:lstStyle/>
          <a:p>
            <a:r>
              <a:rPr lang="en-GB" dirty="0"/>
              <a:t>Abstracts  - </a:t>
            </a:r>
            <a:r>
              <a:rPr lang="en-GB" dirty="0">
                <a:solidFill>
                  <a:srgbClr val="FF0000"/>
                </a:solidFill>
              </a:rPr>
              <a:t>Vienna Conf  - Stuart submitted paper on varying partial factors.</a:t>
            </a:r>
          </a:p>
          <a:p>
            <a:pPr marL="0" indent="0">
              <a:buNone/>
            </a:pPr>
            <a:endParaRPr lang="en-GB" dirty="0"/>
          </a:p>
          <a:p>
            <a:r>
              <a:rPr lang="en-GB" dirty="0"/>
              <a:t>Need to progress paper on Eurocode.</a:t>
            </a:r>
          </a:p>
          <a:p>
            <a:endParaRPr lang="en-GB" dirty="0"/>
          </a:p>
          <a:p>
            <a:r>
              <a:rPr lang="en-GB" dirty="0"/>
              <a:t> Next meeting?</a:t>
            </a:r>
          </a:p>
        </p:txBody>
      </p:sp>
      <p:sp>
        <p:nvSpPr>
          <p:cNvPr id="4" name="Text Placeholder 3">
            <a:extLst>
              <a:ext uri="{FF2B5EF4-FFF2-40B4-BE49-F238E27FC236}">
                <a16:creationId xmlns:a16="http://schemas.microsoft.com/office/drawing/2014/main" id="{4C4801E9-D91A-F8DE-A627-65CFBB349C9D}"/>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AEF2B832-0178-37DF-CBA3-9526C0C850ED}"/>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127123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D560E5-0D25-4364-8DD8-42658FCACDB4}"/>
              </a:ext>
            </a:extLst>
          </p:cNvPr>
          <p:cNvSpPr>
            <a:spLocks noGrp="1"/>
          </p:cNvSpPr>
          <p:nvPr>
            <p:ph idx="1"/>
          </p:nvPr>
        </p:nvSpPr>
        <p:spPr>
          <a:xfrm>
            <a:off x="162559" y="683569"/>
            <a:ext cx="5933441" cy="6011736"/>
          </a:xfrm>
          <a:solidFill>
            <a:schemeClr val="accent4">
              <a:lumMod val="20000"/>
              <a:lumOff val="80000"/>
            </a:schemeClr>
          </a:solidFill>
        </p:spPr>
        <p:txBody>
          <a:bodyPr>
            <a:normAutofit fontScale="77500" lnSpcReduction="20000"/>
          </a:bodyPr>
          <a:lstStyle/>
          <a:p>
            <a:pPr lvl="0">
              <a:lnSpc>
                <a:spcPct val="100000"/>
              </a:lnSpc>
              <a:buFont typeface="+mj-lt"/>
              <a:buAutoNum type="arabicPeriod"/>
            </a:pPr>
            <a:r>
              <a:rPr lang="en-GB"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TC206 Management  (5min)</a:t>
            </a:r>
            <a:endParaRPr lang="en-GB" sz="2000" b="1" dirty="0">
              <a:solidFill>
                <a:srgbClr val="000000"/>
              </a:solidFill>
              <a:latin typeface="Arial" panose="020B0604020202020204" pitchFamily="34" charset="0"/>
              <a:cs typeface="Arial" panose="020B0604020202020204" pitchFamily="34" charset="0"/>
            </a:endParaRPr>
          </a:p>
          <a:p>
            <a:pPr lvl="1">
              <a:lnSpc>
                <a:spcPct val="100000"/>
              </a:lnSpc>
            </a:pPr>
            <a:r>
              <a:rPr lang="en-GB" sz="2000" b="1" dirty="0">
                <a:solidFill>
                  <a:srgbClr val="000000"/>
                </a:solidFill>
                <a:latin typeface="Arial" panose="020B0604020202020204" pitchFamily="34" charset="0"/>
                <a:cs typeface="Arial" panose="020B0604020202020204" pitchFamily="34" charset="0"/>
              </a:rPr>
              <a:t>Minutes of 28/11/24 – actions.  Covered in agenda.</a:t>
            </a:r>
          </a:p>
          <a:p>
            <a:pPr lvl="1">
              <a:lnSpc>
                <a:spcPct val="100000"/>
              </a:lnSpc>
            </a:pPr>
            <a:r>
              <a:rPr lang="en-GB"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New TC206 Secretary and Website update.</a:t>
            </a:r>
            <a:endParaRPr lang="en-GB" sz="2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1">
              <a:lnSpc>
                <a:spcPct val="100000"/>
              </a:lnSpc>
            </a:pPr>
            <a:r>
              <a:rPr lang="en-GB"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Membership development.</a:t>
            </a:r>
          </a:p>
          <a:p>
            <a:pPr lvl="1">
              <a:lnSpc>
                <a:spcPct val="100000"/>
              </a:lnSpc>
            </a:pPr>
            <a:endParaRPr lang="en-GB" sz="20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0000"/>
              </a:lnSpc>
              <a:buFont typeface="+mj-lt"/>
              <a:buAutoNum type="arabicPeriod"/>
            </a:pPr>
            <a:r>
              <a:rPr lang="en-GB" sz="2400" b="1" dirty="0">
                <a:latin typeface="Arial" panose="020B0604020202020204" pitchFamily="34" charset="0"/>
                <a:ea typeface="Calibri" panose="020F0502020204030204" pitchFamily="34" charset="0"/>
                <a:cs typeface="Arial" panose="020B0604020202020204" pitchFamily="34" charset="0"/>
              </a:rPr>
              <a:t>Honour Lecture Update (1 Min) </a:t>
            </a:r>
          </a:p>
          <a:p>
            <a:pPr marL="0" lvl="0" indent="0">
              <a:lnSpc>
                <a:spcPct val="100000"/>
              </a:lnSpc>
              <a:buNone/>
            </a:pPr>
            <a:endParaRPr lang="en-GB" sz="20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buNone/>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3.Conferences </a:t>
            </a:r>
            <a:r>
              <a:rPr lang="en-GB"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Uodate</a:t>
            </a: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 (5 min) </a:t>
            </a:r>
            <a:endParaRPr lang="en-GB" sz="20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1">
              <a:lnSpc>
                <a:spcPct val="100000"/>
              </a:lnSpc>
            </a:pPr>
            <a:r>
              <a:rPr lang="en-GB" sz="2000" b="1" dirty="0">
                <a:solidFill>
                  <a:srgbClr val="000000"/>
                </a:solidFill>
                <a:latin typeface="Arial" panose="020B0604020202020204" pitchFamily="34" charset="0"/>
                <a:ea typeface="Calibri" panose="020F0502020204030204" pitchFamily="34" charset="0"/>
                <a:cs typeface="Arial" panose="020B0604020202020204" pitchFamily="34" charset="0"/>
              </a:rPr>
              <a:t>Vienna Update</a:t>
            </a:r>
          </a:p>
          <a:p>
            <a:pPr lvl="1">
              <a:lnSpc>
                <a:spcPct val="100000"/>
              </a:lnSpc>
            </a:pPr>
            <a:r>
              <a:rPr lang="en-GB" sz="2400" b="1" dirty="0"/>
              <a:t>12</a:t>
            </a:r>
            <a:r>
              <a:rPr lang="en-GB" sz="2400" b="1" baseline="30000" dirty="0"/>
              <a:t>th</a:t>
            </a:r>
            <a:r>
              <a:rPr lang="en-GB" sz="2400" b="1" dirty="0"/>
              <a:t> Int. </a:t>
            </a:r>
            <a:r>
              <a:rPr lang="en-GB" sz="2400" b="1" dirty="0" err="1"/>
              <a:t>Symp</a:t>
            </a:r>
            <a:r>
              <a:rPr lang="en-GB" sz="2400" b="1" dirty="0"/>
              <a:t>. Field Monitoring </a:t>
            </a:r>
            <a:endParaRPr lang="en-GB" sz="21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1">
              <a:lnSpc>
                <a:spcPct val="100000"/>
              </a:lnSpc>
            </a:pPr>
            <a:r>
              <a:rPr lang="en-GB" sz="2100" b="1" dirty="0">
                <a:solidFill>
                  <a:srgbClr val="000000"/>
                </a:solidFill>
                <a:latin typeface="Arial" panose="020B0604020202020204" pitchFamily="34" charset="0"/>
                <a:ea typeface="Calibri" panose="020F0502020204030204" pitchFamily="34" charset="0"/>
                <a:cs typeface="Arial" panose="020B0604020202020204" pitchFamily="34" charset="0"/>
              </a:rPr>
              <a:t>Others  - CIRIA R185 New Revision.</a:t>
            </a:r>
          </a:p>
          <a:p>
            <a:pPr lvl="1">
              <a:lnSpc>
                <a:spcPct val="100000"/>
              </a:lnSpc>
            </a:pPr>
            <a:endParaRPr lang="en-GB" b="1" dirty="0">
              <a:solidFill>
                <a:srgbClr val="000000"/>
              </a:solidFill>
              <a:latin typeface="Arial" panose="020B0604020202020204" pitchFamily="34" charset="0"/>
              <a:cs typeface="Arial" panose="020B0604020202020204" pitchFamily="34" charset="0"/>
            </a:endParaRPr>
          </a:p>
          <a:p>
            <a:pPr marL="0" lvl="0" indent="0">
              <a:lnSpc>
                <a:spcPct val="100000"/>
              </a:lnSpc>
              <a:buNone/>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4.Working Group Updates.</a:t>
            </a:r>
          </a:p>
          <a:p>
            <a:pPr lvl="1">
              <a:lnSpc>
                <a:spcPct val="100000"/>
              </a:lnSpc>
            </a:pPr>
            <a:r>
              <a:rPr lang="en-GB" sz="2000" b="1" dirty="0">
                <a:solidFill>
                  <a:srgbClr val="000000"/>
                </a:solidFill>
                <a:latin typeface="Arial" panose="020B0604020202020204" pitchFamily="34" charset="0"/>
                <a:ea typeface="Calibri" panose="020F0502020204030204" pitchFamily="34" charset="0"/>
                <a:cs typeface="Arial" panose="020B0604020202020204" pitchFamily="34" charset="0"/>
              </a:rPr>
              <a:t>Contracts - Tony - 1 min. </a:t>
            </a:r>
          </a:p>
          <a:p>
            <a:pPr lvl="1">
              <a:lnSpc>
                <a:spcPct val="100000"/>
              </a:lnSpc>
            </a:pPr>
            <a:r>
              <a:rPr lang="en-GB" sz="2000" b="1" dirty="0">
                <a:solidFill>
                  <a:srgbClr val="000000"/>
                </a:solidFill>
                <a:latin typeface="Arial" panose="020B0604020202020204" pitchFamily="34" charset="0"/>
                <a:ea typeface="Calibri" panose="020F0502020204030204" pitchFamily="34" charset="0"/>
                <a:cs typeface="Arial" panose="020B0604020202020204" pitchFamily="34" charset="0"/>
              </a:rPr>
              <a:t>Monitoring - Hock – 1 min</a:t>
            </a:r>
          </a:p>
          <a:p>
            <a:pPr lvl="1">
              <a:lnSpc>
                <a:spcPct val="100000"/>
              </a:lnSpc>
            </a:pPr>
            <a:r>
              <a:rPr lang="en-GB" sz="2000" b="1" dirty="0">
                <a:solidFill>
                  <a:srgbClr val="000000"/>
                </a:solidFill>
                <a:latin typeface="Arial" panose="020B0604020202020204" pitchFamily="34" charset="0"/>
                <a:ea typeface="Calibri" panose="020F0502020204030204" pitchFamily="34" charset="0"/>
                <a:cs typeface="Arial" panose="020B0604020202020204" pitchFamily="34" charset="0"/>
              </a:rPr>
              <a:t>Tunnelling – Chris  - 1 min</a:t>
            </a:r>
          </a:p>
          <a:p>
            <a:pPr lvl="1">
              <a:lnSpc>
                <a:spcPct val="110000"/>
              </a:lnSpc>
            </a:pPr>
            <a:r>
              <a:rPr lang="en-GB" sz="2000" b="1" dirty="0">
                <a:solidFill>
                  <a:srgbClr val="000000"/>
                </a:solidFill>
                <a:latin typeface="Arial" panose="020B0604020202020204" pitchFamily="34" charset="0"/>
                <a:ea typeface="Calibri" panose="020F0502020204030204" pitchFamily="34" charset="0"/>
                <a:cs typeface="Arial" panose="020B0604020202020204" pitchFamily="34" charset="0"/>
              </a:rPr>
              <a:t>Eurocodes - Johan – 1 min</a:t>
            </a:r>
          </a:p>
          <a:p>
            <a:pPr lvl="1">
              <a:lnSpc>
                <a:spcPct val="110000"/>
              </a:lnSpc>
            </a:pPr>
            <a:r>
              <a:rPr lang="en-GB" sz="2000" b="1" dirty="0">
                <a:solidFill>
                  <a:srgbClr val="000000"/>
                </a:solidFill>
                <a:latin typeface="Arial" panose="020B0604020202020204" pitchFamily="34" charset="0"/>
                <a:ea typeface="Calibri" panose="020F0502020204030204" pitchFamily="34" charset="0"/>
                <a:cs typeface="Arial" panose="020B0604020202020204" pitchFamily="34" charset="0"/>
              </a:rPr>
              <a:t>Historical Assets – Mandy/ Ying Chen/DPN  1 min</a:t>
            </a:r>
          </a:p>
          <a:p>
            <a:pPr lvl="1">
              <a:lnSpc>
                <a:spcPct val="110000"/>
              </a:lnSpc>
            </a:pPr>
            <a:r>
              <a:rPr lang="en-GB" sz="2000" b="1" dirty="0">
                <a:solidFill>
                  <a:srgbClr val="000000"/>
                </a:solidFill>
                <a:latin typeface="Arial" panose="020B0604020202020204" pitchFamily="34" charset="0"/>
                <a:ea typeface="Calibri" panose="020F0502020204030204" pitchFamily="34" charset="0"/>
                <a:cs typeface="Arial" panose="020B0604020202020204" pitchFamily="34" charset="0"/>
              </a:rPr>
              <a:t>RTBA  - Franz  – 4 min.</a:t>
            </a:r>
          </a:p>
          <a:p>
            <a:pPr lvl="1">
              <a:lnSpc>
                <a:spcPct val="110000"/>
              </a:lnSpc>
            </a:pPr>
            <a:r>
              <a:rPr lang="en-GB" sz="2000" b="1" dirty="0">
                <a:solidFill>
                  <a:srgbClr val="000000"/>
                </a:solidFill>
                <a:latin typeface="Arial" panose="020B0604020202020204" pitchFamily="34" charset="0"/>
                <a:ea typeface="Calibri" panose="020F0502020204030204" pitchFamily="34" charset="0"/>
                <a:cs typeface="Arial" panose="020B0604020202020204" pitchFamily="34" charset="0"/>
              </a:rPr>
              <a:t>Pre-Rankine Conference  Truong (5 min).</a:t>
            </a:r>
          </a:p>
          <a:p>
            <a:pPr lvl="1">
              <a:lnSpc>
                <a:spcPct val="110000"/>
              </a:lnSpc>
            </a:pPr>
            <a:endParaRPr lang="en-GB" sz="20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1">
              <a:lnSpc>
                <a:spcPct val="110000"/>
              </a:lnSpc>
            </a:pPr>
            <a:endParaRPr lang="en-GB" sz="2000" b="1"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80A5CEA7-E79B-4926-9A2F-8804E4545CA6}"/>
              </a:ext>
            </a:extLst>
          </p:cNvPr>
          <p:cNvSpPr>
            <a:spLocks noGrp="1"/>
          </p:cNvSpPr>
          <p:nvPr>
            <p:ph type="title"/>
          </p:nvPr>
        </p:nvSpPr>
        <p:spPr>
          <a:xfrm>
            <a:off x="419207" y="165371"/>
            <a:ext cx="6069141" cy="365207"/>
          </a:xfrm>
        </p:spPr>
        <p:txBody>
          <a:bodyPr>
            <a:normAutofit fontScale="90000"/>
          </a:bodyPr>
          <a:lstStyle/>
          <a:p>
            <a:r>
              <a:rPr lang="en-GB" sz="3600" b="1" dirty="0">
                <a:latin typeface="Arial" panose="020B0604020202020204" pitchFamily="34" charset="0"/>
                <a:cs typeface="Arial" panose="020B0604020202020204" pitchFamily="34" charset="0"/>
              </a:rPr>
              <a:t>Agenda</a:t>
            </a:r>
            <a:endParaRPr lang="en-GB" sz="3600" b="1" dirty="0">
              <a:solidFill>
                <a:srgbClr val="FF0000"/>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B47237DF-3A25-5BAB-F1C7-1DCA7C5F245D}"/>
              </a:ext>
            </a:extLst>
          </p:cNvPr>
          <p:cNvSpPr txBox="1">
            <a:spLocks/>
          </p:cNvSpPr>
          <p:nvPr/>
        </p:nvSpPr>
        <p:spPr>
          <a:xfrm>
            <a:off x="6333387" y="680892"/>
            <a:ext cx="5696054" cy="6011737"/>
          </a:xfrm>
          <a:prstGeom prst="rect">
            <a:avLst/>
          </a:prstGeom>
          <a:solidFill>
            <a:schemeClr val="accent4">
              <a:lumMod val="20000"/>
              <a:lumOff val="80000"/>
            </a:schemeClr>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nsSerif" panose="00000400000000000000" pitchFamily="2" charset="2"/>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nsSerif" panose="00000400000000000000" pitchFamily="2" charset="2"/>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nsSerif" panose="00000400000000000000" pitchFamily="2" charset="2"/>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Serif" panose="00000400000000000000" pitchFamily="2" charset="2"/>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Serif" panose="00000400000000000000" pitchFamily="2" charset="2"/>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5. </a:t>
            </a:r>
            <a:r>
              <a:rPr lang="en-GB" sz="2400" b="1" dirty="0">
                <a:solidFill>
                  <a:srgbClr val="000000"/>
                </a:solidFill>
                <a:latin typeface="Arial" panose="020B0604020202020204" pitchFamily="34" charset="0"/>
                <a:cs typeface="Arial" panose="020B0604020202020204" pitchFamily="34" charset="0"/>
              </a:rPr>
              <a:t>Presentation </a:t>
            </a:r>
            <a:endParaRPr lang="en-GB" sz="20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1"/>
            <a:r>
              <a:rPr lang="en-GB" sz="1900" b="1" dirty="0">
                <a:latin typeface="Arial" panose="020B0604020202020204" pitchFamily="34" charset="0"/>
                <a:cs typeface="Arial" panose="020B0604020202020204" pitchFamily="34" charset="0"/>
              </a:rPr>
              <a:t>10 September 2025  -</a:t>
            </a:r>
            <a:endParaRPr lang="en-GB" sz="2800" b="1" dirty="0">
              <a:latin typeface="Arial" panose="020B0604020202020204" pitchFamily="34" charset="0"/>
              <a:cs typeface="Arial" panose="020B0604020202020204" pitchFamily="34" charset="0"/>
            </a:endParaRPr>
          </a:p>
          <a:p>
            <a:pPr lvl="2"/>
            <a:r>
              <a:rPr lang="en-GB" sz="2100" b="1" dirty="0">
                <a:latin typeface="Arial" panose="020B0604020202020204" pitchFamily="34" charset="0"/>
                <a:cs typeface="Arial" panose="020B0604020202020204" pitchFamily="34" charset="0"/>
              </a:rPr>
              <a:t>Stephen Walthall  (30 min)</a:t>
            </a:r>
          </a:p>
          <a:p>
            <a:pPr lvl="2"/>
            <a:r>
              <a:rPr lang="en-GB" sz="1500" b="1" dirty="0">
                <a:latin typeface="Arial" panose="020B0604020202020204" pitchFamily="34" charset="0"/>
                <a:cs typeface="Arial" panose="020B0604020202020204" pitchFamily="34" charset="0"/>
              </a:rPr>
              <a:t>“Principles of data and information management for ground engineering projects”</a:t>
            </a:r>
          </a:p>
          <a:p>
            <a:pPr lvl="2"/>
            <a:endParaRPr lang="en-GB" sz="1500" b="1" dirty="0">
              <a:latin typeface="Arial" panose="020B0604020202020204" pitchFamily="34" charset="0"/>
              <a:cs typeface="Arial" panose="020B0604020202020204" pitchFamily="34" charset="0"/>
            </a:endParaRPr>
          </a:p>
          <a:p>
            <a:pPr lvl="1"/>
            <a:r>
              <a:rPr lang="en-GB" sz="1900" b="1" dirty="0">
                <a:latin typeface="Arial" panose="020B0604020202020204" pitchFamily="34" charset="0"/>
                <a:cs typeface="Arial" panose="020B0604020202020204" pitchFamily="34" charset="0"/>
              </a:rPr>
              <a:t>10 December 2025</a:t>
            </a:r>
          </a:p>
          <a:p>
            <a:pPr lvl="2">
              <a:lnSpc>
                <a:spcPct val="100000"/>
              </a:lnSpc>
              <a:tabLst>
                <a:tab pos="457200" algn="l"/>
              </a:tabLst>
            </a:pPr>
            <a:r>
              <a:rPr lang="en-GB" sz="2100" b="1" dirty="0">
                <a:latin typeface="Arial" panose="020B0604020202020204" pitchFamily="34" charset="0"/>
                <a:cs typeface="Arial" panose="020B0604020202020204" pitchFamily="34" charset="0"/>
              </a:rPr>
              <a:t>Tara Wood</a:t>
            </a:r>
          </a:p>
          <a:p>
            <a:pPr lvl="2">
              <a:lnSpc>
                <a:spcPct val="100000"/>
              </a:lnSpc>
              <a:tabLst>
                <a:tab pos="457200" algn="l"/>
              </a:tabLst>
            </a:pPr>
            <a:r>
              <a:rPr lang="en-US" sz="1600" b="1" dirty="0"/>
              <a:t>Bridging the knowledge gaps through observational methods: some Swedish examples.</a:t>
            </a:r>
          </a:p>
          <a:p>
            <a:pPr lvl="2">
              <a:lnSpc>
                <a:spcPct val="100000"/>
              </a:lnSpc>
              <a:tabLst>
                <a:tab pos="457200" algn="l"/>
              </a:tabLst>
            </a:pPr>
            <a:endParaRPr lang="en-GB" sz="1300" b="1" dirty="0">
              <a:latin typeface="Arial" panose="020B0604020202020204" pitchFamily="34" charset="0"/>
              <a:ea typeface="Calibri" panose="020F0502020204030204" pitchFamily="34" charset="0"/>
              <a:cs typeface="Arial" panose="020B0604020202020204" pitchFamily="34" charset="0"/>
            </a:endParaRPr>
          </a:p>
          <a:p>
            <a:pPr lvl="1">
              <a:lnSpc>
                <a:spcPct val="100000"/>
              </a:lnSpc>
              <a:tabLst>
                <a:tab pos="457200" algn="l"/>
              </a:tabLst>
            </a:pPr>
            <a:r>
              <a:rPr lang="en-GB" sz="2200" b="1" dirty="0">
                <a:latin typeface="Arial" panose="020B0604020202020204" pitchFamily="34" charset="0"/>
                <a:ea typeface="Calibri" panose="020F0502020204030204" pitchFamily="34" charset="0"/>
                <a:cs typeface="Arial" panose="020B0604020202020204" pitchFamily="34" charset="0"/>
              </a:rPr>
              <a:t>March 26?  - Suggestions </a:t>
            </a:r>
            <a:endParaRPr lang="en-GB" sz="1700" b="1" dirty="0">
              <a:solidFill>
                <a:srgbClr val="242424"/>
              </a:solidFill>
              <a:latin typeface="Arial" panose="020B0604020202020204" pitchFamily="34" charset="0"/>
              <a:ea typeface="Calibri" panose="020F0502020204030204" pitchFamily="34" charset="0"/>
              <a:cs typeface="Arial" panose="020B0604020202020204" pitchFamily="34" charset="0"/>
            </a:endParaRPr>
          </a:p>
          <a:p>
            <a:pPr lvl="1">
              <a:tabLst>
                <a:tab pos="457200" algn="l"/>
              </a:tabLst>
            </a:pPr>
            <a:endParaRPr lang="en-GB" sz="1700" b="1" dirty="0">
              <a:solidFill>
                <a:srgbClr val="242424"/>
              </a:solidFill>
              <a:latin typeface="Arial" panose="020B0604020202020204" pitchFamily="34" charset="0"/>
              <a:ea typeface="Calibri" panose="020F0502020204030204" pitchFamily="34" charset="0"/>
              <a:cs typeface="Arial" panose="020B0604020202020204" pitchFamily="34" charset="0"/>
            </a:endParaRPr>
          </a:p>
          <a:p>
            <a:pPr marL="0" indent="0">
              <a:buNone/>
              <a:tabLst>
                <a:tab pos="457200" algn="l"/>
              </a:tabLst>
            </a:pPr>
            <a:r>
              <a:rPr lang="en-GB" sz="2100" b="1" dirty="0">
                <a:solidFill>
                  <a:srgbClr val="242424"/>
                </a:solidFill>
                <a:latin typeface="Arial" panose="020B0604020202020204" pitchFamily="34" charset="0"/>
                <a:ea typeface="Calibri" panose="020F0502020204030204" pitchFamily="34" charset="0"/>
                <a:cs typeface="Arial" panose="020B0604020202020204" pitchFamily="34" charset="0"/>
              </a:rPr>
              <a:t>7. AOB</a:t>
            </a:r>
          </a:p>
          <a:p>
            <a:pPr marL="0" indent="0">
              <a:buNone/>
              <a:tabLst>
                <a:tab pos="457200" algn="l"/>
              </a:tabLst>
            </a:pPr>
            <a:endParaRPr lang="en-GB" sz="2100" b="1" dirty="0">
              <a:solidFill>
                <a:srgbClr val="242424"/>
              </a:solidFill>
              <a:latin typeface="Arial" panose="020B0604020202020204" pitchFamily="34" charset="0"/>
              <a:ea typeface="Calibri" panose="020F0502020204030204" pitchFamily="34" charset="0"/>
              <a:cs typeface="Arial" panose="020B0604020202020204" pitchFamily="34" charset="0"/>
            </a:endParaRPr>
          </a:p>
          <a:p>
            <a:pPr marL="0" indent="0">
              <a:buNone/>
              <a:tabLst>
                <a:tab pos="457200" algn="l"/>
              </a:tabLst>
            </a:pPr>
            <a:r>
              <a:rPr lang="en-GB" sz="2100" b="1" dirty="0">
                <a:solidFill>
                  <a:srgbClr val="242424"/>
                </a:solidFill>
                <a:latin typeface="Arial" panose="020B0604020202020204" pitchFamily="34" charset="0"/>
                <a:ea typeface="Calibri" panose="020F0502020204030204" pitchFamily="34" charset="0"/>
                <a:cs typeface="Arial" panose="020B0604020202020204" pitchFamily="34" charset="0"/>
              </a:rPr>
              <a:t>8.Next TC Members' meeting</a:t>
            </a:r>
            <a:endParaRPr lang="en-GB" sz="2100" dirty="0">
              <a:solidFill>
                <a:srgbClr val="242424"/>
              </a:solidFill>
              <a:latin typeface="Arial" panose="020B0604020202020204" pitchFamily="34" charset="0"/>
              <a:ea typeface="Calibri" panose="020F0502020204030204" pitchFamily="34" charset="0"/>
              <a:cs typeface="Arial" panose="020B0604020202020204" pitchFamily="34" charset="0"/>
            </a:endParaRPr>
          </a:p>
          <a:p>
            <a:pPr lvl="1"/>
            <a:r>
              <a:rPr lang="en-GB" sz="1800" b="1" dirty="0">
                <a:solidFill>
                  <a:srgbClr val="FF0000"/>
                </a:solidFill>
                <a:latin typeface="Arial" panose="020B0604020202020204" pitchFamily="34" charset="0"/>
                <a:cs typeface="Arial" panose="020B0604020202020204" pitchFamily="34" charset="0"/>
              </a:rPr>
              <a:t>10 December 2025 (09.30hrs UK time)</a:t>
            </a:r>
            <a:endParaRPr lang="en-GB" sz="1900" b="1" dirty="0">
              <a:solidFill>
                <a:srgbClr val="FF0000"/>
              </a:solidFill>
              <a:latin typeface="Arial" panose="020B0604020202020204" pitchFamily="34" charset="0"/>
              <a:cs typeface="Arial" panose="020B0604020202020204" pitchFamily="34" charset="0"/>
            </a:endParaRPr>
          </a:p>
          <a:p>
            <a:pPr marL="0" indent="0">
              <a:buNone/>
            </a:pPr>
            <a:r>
              <a:rPr lang="en-GB" sz="2100" b="1" dirty="0">
                <a:solidFill>
                  <a:srgbClr val="242424"/>
                </a:solidFill>
                <a:latin typeface="Arial" panose="020B0604020202020204" pitchFamily="34" charset="0"/>
                <a:ea typeface="Calibri" panose="020F0502020204030204" pitchFamily="34" charset="0"/>
                <a:cs typeface="Arial" panose="020B0604020202020204" pitchFamily="34" charset="0"/>
              </a:rPr>
              <a:t>9.Next Management Meeting  </a:t>
            </a:r>
            <a:r>
              <a:rPr lang="en-GB" sz="2400" b="1" dirty="0">
                <a:solidFill>
                  <a:srgbClr val="242424"/>
                </a:solidFill>
                <a:latin typeface="Arial" panose="020B0604020202020204" pitchFamily="34" charset="0"/>
                <a:ea typeface="Calibri" panose="020F0502020204030204" pitchFamily="34" charset="0"/>
                <a:cs typeface="Arial" panose="020B0604020202020204" pitchFamily="34" charset="0"/>
              </a:rPr>
              <a:t>(</a:t>
            </a:r>
            <a:r>
              <a:rPr lang="en-GB" sz="1400" b="1" dirty="0">
                <a:solidFill>
                  <a:srgbClr val="242424"/>
                </a:solidFill>
                <a:latin typeface="Arial" panose="020B0604020202020204" pitchFamily="34" charset="0"/>
                <a:ea typeface="Calibri" panose="020F0502020204030204" pitchFamily="34" charset="0"/>
                <a:cs typeface="Arial" panose="020B0604020202020204" pitchFamily="34" charset="0"/>
              </a:rPr>
              <a:t>09.00hrs UK time)</a:t>
            </a:r>
            <a:endParaRPr lang="en-GB" sz="2100" b="1" dirty="0">
              <a:solidFill>
                <a:srgbClr val="242424"/>
              </a:solidFill>
              <a:latin typeface="Arial" panose="020B0604020202020204" pitchFamily="34" charset="0"/>
              <a:ea typeface="Calibri" panose="020F0502020204030204" pitchFamily="34" charset="0"/>
              <a:cs typeface="Arial" panose="020B0604020202020204" pitchFamily="34" charset="0"/>
            </a:endParaRPr>
          </a:p>
          <a:p>
            <a:pPr lvl="1">
              <a:tabLst>
                <a:tab pos="457200" algn="l"/>
              </a:tabLst>
            </a:pPr>
            <a:r>
              <a:rPr lang="en-GB" sz="1900" b="1" dirty="0">
                <a:solidFill>
                  <a:srgbClr val="FF0000"/>
                </a:solidFill>
                <a:latin typeface="Arial" panose="020B0604020202020204" pitchFamily="34" charset="0"/>
                <a:cs typeface="Arial" panose="020B0604020202020204" pitchFamily="34" charset="0"/>
              </a:rPr>
              <a:t>9 Oct 2025</a:t>
            </a:r>
          </a:p>
          <a:p>
            <a:pPr lvl="1">
              <a:tabLst>
                <a:tab pos="457200" algn="l"/>
              </a:tabLst>
            </a:pPr>
            <a:r>
              <a:rPr lang="en-GB" sz="1900" b="1" dirty="0">
                <a:solidFill>
                  <a:srgbClr val="FF0000"/>
                </a:solidFill>
                <a:latin typeface="Arial" panose="020B0604020202020204" pitchFamily="34" charset="0"/>
                <a:cs typeface="Arial" panose="020B0604020202020204" pitchFamily="34" charset="0"/>
              </a:rPr>
              <a:t>6 Nov 2025</a:t>
            </a:r>
          </a:p>
          <a:p>
            <a:pPr lvl="1">
              <a:tabLst>
                <a:tab pos="457200" algn="l"/>
              </a:tabLst>
            </a:pPr>
            <a:r>
              <a:rPr lang="en-GB" sz="1900" b="1" dirty="0">
                <a:solidFill>
                  <a:srgbClr val="FF0000"/>
                </a:solidFill>
                <a:latin typeface="Arial" panose="020B0604020202020204" pitchFamily="34" charset="0"/>
                <a:cs typeface="Arial" panose="020B0604020202020204" pitchFamily="34" charset="0"/>
              </a:rPr>
              <a:t>3 Dec 2025</a:t>
            </a:r>
          </a:p>
          <a:p>
            <a:pPr lvl="1">
              <a:tabLst>
                <a:tab pos="457200" algn="l"/>
              </a:tabLst>
            </a:pPr>
            <a:endParaRPr lang="en-GB" sz="1900" b="1" dirty="0">
              <a:solidFill>
                <a:srgbClr val="FF0000"/>
              </a:solidFill>
              <a:latin typeface="Arial" panose="020B0604020202020204" pitchFamily="34" charset="0"/>
              <a:cs typeface="Arial" panose="020B0604020202020204" pitchFamily="34" charset="0"/>
            </a:endParaRPr>
          </a:p>
          <a:p>
            <a:pPr lvl="1">
              <a:tabLst>
                <a:tab pos="457200" algn="l"/>
              </a:tabLst>
            </a:pPr>
            <a:endParaRPr lang="en-GB" sz="1900" b="1" dirty="0">
              <a:solidFill>
                <a:srgbClr val="FF0000"/>
              </a:solidFill>
              <a:latin typeface="Arial" panose="020B0604020202020204" pitchFamily="34" charset="0"/>
              <a:cs typeface="Arial" panose="020B0604020202020204" pitchFamily="34" charset="0"/>
            </a:endParaRPr>
          </a:p>
          <a:p>
            <a:pPr lvl="1">
              <a:tabLst>
                <a:tab pos="457200" algn="l"/>
              </a:tabLst>
            </a:pPr>
            <a:endParaRPr lang="en-GB" sz="1900" b="1" dirty="0">
              <a:solidFill>
                <a:srgbClr val="FF0000"/>
              </a:solidFill>
              <a:latin typeface="Arial" panose="020B0604020202020204" pitchFamily="34" charset="0"/>
              <a:cs typeface="Arial" panose="020B0604020202020204" pitchFamily="34" charset="0"/>
            </a:endParaRPr>
          </a:p>
          <a:p>
            <a:pPr lvl="1">
              <a:tabLst>
                <a:tab pos="457200" algn="l"/>
              </a:tabLst>
            </a:pPr>
            <a:endParaRPr lang="en-GB" sz="1900" b="1" dirty="0">
              <a:solidFill>
                <a:srgbClr val="FF0000"/>
              </a:solidFill>
              <a:latin typeface="Arial" panose="020B0604020202020204" pitchFamily="34" charset="0"/>
              <a:cs typeface="Arial" panose="020B0604020202020204" pitchFamily="34" charset="0"/>
            </a:endParaRPr>
          </a:p>
          <a:p>
            <a:pPr lvl="1">
              <a:tabLst>
                <a:tab pos="457200" algn="l"/>
              </a:tabLst>
            </a:pPr>
            <a:endParaRPr lang="en-GB" sz="19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566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3DCBA-96A0-B36D-D1C0-8BAB3BAF460D}"/>
              </a:ext>
            </a:extLst>
          </p:cNvPr>
          <p:cNvSpPr>
            <a:spLocks noGrp="1"/>
          </p:cNvSpPr>
          <p:nvPr>
            <p:ph type="title"/>
          </p:nvPr>
        </p:nvSpPr>
        <p:spPr>
          <a:xfrm>
            <a:off x="655320" y="202520"/>
            <a:ext cx="10515600" cy="712561"/>
          </a:xfrm>
        </p:spPr>
        <p:txBody>
          <a:bodyPr>
            <a:noAutofit/>
          </a:bodyPr>
          <a:lstStyle/>
          <a:p>
            <a:r>
              <a:rPr lang="en-GB" sz="3600" b="1" dirty="0"/>
              <a:t>Historical Assets </a:t>
            </a:r>
            <a:r>
              <a:rPr lang="en-GB" sz="3600" dirty="0"/>
              <a:t>– </a:t>
            </a:r>
            <a:r>
              <a:rPr lang="en-GB" sz="2800" dirty="0"/>
              <a:t>Mandy Korff / Duncan Nicholson</a:t>
            </a:r>
            <a:endParaRPr lang="en-GB" sz="3600" dirty="0"/>
          </a:p>
        </p:txBody>
      </p:sp>
      <p:sp>
        <p:nvSpPr>
          <p:cNvPr id="3" name="Content Placeholder 2">
            <a:extLst>
              <a:ext uri="{FF2B5EF4-FFF2-40B4-BE49-F238E27FC236}">
                <a16:creationId xmlns:a16="http://schemas.microsoft.com/office/drawing/2014/main" id="{03BF0FD5-7FB8-E581-9152-0DD3D945716C}"/>
              </a:ext>
            </a:extLst>
          </p:cNvPr>
          <p:cNvSpPr>
            <a:spLocks noGrp="1"/>
          </p:cNvSpPr>
          <p:nvPr>
            <p:ph idx="1"/>
          </p:nvPr>
        </p:nvSpPr>
        <p:spPr>
          <a:xfrm>
            <a:off x="655320" y="1077612"/>
            <a:ext cx="10515600" cy="5391699"/>
          </a:xfrm>
          <a:solidFill>
            <a:schemeClr val="bg1"/>
          </a:solidFill>
        </p:spPr>
        <p:txBody>
          <a:bodyPr>
            <a:normAutofit/>
          </a:bodyPr>
          <a:lstStyle/>
          <a:p>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This includes :-</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rPr>
              <a:t>O</a:t>
            </a:r>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ld canal walls, - </a:t>
            </a:r>
            <a:r>
              <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rPr>
              <a:t>O</a:t>
            </a:r>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ld dock walls, - Leen and Arup Canary Wharf Banana walls</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Old </a:t>
            </a:r>
            <a:r>
              <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rPr>
              <a:t>r</a:t>
            </a:r>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ailway walls – PVE walls </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rPr>
              <a:t>O</a:t>
            </a:r>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ld cut slopes - TFL / HA/  Network rail (GCG)</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Embankment fill -  London Underground </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Reuse of building foundation,  - Dinesh Patel </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Bridges, - Structural Health Monitoring process. ??</a:t>
            </a:r>
            <a:endParaRPr lang="en-GB" sz="2400" dirty="0">
              <a:effectLst/>
              <a:latin typeface="Aptos" panose="020B0004020202020204" pitchFamily="34" charset="0"/>
              <a:ea typeface="Aptos" panose="020B0004020202020204" pitchFamily="34" charset="0"/>
              <a:cs typeface="Aptos" panose="020B0004020202020204" pitchFamily="34" charset="0"/>
            </a:endParaRPr>
          </a:p>
          <a:p>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Eurocode 0 Part 2  - UK rep? contact Andrew Bond?   </a:t>
            </a:r>
            <a:r>
              <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rPr>
              <a:t>Stuart Hardy</a:t>
            </a:r>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a:t>
            </a:r>
          </a:p>
          <a:p>
            <a:r>
              <a:rPr lang="en-GB" sz="2400" b="1"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Goal set up working group.</a:t>
            </a:r>
          </a:p>
          <a:p>
            <a:r>
              <a:rPr lang="en-GB" sz="2400" b="1"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Team Meeting 16/6/25 at 14.00hrs - UK time.  (15.00hrs CET)</a:t>
            </a:r>
          </a:p>
        </p:txBody>
      </p:sp>
    </p:spTree>
    <p:extLst>
      <p:ext uri="{BB962C8B-B14F-4D97-AF65-F5344CB8AC3E}">
        <p14:creationId xmlns:p14="http://schemas.microsoft.com/office/powerpoint/2010/main" val="118528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A69EC-D279-442C-96C3-5F8C9230258A}"/>
              </a:ext>
            </a:extLst>
          </p:cNvPr>
          <p:cNvSpPr>
            <a:spLocks noGrp="1"/>
          </p:cNvSpPr>
          <p:nvPr>
            <p:ph type="ctrTitle"/>
          </p:nvPr>
        </p:nvSpPr>
        <p:spPr/>
        <p:txBody>
          <a:bodyPr/>
          <a:lstStyle/>
          <a:p>
            <a:r>
              <a:rPr lang="de-AT" dirty="0"/>
              <a:t>TC 206 Meeting</a:t>
            </a:r>
          </a:p>
        </p:txBody>
      </p:sp>
      <p:sp>
        <p:nvSpPr>
          <p:cNvPr id="3" name="Text Placeholder 2">
            <a:extLst>
              <a:ext uri="{FF2B5EF4-FFF2-40B4-BE49-F238E27FC236}">
                <a16:creationId xmlns:a16="http://schemas.microsoft.com/office/drawing/2014/main" id="{6B298ADD-C4F2-4AC3-9938-38943ADD02B1}"/>
              </a:ext>
            </a:extLst>
          </p:cNvPr>
          <p:cNvSpPr>
            <a:spLocks noGrp="1"/>
          </p:cNvSpPr>
          <p:nvPr>
            <p:ph type="body" sz="quarter" idx="10"/>
          </p:nvPr>
        </p:nvSpPr>
        <p:spPr>
          <a:xfrm>
            <a:off x="987429" y="4428548"/>
            <a:ext cx="7374036" cy="354589"/>
          </a:xfrm>
        </p:spPr>
        <p:txBody>
          <a:bodyPr>
            <a:normAutofit fontScale="92500" lnSpcReduction="10000"/>
          </a:bodyPr>
          <a:lstStyle/>
          <a:p>
            <a:r>
              <a:rPr lang="de-AT" dirty="0"/>
              <a:t>Franz Tschuchnigg</a:t>
            </a:r>
          </a:p>
        </p:txBody>
      </p:sp>
      <p:sp>
        <p:nvSpPr>
          <p:cNvPr id="5" name="Text Placeholder 4">
            <a:extLst>
              <a:ext uri="{FF2B5EF4-FFF2-40B4-BE49-F238E27FC236}">
                <a16:creationId xmlns:a16="http://schemas.microsoft.com/office/drawing/2014/main" id="{4E125176-C10D-4D10-8218-B611DB9ED202}"/>
              </a:ext>
            </a:extLst>
          </p:cNvPr>
          <p:cNvSpPr>
            <a:spLocks noGrp="1"/>
          </p:cNvSpPr>
          <p:nvPr>
            <p:ph type="body" sz="quarter" idx="13"/>
          </p:nvPr>
        </p:nvSpPr>
        <p:spPr/>
        <p:txBody>
          <a:bodyPr/>
          <a:lstStyle/>
          <a:p>
            <a:r>
              <a:rPr lang="en-US" dirty="0"/>
              <a:t>Real Time Back Analysis (RTBA)</a:t>
            </a:r>
            <a:endParaRPr lang="de-AT" dirty="0"/>
          </a:p>
        </p:txBody>
      </p:sp>
    </p:spTree>
    <p:extLst>
      <p:ext uri="{BB962C8B-B14F-4D97-AF65-F5344CB8AC3E}">
        <p14:creationId xmlns:p14="http://schemas.microsoft.com/office/powerpoint/2010/main" val="2408293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sz="quarter" idx="11"/>
          </p:nvPr>
        </p:nvSpPr>
        <p:spPr>
          <a:xfrm>
            <a:off x="576000" y="442692"/>
            <a:ext cx="11040000" cy="843848"/>
          </a:xfrm>
        </p:spPr>
        <p:txBody>
          <a:bodyPr>
            <a:normAutofit/>
          </a:bodyPr>
          <a:lstStyle/>
          <a:p>
            <a:pPr eaLnBrk="1" hangingPunct="1"/>
            <a:r>
              <a:rPr lang="de-DE" altLang="en-US" dirty="0" err="1"/>
              <a:t>Overview</a:t>
            </a:r>
            <a:endParaRPr lang="de-DE" altLang="en-US" dirty="0"/>
          </a:p>
        </p:txBody>
      </p:sp>
      <p:sp>
        <p:nvSpPr>
          <p:cNvPr id="2" name="Text Placeholder 1">
            <a:extLst>
              <a:ext uri="{FF2B5EF4-FFF2-40B4-BE49-F238E27FC236}">
                <a16:creationId xmlns:a16="http://schemas.microsoft.com/office/drawing/2014/main" id="{42A29E44-19B3-434E-928D-8FE379050A59}"/>
              </a:ext>
            </a:extLst>
          </p:cNvPr>
          <p:cNvSpPr>
            <a:spLocks noGrp="1"/>
          </p:cNvSpPr>
          <p:nvPr>
            <p:ph type="body" sz="quarter" idx="12"/>
          </p:nvPr>
        </p:nvSpPr>
        <p:spPr>
          <a:xfrm>
            <a:off x="576000" y="1390273"/>
            <a:ext cx="11036733" cy="5467728"/>
          </a:xfrm>
        </p:spPr>
        <p:txBody>
          <a:bodyPr>
            <a:normAutofit/>
          </a:bodyPr>
          <a:lstStyle/>
          <a:p>
            <a:pPr marL="0" indent="0">
              <a:buNone/>
            </a:pPr>
            <a:r>
              <a:rPr lang="en-US" sz="2800" b="1" dirty="0"/>
              <a:t>Members: </a:t>
            </a:r>
            <a:r>
              <a:rPr lang="en-US" sz="2800" dirty="0"/>
              <a:t>~18</a:t>
            </a:r>
          </a:p>
          <a:p>
            <a:pPr marL="0" indent="0">
              <a:buNone/>
            </a:pPr>
            <a:endParaRPr lang="en-US" sz="2800" b="1" dirty="0"/>
          </a:p>
          <a:p>
            <a:pPr marL="0" indent="0">
              <a:buNone/>
            </a:pPr>
            <a:r>
              <a:rPr lang="en-US" sz="2800" b="1" dirty="0"/>
              <a:t>Meeting interval: </a:t>
            </a:r>
            <a:r>
              <a:rPr lang="en-US" sz="2800" dirty="0"/>
              <a:t>5 to 6 weeks </a:t>
            </a:r>
            <a:r>
              <a:rPr lang="en-US" sz="3600" dirty="0"/>
              <a:t>	</a:t>
            </a:r>
          </a:p>
          <a:p>
            <a:pPr marL="0" indent="0">
              <a:buNone/>
            </a:pPr>
            <a:endParaRPr lang="en-US" sz="3600" dirty="0"/>
          </a:p>
          <a:p>
            <a:pPr marL="0" indent="0">
              <a:buNone/>
            </a:pPr>
            <a:r>
              <a:rPr lang="en-US" sz="2800" b="1" dirty="0"/>
              <a:t>Since 11.01.2022: </a:t>
            </a:r>
            <a:r>
              <a:rPr lang="en-US" sz="2800" dirty="0"/>
              <a:t>28 online meeting (~90min)</a:t>
            </a:r>
          </a:p>
          <a:p>
            <a:pPr marL="0" indent="0">
              <a:buNone/>
            </a:pPr>
            <a:endParaRPr lang="en-US" sz="2800" b="1" dirty="0"/>
          </a:p>
          <a:p>
            <a:pPr marL="0" indent="0">
              <a:buNone/>
            </a:pPr>
            <a:r>
              <a:rPr lang="en-US" sz="2800" b="1" dirty="0"/>
              <a:t>Content: </a:t>
            </a:r>
            <a:r>
              <a:rPr lang="en-US" sz="2800" dirty="0"/>
              <a:t>presentation &amp; technical discussion &amp; AOB (e.g. impact in industry)</a:t>
            </a:r>
          </a:p>
          <a:p>
            <a:pPr marL="0" indent="0">
              <a:buNone/>
            </a:pPr>
            <a:endParaRPr lang="en-US" sz="2800" dirty="0"/>
          </a:p>
          <a:p>
            <a:pPr marL="0" indent="0">
              <a:buNone/>
            </a:pPr>
            <a:r>
              <a:rPr lang="en-US" sz="2800" b="1" dirty="0"/>
              <a:t>Technical presentations: ~20</a:t>
            </a:r>
            <a:r>
              <a:rPr lang="en-US" sz="2800" dirty="0"/>
              <a:t> (members &amp; guests)</a:t>
            </a:r>
            <a:r>
              <a:rPr lang="en-US" sz="2400" b="1" dirty="0"/>
              <a:t> </a:t>
            </a:r>
            <a:r>
              <a:rPr lang="en-US" sz="1867" b="1" dirty="0"/>
              <a:t>  </a:t>
            </a:r>
          </a:p>
        </p:txBody>
      </p:sp>
    </p:spTree>
    <p:extLst>
      <p:ext uri="{BB962C8B-B14F-4D97-AF65-F5344CB8AC3E}">
        <p14:creationId xmlns:p14="http://schemas.microsoft.com/office/powerpoint/2010/main" val="381812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sz="quarter" idx="11"/>
          </p:nvPr>
        </p:nvSpPr>
        <p:spPr>
          <a:xfrm>
            <a:off x="911427" y="372140"/>
            <a:ext cx="11040000" cy="1007445"/>
          </a:xfrm>
        </p:spPr>
        <p:txBody>
          <a:bodyPr>
            <a:normAutofit/>
          </a:bodyPr>
          <a:lstStyle/>
          <a:p>
            <a:pPr eaLnBrk="1" hangingPunct="1"/>
            <a:r>
              <a:rPr lang="de-DE" altLang="en-US" b="1" dirty="0" err="1"/>
              <a:t>Discussion</a:t>
            </a:r>
            <a:endParaRPr lang="de-DE" altLang="en-US" b="1" dirty="0"/>
          </a:p>
        </p:txBody>
      </p:sp>
      <p:sp>
        <p:nvSpPr>
          <p:cNvPr id="6" name="Text Placeholder 1">
            <a:extLst>
              <a:ext uri="{FF2B5EF4-FFF2-40B4-BE49-F238E27FC236}">
                <a16:creationId xmlns:a16="http://schemas.microsoft.com/office/drawing/2014/main" id="{488B4AF9-0272-494E-9A65-715F95BE6D03}"/>
              </a:ext>
            </a:extLst>
          </p:cNvPr>
          <p:cNvSpPr>
            <a:spLocks noGrp="1"/>
          </p:cNvSpPr>
          <p:nvPr>
            <p:ph type="body" sz="quarter" idx="12"/>
          </p:nvPr>
        </p:nvSpPr>
        <p:spPr>
          <a:xfrm>
            <a:off x="577633" y="1379585"/>
            <a:ext cx="11036733" cy="5075084"/>
          </a:xfrm>
        </p:spPr>
        <p:txBody>
          <a:bodyPr/>
          <a:lstStyle/>
          <a:p>
            <a:pPr marL="0" indent="0">
              <a:buNone/>
            </a:pPr>
            <a:r>
              <a:rPr lang="de-DE" sz="2400" b="1" dirty="0"/>
              <a:t>How </a:t>
            </a:r>
            <a:r>
              <a:rPr lang="de-DE" sz="2400" b="1" dirty="0" err="1"/>
              <a:t>should</a:t>
            </a:r>
            <a:r>
              <a:rPr lang="de-DE" sz="2400" b="1" dirty="0"/>
              <a:t> </a:t>
            </a:r>
            <a:r>
              <a:rPr lang="de-DE" sz="2400" b="1" dirty="0" err="1"/>
              <a:t>we</a:t>
            </a:r>
            <a:r>
              <a:rPr lang="de-DE" sz="2400" b="1" dirty="0"/>
              <a:t> </a:t>
            </a:r>
            <a:r>
              <a:rPr lang="de-DE" sz="2400" b="1" dirty="0" err="1"/>
              <a:t>proceed</a:t>
            </a:r>
            <a:r>
              <a:rPr lang="de-DE" sz="2400" b="1" dirty="0"/>
              <a:t>?</a:t>
            </a:r>
          </a:p>
          <a:p>
            <a:pPr marL="0" indent="0">
              <a:buNone/>
            </a:pPr>
            <a:endParaRPr lang="de-DE" sz="2400" b="1" dirty="0"/>
          </a:p>
          <a:p>
            <a:pPr marL="0" indent="0">
              <a:buNone/>
            </a:pPr>
            <a:r>
              <a:rPr lang="en-US" sz="2400" b="1" dirty="0"/>
              <a:t>Based on discussions =&gt; list of actions:</a:t>
            </a:r>
          </a:p>
          <a:p>
            <a:pPr marL="0" indent="0">
              <a:buNone/>
            </a:pPr>
            <a:endParaRPr lang="en-US" sz="2400" b="1" dirty="0"/>
          </a:p>
          <a:p>
            <a:pPr marL="0" indent="0">
              <a:buNone/>
            </a:pPr>
            <a:r>
              <a:rPr lang="en-US" sz="2400" b="1" dirty="0">
                <a:solidFill>
                  <a:srgbClr val="F70146"/>
                </a:solidFill>
              </a:rPr>
              <a:t>A) Formulation of guidelines &amp; definitions – How RTBA should/could be applied.</a:t>
            </a:r>
          </a:p>
          <a:p>
            <a:pPr marL="0" indent="0">
              <a:buNone/>
            </a:pPr>
            <a:r>
              <a:rPr lang="en-US" sz="2400" b="1" dirty="0">
                <a:solidFill>
                  <a:srgbClr val="F70146"/>
                </a:solidFill>
              </a:rPr>
              <a:t>B) Specification of requirements – For example, monitoring needs for RTBA.</a:t>
            </a:r>
          </a:p>
          <a:p>
            <a:pPr marL="0" indent="0">
              <a:buNone/>
            </a:pPr>
            <a:r>
              <a:rPr lang="en-US" sz="2400" dirty="0">
                <a:solidFill>
                  <a:schemeClr val="bg1">
                    <a:lumMod val="65000"/>
                  </a:schemeClr>
                </a:solidFill>
              </a:rPr>
              <a:t>C) Collection and discussion of case studies – Where RTBA has been successful and where it hasn’t.</a:t>
            </a:r>
            <a:endParaRPr lang="de-AT" sz="2400" dirty="0">
              <a:solidFill>
                <a:schemeClr val="bg1">
                  <a:lumMod val="65000"/>
                </a:schemeClr>
              </a:solidFill>
            </a:endParaRPr>
          </a:p>
          <a:p>
            <a:pPr marL="434989" lvl="1" indent="0">
              <a:buNone/>
              <a:tabLst>
                <a:tab pos="1193770" algn="l"/>
                <a:tab pos="1678475" algn="l"/>
              </a:tabLst>
            </a:pPr>
            <a:endParaRPr lang="de-AT" sz="2000" dirty="0"/>
          </a:p>
          <a:p>
            <a:pPr lvl="1">
              <a:tabLst>
                <a:tab pos="1193770" algn="l"/>
                <a:tab pos="1678475" algn="l"/>
              </a:tabLst>
            </a:pPr>
            <a:endParaRPr lang="de-AT" sz="1600" dirty="0"/>
          </a:p>
          <a:p>
            <a:pPr lvl="1">
              <a:tabLst>
                <a:tab pos="1193770" algn="l"/>
                <a:tab pos="1678475" algn="l"/>
              </a:tabLst>
            </a:pPr>
            <a:endParaRPr lang="de-AT" sz="1600" dirty="0"/>
          </a:p>
          <a:p>
            <a:pPr marL="434989" lvl="1" indent="0">
              <a:buNone/>
              <a:tabLst>
                <a:tab pos="1193770" algn="l"/>
                <a:tab pos="1678475" algn="l"/>
              </a:tabLst>
            </a:pPr>
            <a:endParaRPr lang="de-AT" sz="1600" dirty="0"/>
          </a:p>
        </p:txBody>
      </p:sp>
      <p:sp>
        <p:nvSpPr>
          <p:cNvPr id="7" name="Pfeil: nach rechts 6">
            <a:extLst>
              <a:ext uri="{FF2B5EF4-FFF2-40B4-BE49-F238E27FC236}">
                <a16:creationId xmlns:a16="http://schemas.microsoft.com/office/drawing/2014/main" id="{0D06332B-BA1C-44EE-AB7C-6611C16BBC55}"/>
              </a:ext>
            </a:extLst>
          </p:cNvPr>
          <p:cNvSpPr/>
          <p:nvPr/>
        </p:nvSpPr>
        <p:spPr bwMode="auto">
          <a:xfrm>
            <a:off x="850145" y="5122302"/>
            <a:ext cx="1219200" cy="560173"/>
          </a:xfrm>
          <a:prstGeom prst="rightArrow">
            <a:avLst/>
          </a:prstGeom>
          <a:solidFill>
            <a:schemeClr val="bg1"/>
          </a:solidFill>
          <a:ln w="25400" cap="flat" cmpd="sng" algn="ctr">
            <a:solidFill>
              <a:srgbClr val="F7014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de-AT" sz="2133" b="1">
              <a:latin typeface="Arial" pitchFamily="34" charset="0"/>
            </a:endParaRPr>
          </a:p>
        </p:txBody>
      </p:sp>
      <p:sp>
        <p:nvSpPr>
          <p:cNvPr id="8" name="Textfeld 7">
            <a:extLst>
              <a:ext uri="{FF2B5EF4-FFF2-40B4-BE49-F238E27FC236}">
                <a16:creationId xmlns:a16="http://schemas.microsoft.com/office/drawing/2014/main" id="{9E5DF0ED-2B40-4E4F-B412-B6269E41DAA8}"/>
              </a:ext>
            </a:extLst>
          </p:cNvPr>
          <p:cNvSpPr txBox="1"/>
          <p:nvPr/>
        </p:nvSpPr>
        <p:spPr>
          <a:xfrm>
            <a:off x="2298357" y="5122302"/>
            <a:ext cx="9141372" cy="800219"/>
          </a:xfrm>
          <a:prstGeom prst="rect">
            <a:avLst/>
          </a:prstGeom>
          <a:noFill/>
        </p:spPr>
        <p:txBody>
          <a:bodyPr wrap="square" rtlCol="0">
            <a:spAutoFit/>
          </a:bodyPr>
          <a:lstStyle/>
          <a:p>
            <a:pPr algn="l"/>
            <a:r>
              <a:rPr lang="en-US" sz="2800" dirty="0"/>
              <a:t>Definitions, Specifications, Requirements &amp; Guidelines</a:t>
            </a:r>
          </a:p>
          <a:p>
            <a:pPr algn="l"/>
            <a:r>
              <a:rPr lang="en-US" dirty="0"/>
              <a:t>(</a:t>
            </a:r>
            <a:r>
              <a:rPr lang="en-GB" dirty="0"/>
              <a:t>Guidelines could be formulated in form of examples (e.g. in the annex of the document)</a:t>
            </a:r>
            <a:endParaRPr lang="en-US" dirty="0"/>
          </a:p>
        </p:txBody>
      </p:sp>
    </p:spTree>
    <p:extLst>
      <p:ext uri="{BB962C8B-B14F-4D97-AF65-F5344CB8AC3E}">
        <p14:creationId xmlns:p14="http://schemas.microsoft.com/office/powerpoint/2010/main" val="2880892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sz="quarter" idx="11"/>
          </p:nvPr>
        </p:nvSpPr>
        <p:spPr>
          <a:xfrm>
            <a:off x="656246" y="147546"/>
            <a:ext cx="11040000" cy="820246"/>
          </a:xfrm>
        </p:spPr>
        <p:txBody>
          <a:bodyPr>
            <a:normAutofit/>
          </a:bodyPr>
          <a:lstStyle/>
          <a:p>
            <a:r>
              <a:rPr lang="de-DE" sz="2800" b="1" dirty="0"/>
              <a:t>Paper SUBMITTED TO ICSMGE 2026</a:t>
            </a:r>
            <a:endParaRPr lang="de-DE" altLang="en-US" sz="2800" b="1" dirty="0"/>
          </a:p>
        </p:txBody>
      </p:sp>
      <p:pic>
        <p:nvPicPr>
          <p:cNvPr id="3" name="Grafik 2"/>
          <p:cNvPicPr>
            <a:picLocks noChangeAspect="1"/>
          </p:cNvPicPr>
          <p:nvPr/>
        </p:nvPicPr>
        <p:blipFill rotWithShape="1">
          <a:blip r:embed="rId2"/>
          <a:srcRect l="29728" t="14343" r="28750" b="33319"/>
          <a:stretch/>
        </p:blipFill>
        <p:spPr>
          <a:xfrm>
            <a:off x="273093" y="639116"/>
            <a:ext cx="8892172" cy="6071338"/>
          </a:xfrm>
          <a:prstGeom prst="rect">
            <a:avLst/>
          </a:prstGeom>
        </p:spPr>
      </p:pic>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8809" y="2736288"/>
            <a:ext cx="2207437" cy="1385423"/>
          </a:xfrm>
          <a:prstGeom prst="rect">
            <a:avLst/>
          </a:prstGeom>
        </p:spPr>
      </p:pic>
    </p:spTree>
    <p:extLst>
      <p:ext uri="{BB962C8B-B14F-4D97-AF65-F5344CB8AC3E}">
        <p14:creationId xmlns:p14="http://schemas.microsoft.com/office/powerpoint/2010/main" val="348572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9B51B2C6-5708-4930-9CEB-1A0B0A362968}"/>
              </a:ext>
            </a:extLst>
          </p:cNvPr>
          <p:cNvSpPr>
            <a:spLocks noGrp="1" noChangeArrowheads="1"/>
          </p:cNvSpPr>
          <p:nvPr>
            <p:ph type="body" sz="quarter" idx="11"/>
          </p:nvPr>
        </p:nvSpPr>
        <p:spPr>
          <a:xfrm>
            <a:off x="624348" y="339213"/>
            <a:ext cx="11280573" cy="758787"/>
          </a:xfrm>
        </p:spPr>
        <p:txBody>
          <a:bodyPr>
            <a:normAutofit/>
          </a:bodyPr>
          <a:lstStyle/>
          <a:p>
            <a:r>
              <a:rPr lang="en-GB" altLang="en-US" sz="3200" dirty="0"/>
              <a:t>NEXT RTBA </a:t>
            </a:r>
            <a:r>
              <a:rPr lang="en-GB" altLang="en-US" sz="3200" dirty="0" err="1"/>
              <a:t>MEETing</a:t>
            </a:r>
            <a:endParaRPr lang="de-DE" altLang="en-US" sz="3200" dirty="0"/>
          </a:p>
        </p:txBody>
      </p:sp>
      <p:pic>
        <p:nvPicPr>
          <p:cNvPr id="2" name="Grafik 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5000" contrast="59000"/>
                    </a14:imgEffect>
                  </a14:imgLayer>
                </a14:imgProps>
              </a:ext>
            </a:extLst>
          </a:blip>
          <a:srcRect l="20762" t="45498" r="21679" b="13363"/>
          <a:stretch/>
        </p:blipFill>
        <p:spPr>
          <a:xfrm>
            <a:off x="193773" y="1491599"/>
            <a:ext cx="11804453" cy="4569987"/>
          </a:xfrm>
          <a:prstGeom prst="rect">
            <a:avLst/>
          </a:prstGeom>
        </p:spPr>
      </p:pic>
    </p:spTree>
    <p:extLst>
      <p:ext uri="{BB962C8B-B14F-4D97-AF65-F5344CB8AC3E}">
        <p14:creationId xmlns:p14="http://schemas.microsoft.com/office/powerpoint/2010/main" val="1346354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42A29E44-19B3-434E-928D-8FE379050A59}"/>
              </a:ext>
            </a:extLst>
          </p:cNvPr>
          <p:cNvSpPr>
            <a:spLocks noGrp="1"/>
          </p:cNvSpPr>
          <p:nvPr>
            <p:ph type="body" sz="quarter" idx="12"/>
          </p:nvPr>
        </p:nvSpPr>
        <p:spPr>
          <a:xfrm>
            <a:off x="914694" y="1689658"/>
            <a:ext cx="11036733" cy="5075084"/>
          </a:xfrm>
        </p:spPr>
        <p:txBody>
          <a:bodyPr/>
          <a:lstStyle/>
          <a:p>
            <a:pPr marL="0" indent="0">
              <a:buNone/>
            </a:pPr>
            <a:r>
              <a:rPr lang="en-GB" sz="1867" b="1" dirty="0"/>
              <a:t>BGA RESEARCH DEVELOPMENT FUND  - </a:t>
            </a:r>
            <a:r>
              <a:rPr lang="en-GB" sz="1867" b="1" dirty="0">
                <a:solidFill>
                  <a:srgbClr val="FF0000"/>
                </a:solidFill>
              </a:rPr>
              <a:t>Budget Agreed </a:t>
            </a:r>
            <a:r>
              <a:rPr lang="en-GB" sz="1867" b="1" dirty="0"/>
              <a:t>- </a:t>
            </a:r>
            <a:r>
              <a:rPr lang="en-GB" sz="1867" b="1" u="sng" dirty="0"/>
              <a:t>Truong</a:t>
            </a:r>
          </a:p>
          <a:p>
            <a:pPr marL="0" indent="0">
              <a:buNone/>
            </a:pPr>
            <a:endParaRPr lang="de-DE" sz="1867" b="1" dirty="0"/>
          </a:p>
          <a:p>
            <a:pPr marL="0" indent="0" defTabSz="596885">
              <a:buNone/>
            </a:pPr>
            <a:endParaRPr lang="de-AT" sz="1600" dirty="0"/>
          </a:p>
          <a:p>
            <a:pPr lvl="1">
              <a:tabLst>
                <a:tab pos="1193770" algn="l"/>
                <a:tab pos="1678475" algn="l"/>
              </a:tabLst>
            </a:pPr>
            <a:endParaRPr lang="de-AT" sz="1600" dirty="0"/>
          </a:p>
          <a:p>
            <a:pPr lvl="1">
              <a:tabLst>
                <a:tab pos="1193770" algn="l"/>
                <a:tab pos="1678475" algn="l"/>
              </a:tabLst>
            </a:pPr>
            <a:endParaRPr lang="de-AT" sz="1600" dirty="0"/>
          </a:p>
          <a:p>
            <a:pPr marL="434989" lvl="1" indent="0">
              <a:buNone/>
              <a:tabLst>
                <a:tab pos="1193770" algn="l"/>
                <a:tab pos="1678475" algn="l"/>
              </a:tabLst>
            </a:pPr>
            <a:endParaRPr lang="de-AT" sz="1600" dirty="0"/>
          </a:p>
        </p:txBody>
      </p:sp>
      <p:sp>
        <p:nvSpPr>
          <p:cNvPr id="6" name="Rectangle 2">
            <a:extLst>
              <a:ext uri="{FF2B5EF4-FFF2-40B4-BE49-F238E27FC236}">
                <a16:creationId xmlns:a16="http://schemas.microsoft.com/office/drawing/2014/main" id="{9B51B2C6-5708-4930-9CEB-1A0B0A362968}"/>
              </a:ext>
            </a:extLst>
          </p:cNvPr>
          <p:cNvSpPr>
            <a:spLocks noGrp="1" noChangeArrowheads="1"/>
          </p:cNvSpPr>
          <p:nvPr>
            <p:ph type="body" sz="quarter" idx="11"/>
          </p:nvPr>
        </p:nvSpPr>
        <p:spPr>
          <a:xfrm>
            <a:off x="911427" y="995585"/>
            <a:ext cx="11040000" cy="384000"/>
          </a:xfrm>
        </p:spPr>
        <p:txBody>
          <a:bodyPr>
            <a:normAutofit fontScale="92500" lnSpcReduction="10000"/>
          </a:bodyPr>
          <a:lstStyle/>
          <a:p>
            <a:r>
              <a:rPr lang="de-DE" altLang="en-US" b="1" dirty="0"/>
              <a:t>BGA &amp; TC206 -  PRE-RANKINE CONFERENCE </a:t>
            </a:r>
          </a:p>
        </p:txBody>
      </p:sp>
      <p:pic>
        <p:nvPicPr>
          <p:cNvPr id="3" name="Grafik 2">
            <a:extLst>
              <a:ext uri="{FF2B5EF4-FFF2-40B4-BE49-F238E27FC236}">
                <a16:creationId xmlns:a16="http://schemas.microsoft.com/office/drawing/2014/main" id="{2B33BF83-DB4E-4D0B-AB1E-8A797EC27F07}"/>
              </a:ext>
            </a:extLst>
          </p:cNvPr>
          <p:cNvPicPr>
            <a:picLocks noChangeAspect="1"/>
          </p:cNvPicPr>
          <p:nvPr/>
        </p:nvPicPr>
        <p:blipFill>
          <a:blip r:embed="rId2"/>
          <a:stretch>
            <a:fillRect/>
          </a:stretch>
        </p:blipFill>
        <p:spPr>
          <a:xfrm>
            <a:off x="421570" y="2465266"/>
            <a:ext cx="11336580" cy="3796741"/>
          </a:xfrm>
          <a:prstGeom prst="rect">
            <a:avLst/>
          </a:prstGeom>
        </p:spPr>
      </p:pic>
    </p:spTree>
    <p:extLst>
      <p:ext uri="{BB962C8B-B14F-4D97-AF65-F5344CB8AC3E}">
        <p14:creationId xmlns:p14="http://schemas.microsoft.com/office/powerpoint/2010/main" val="3102617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42A29E44-19B3-434E-928D-8FE379050A59}"/>
              </a:ext>
            </a:extLst>
          </p:cNvPr>
          <p:cNvSpPr>
            <a:spLocks noGrp="1"/>
          </p:cNvSpPr>
          <p:nvPr>
            <p:ph type="body" sz="quarter" idx="12"/>
          </p:nvPr>
        </p:nvSpPr>
        <p:spPr>
          <a:xfrm>
            <a:off x="914694" y="1689658"/>
            <a:ext cx="11036733" cy="5075084"/>
          </a:xfrm>
        </p:spPr>
        <p:txBody>
          <a:bodyPr/>
          <a:lstStyle/>
          <a:p>
            <a:pPr marL="0" indent="0">
              <a:buNone/>
            </a:pPr>
            <a:r>
              <a:rPr lang="en-GB" sz="2400" b="1" dirty="0"/>
              <a:t>A state-of-the-art review on the observational method: Perspectives from academics, consultants, contractors, clients, and technical committees</a:t>
            </a:r>
          </a:p>
          <a:p>
            <a:pPr marL="0" indent="0">
              <a:buNone/>
            </a:pPr>
            <a:endParaRPr lang="de-AT" sz="2800" b="1" dirty="0"/>
          </a:p>
          <a:p>
            <a:pPr marL="0" indent="0">
              <a:buNone/>
            </a:pPr>
            <a:endParaRPr lang="de-AT" sz="1600" dirty="0"/>
          </a:p>
          <a:p>
            <a:pPr lvl="1">
              <a:tabLst>
                <a:tab pos="1193770" algn="l"/>
                <a:tab pos="1678475" algn="l"/>
              </a:tabLst>
            </a:pPr>
            <a:endParaRPr lang="de-AT" sz="1600" dirty="0"/>
          </a:p>
          <a:p>
            <a:pPr lvl="1">
              <a:tabLst>
                <a:tab pos="1193770" algn="l"/>
                <a:tab pos="1678475" algn="l"/>
              </a:tabLst>
            </a:pPr>
            <a:endParaRPr lang="de-AT" sz="1600" dirty="0"/>
          </a:p>
          <a:p>
            <a:pPr marL="434989" lvl="1" indent="0">
              <a:buNone/>
              <a:tabLst>
                <a:tab pos="1193770" algn="l"/>
                <a:tab pos="1678475" algn="l"/>
              </a:tabLst>
            </a:pPr>
            <a:endParaRPr lang="de-AT" sz="1600" dirty="0"/>
          </a:p>
        </p:txBody>
      </p:sp>
      <p:sp>
        <p:nvSpPr>
          <p:cNvPr id="6" name="Rectangle 2">
            <a:extLst>
              <a:ext uri="{FF2B5EF4-FFF2-40B4-BE49-F238E27FC236}">
                <a16:creationId xmlns:a16="http://schemas.microsoft.com/office/drawing/2014/main" id="{9B51B2C6-5708-4930-9CEB-1A0B0A362968}"/>
              </a:ext>
            </a:extLst>
          </p:cNvPr>
          <p:cNvSpPr>
            <a:spLocks noGrp="1" noChangeArrowheads="1"/>
          </p:cNvSpPr>
          <p:nvPr>
            <p:ph type="body" sz="quarter" idx="11"/>
          </p:nvPr>
        </p:nvSpPr>
        <p:spPr>
          <a:xfrm>
            <a:off x="911427" y="995585"/>
            <a:ext cx="11280573" cy="384000"/>
          </a:xfrm>
        </p:spPr>
        <p:txBody>
          <a:bodyPr>
            <a:normAutofit fontScale="92500" lnSpcReduction="10000"/>
          </a:bodyPr>
          <a:lstStyle/>
          <a:p>
            <a:r>
              <a:rPr lang="en-GB" altLang="en-US" b="1" dirty="0"/>
              <a:t>TC206 -  PRE-RANKINE CONFERENCE ON OM DEVELOPMENTS</a:t>
            </a:r>
            <a:endParaRPr lang="de-DE" altLang="en-US" b="1" dirty="0"/>
          </a:p>
        </p:txBody>
      </p:sp>
      <p:sp>
        <p:nvSpPr>
          <p:cNvPr id="4" name="Textfeld 3">
            <a:extLst>
              <a:ext uri="{FF2B5EF4-FFF2-40B4-BE49-F238E27FC236}">
                <a16:creationId xmlns:a16="http://schemas.microsoft.com/office/drawing/2014/main" id="{B6D0ED57-3A4E-4DF0-85C9-373598635BF8}"/>
              </a:ext>
            </a:extLst>
          </p:cNvPr>
          <p:cNvSpPr txBox="1"/>
          <p:nvPr/>
        </p:nvSpPr>
        <p:spPr>
          <a:xfrm>
            <a:off x="911428" y="2740381"/>
            <a:ext cx="9395569" cy="3600986"/>
          </a:xfrm>
          <a:prstGeom prst="rect">
            <a:avLst/>
          </a:prstGeom>
          <a:noFill/>
        </p:spPr>
        <p:txBody>
          <a:bodyPr wrap="square" rtlCol="0">
            <a:spAutoFit/>
          </a:bodyPr>
          <a:lstStyle/>
          <a:p>
            <a:pPr algn="l"/>
            <a:r>
              <a:rPr lang="en-HK" sz="2400" u="sng" dirty="0"/>
              <a:t>@Imperial College</a:t>
            </a:r>
          </a:p>
          <a:p>
            <a:pPr algn="l"/>
            <a:r>
              <a:rPr lang="en-GB" sz="2400" dirty="0"/>
              <a:t>Workshop DATE: </a:t>
            </a:r>
            <a:r>
              <a:rPr lang="en-GB" sz="2400" u="sng" dirty="0"/>
              <a:t>17.03.2026</a:t>
            </a:r>
          </a:p>
          <a:p>
            <a:pPr algn="l"/>
            <a:endParaRPr lang="de-AT" sz="2400" dirty="0"/>
          </a:p>
          <a:p>
            <a:pPr algn="l"/>
            <a:endParaRPr lang="en-GB" sz="3200" dirty="0"/>
          </a:p>
          <a:p>
            <a:pPr algn="l"/>
            <a:r>
              <a:rPr lang="en-GB" sz="2000" dirty="0">
                <a:solidFill>
                  <a:srgbClr val="FF0000"/>
                </a:solidFill>
              </a:rPr>
              <a:t>NEXT STEPS </a:t>
            </a:r>
            <a:r>
              <a:rPr lang="en-GB" sz="2000" dirty="0"/>
              <a:t>(Franz, Truong &amp; Duncan): Discussion on the workshop's content and goals</a:t>
            </a:r>
          </a:p>
          <a:p>
            <a:pPr marL="380990" indent="-380990">
              <a:buFont typeface="Arial" panose="020B0604020202020204" pitchFamily="34" charset="0"/>
              <a:buChar char="•"/>
            </a:pPr>
            <a:endParaRPr lang="en-GB" sz="2000" dirty="0"/>
          </a:p>
          <a:p>
            <a:pPr marL="380990" indent="-380990">
              <a:buFont typeface="Arial" panose="020B0604020202020204" pitchFamily="34" charset="0"/>
              <a:buChar char="•"/>
            </a:pPr>
            <a:r>
              <a:rPr lang="en-GB" sz="2000" b="1" dirty="0"/>
              <a:t>AM session: </a:t>
            </a:r>
            <a:r>
              <a:rPr lang="en-GB" sz="2000" dirty="0"/>
              <a:t>Connection to other TCs &amp; keynote presentations</a:t>
            </a:r>
          </a:p>
          <a:p>
            <a:pPr marL="380990" indent="-380990">
              <a:buFont typeface="Arial" panose="020B0604020202020204" pitchFamily="34" charset="0"/>
              <a:buChar char="•"/>
            </a:pPr>
            <a:r>
              <a:rPr lang="en-GB" sz="2000" b="1" dirty="0"/>
              <a:t>PM session</a:t>
            </a:r>
            <a:r>
              <a:rPr lang="en-GB" sz="2000" dirty="0"/>
              <a:t>: Number of speakers from industry &amp; academia</a:t>
            </a:r>
          </a:p>
          <a:p>
            <a:pPr marL="380990" indent="-380990">
              <a:buFont typeface="Arial" panose="020B0604020202020204" pitchFamily="34" charset="0"/>
              <a:buChar char="•"/>
            </a:pPr>
            <a:r>
              <a:rPr lang="en-GB" sz="2000" dirty="0"/>
              <a:t>We try to integrate the first step towards a TC206 Honorary Lecture</a:t>
            </a:r>
          </a:p>
          <a:p>
            <a:pPr algn="l"/>
            <a:endParaRPr lang="en-HK" sz="2400" u="sng" dirty="0"/>
          </a:p>
        </p:txBody>
      </p:sp>
    </p:spTree>
    <p:extLst>
      <p:ext uri="{BB962C8B-B14F-4D97-AF65-F5344CB8AC3E}">
        <p14:creationId xmlns:p14="http://schemas.microsoft.com/office/powerpoint/2010/main" val="1611371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sz="quarter" idx="11"/>
          </p:nvPr>
        </p:nvSpPr>
        <p:spPr>
          <a:xfrm>
            <a:off x="911427" y="995585"/>
            <a:ext cx="11040000" cy="971438"/>
          </a:xfrm>
        </p:spPr>
        <p:txBody>
          <a:bodyPr>
            <a:normAutofit/>
          </a:bodyPr>
          <a:lstStyle/>
          <a:p>
            <a:r>
              <a:rPr lang="de-DE" altLang="en-US" sz="3200" dirty="0"/>
              <a:t>RTBA </a:t>
            </a:r>
            <a:r>
              <a:rPr lang="de-DE" altLang="en-US" sz="3200" dirty="0" err="1"/>
              <a:t>group</a:t>
            </a:r>
            <a:r>
              <a:rPr lang="de-DE" altLang="en-US" sz="3200" dirty="0"/>
              <a:t> and/or </a:t>
            </a:r>
            <a:r>
              <a:rPr lang="de-DE" altLang="en-US" sz="3200" dirty="0" err="1"/>
              <a:t>upcoming</a:t>
            </a:r>
            <a:r>
              <a:rPr lang="de-DE" altLang="en-US" sz="3200" dirty="0"/>
              <a:t> </a:t>
            </a:r>
            <a:r>
              <a:rPr lang="de-DE" altLang="en-US" sz="3200" dirty="0" err="1"/>
              <a:t>Conferences</a:t>
            </a:r>
            <a:endParaRPr lang="de-DE" altLang="en-US" sz="3200" dirty="0"/>
          </a:p>
        </p:txBody>
      </p:sp>
      <p:sp>
        <p:nvSpPr>
          <p:cNvPr id="2" name="Text Placeholder 1">
            <a:extLst>
              <a:ext uri="{FF2B5EF4-FFF2-40B4-BE49-F238E27FC236}">
                <a16:creationId xmlns:a16="http://schemas.microsoft.com/office/drawing/2014/main" id="{42A29E44-19B3-434E-928D-8FE379050A59}"/>
              </a:ext>
            </a:extLst>
          </p:cNvPr>
          <p:cNvSpPr>
            <a:spLocks noGrp="1"/>
          </p:cNvSpPr>
          <p:nvPr>
            <p:ph type="body" sz="quarter" idx="12"/>
          </p:nvPr>
        </p:nvSpPr>
        <p:spPr>
          <a:xfrm>
            <a:off x="911428" y="2303684"/>
            <a:ext cx="9442809" cy="3231521"/>
          </a:xfrm>
        </p:spPr>
        <p:txBody>
          <a:bodyPr>
            <a:normAutofit fontScale="92500" lnSpcReduction="20000"/>
          </a:bodyPr>
          <a:lstStyle/>
          <a:p>
            <a:pPr marL="0" indent="0">
              <a:buNone/>
            </a:pPr>
            <a:r>
              <a:rPr lang="en-GB" sz="2800" b="1" dirty="0"/>
              <a:t>For further information, feel free to write</a:t>
            </a:r>
          </a:p>
          <a:p>
            <a:pPr marL="0" indent="0">
              <a:buNone/>
            </a:pPr>
            <a:endParaRPr lang="en-US" sz="2400" b="1" dirty="0"/>
          </a:p>
          <a:p>
            <a:pPr marL="0" indent="0">
              <a:buNone/>
            </a:pPr>
            <a:r>
              <a:rPr lang="en-US" sz="2400" b="1" dirty="0"/>
              <a:t>Franz Tschuchnigg </a:t>
            </a:r>
            <a:r>
              <a:rPr lang="en-US" sz="2400" dirty="0"/>
              <a:t>- </a:t>
            </a:r>
            <a:r>
              <a:rPr lang="en-US" sz="2400" dirty="0">
                <a:hlinkClick r:id="rId2"/>
              </a:rPr>
              <a:t>franz.tschuchnigg@TUGraz.at</a:t>
            </a:r>
            <a:endParaRPr lang="en-US" sz="2400" dirty="0"/>
          </a:p>
          <a:p>
            <a:pPr marL="0" indent="0">
              <a:buNone/>
            </a:pPr>
            <a:endParaRPr lang="en-US" sz="2400" dirty="0"/>
          </a:p>
          <a:p>
            <a:pPr marL="0" indent="0">
              <a:buNone/>
            </a:pPr>
            <a:r>
              <a:rPr lang="en-US" sz="2400" dirty="0"/>
              <a:t>Duncan Nicholson - </a:t>
            </a:r>
            <a:r>
              <a:rPr lang="en-US" sz="2400" dirty="0">
                <a:hlinkClick r:id="rId3"/>
              </a:rPr>
              <a:t>Duncan.Nicholson@arup.com</a:t>
            </a:r>
            <a:endParaRPr lang="en-US" sz="2400" dirty="0"/>
          </a:p>
          <a:p>
            <a:pPr marL="0" indent="0">
              <a:buNone/>
            </a:pPr>
            <a:endParaRPr lang="en-US" sz="2400" dirty="0"/>
          </a:p>
          <a:p>
            <a:pPr marL="0" indent="0">
              <a:buNone/>
            </a:pPr>
            <a:r>
              <a:rPr lang="en-US" sz="2400" dirty="0"/>
              <a:t>PRE-RANKINE CONFERENCE: Le Truong - </a:t>
            </a:r>
            <a:r>
              <a:rPr lang="en-US" sz="2400" dirty="0">
                <a:hlinkClick r:id="rId4"/>
              </a:rPr>
              <a:t>truong.le@imperial.ac.uk</a:t>
            </a:r>
            <a:endParaRPr lang="en-US" sz="2400" dirty="0"/>
          </a:p>
          <a:p>
            <a:pPr marL="0" indent="0">
              <a:buNone/>
            </a:pPr>
            <a:endParaRPr lang="en-US" sz="2400" dirty="0"/>
          </a:p>
          <a:p>
            <a:pPr marL="0" indent="0">
              <a:buNone/>
            </a:pPr>
            <a:r>
              <a:rPr lang="en-US" sz="1867" b="1" dirty="0"/>
              <a:t>    </a:t>
            </a:r>
          </a:p>
        </p:txBody>
      </p:sp>
    </p:spTree>
    <p:extLst>
      <p:ext uri="{BB962C8B-B14F-4D97-AF65-F5344CB8AC3E}">
        <p14:creationId xmlns:p14="http://schemas.microsoft.com/office/powerpoint/2010/main" val="1720850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838F4-1758-4F9A-CDF2-789052543349}"/>
              </a:ext>
            </a:extLst>
          </p:cNvPr>
          <p:cNvSpPr>
            <a:spLocks noGrp="1"/>
          </p:cNvSpPr>
          <p:nvPr>
            <p:ph type="title"/>
          </p:nvPr>
        </p:nvSpPr>
        <p:spPr>
          <a:xfrm>
            <a:off x="-510337" y="259936"/>
            <a:ext cx="12104288" cy="1483804"/>
          </a:xfrm>
        </p:spPr>
        <p:txBody>
          <a:bodyPr>
            <a:normAutofit/>
          </a:bodyPr>
          <a:lstStyle/>
          <a:p>
            <a:pPr algn="ctr"/>
            <a:r>
              <a:rPr lang="en-GB" sz="3100" dirty="0"/>
              <a:t> </a:t>
            </a:r>
            <a:r>
              <a:rPr lang="en-GB" sz="2933" b="1" dirty="0"/>
              <a:t>PRE-RANKINE CONFERENCE ON OM DEVELOPMENTS –</a:t>
            </a:r>
            <a:br>
              <a:rPr lang="en-GB" sz="2933" b="1" dirty="0"/>
            </a:br>
            <a:r>
              <a:rPr lang="en-GB" sz="2933" b="1" dirty="0"/>
              <a:t>17/3/2026  at Imperial College.</a:t>
            </a:r>
            <a:br>
              <a:rPr lang="en-GB" sz="2933" b="1" dirty="0"/>
            </a:br>
            <a:r>
              <a:rPr lang="en-GB" sz="2933" b="1" dirty="0"/>
              <a:t>Truong Le and Franz </a:t>
            </a:r>
            <a:r>
              <a:rPr lang="de-DE" sz="2933" b="1" dirty="0"/>
              <a:t>Tschuchnigg</a:t>
            </a:r>
            <a:endParaRPr lang="en-GB" b="1" dirty="0"/>
          </a:p>
        </p:txBody>
      </p:sp>
      <p:sp>
        <p:nvSpPr>
          <p:cNvPr id="3" name="Content Placeholder 2">
            <a:extLst>
              <a:ext uri="{FF2B5EF4-FFF2-40B4-BE49-F238E27FC236}">
                <a16:creationId xmlns:a16="http://schemas.microsoft.com/office/drawing/2014/main" id="{90A60CDB-0B08-BE8A-7ABF-ACDC4EF88E6F}"/>
              </a:ext>
            </a:extLst>
          </p:cNvPr>
          <p:cNvSpPr>
            <a:spLocks noGrp="1"/>
          </p:cNvSpPr>
          <p:nvPr>
            <p:ph idx="1"/>
          </p:nvPr>
        </p:nvSpPr>
        <p:spPr>
          <a:xfrm>
            <a:off x="567296" y="2321935"/>
            <a:ext cx="10515600" cy="4046229"/>
          </a:xfrm>
        </p:spPr>
        <p:txBody>
          <a:bodyPr>
            <a:normAutofit fontScale="85000" lnSpcReduction="20000"/>
          </a:bodyPr>
          <a:lstStyle/>
          <a:p>
            <a:r>
              <a:rPr lang="en-GB" sz="3300" dirty="0"/>
              <a:t>Develop Agenda. – say 50 people?</a:t>
            </a:r>
          </a:p>
          <a:p>
            <a:r>
              <a:rPr lang="en-GB" sz="3300" dirty="0"/>
              <a:t>Goals </a:t>
            </a:r>
          </a:p>
          <a:p>
            <a:pPr lvl="1"/>
            <a:r>
              <a:rPr lang="en-GB" sz="2800" dirty="0"/>
              <a:t>Review Agenda – What can we improve on.</a:t>
            </a:r>
          </a:p>
          <a:p>
            <a:pPr lvl="1"/>
            <a:r>
              <a:rPr lang="en-GB" sz="2800" dirty="0"/>
              <a:t>Set out presenter briefs. </a:t>
            </a:r>
          </a:p>
          <a:p>
            <a:pPr lvl="1"/>
            <a:r>
              <a:rPr lang="en-GB" sz="2800" dirty="0"/>
              <a:t>Contact presenters.   - Availability</a:t>
            </a:r>
          </a:p>
          <a:p>
            <a:pPr lvl="1"/>
            <a:r>
              <a:rPr lang="en-GB" sz="2800" dirty="0"/>
              <a:t>Get titles.</a:t>
            </a:r>
          </a:p>
          <a:p>
            <a:pPr lvl="1"/>
            <a:r>
              <a:rPr lang="en-GB" sz="2800" dirty="0"/>
              <a:t>Compile revised agenda. – Advertise.</a:t>
            </a:r>
          </a:p>
          <a:p>
            <a:pPr lvl="1"/>
            <a:r>
              <a:rPr lang="en-GB" sz="2800" dirty="0"/>
              <a:t>Coordinate with IC.</a:t>
            </a:r>
          </a:p>
          <a:p>
            <a:pPr lvl="1"/>
            <a:r>
              <a:rPr lang="en-GB" sz="2800" dirty="0"/>
              <a:t>Budget – BGA Support - £5000 – Registration fee - £100/person.</a:t>
            </a:r>
          </a:p>
          <a:p>
            <a:pPr lvl="1"/>
            <a:endParaRPr lang="en-GB" sz="2800" dirty="0"/>
          </a:p>
          <a:p>
            <a:r>
              <a:rPr lang="en-GB" sz="3300" dirty="0"/>
              <a:t>Present at TC206 Tech Committee on 10/9/25</a:t>
            </a:r>
          </a:p>
          <a:p>
            <a:endParaRPr lang="en-GB" dirty="0"/>
          </a:p>
          <a:p>
            <a:endParaRPr lang="en-GB" dirty="0"/>
          </a:p>
        </p:txBody>
      </p:sp>
    </p:spTree>
    <p:extLst>
      <p:ext uri="{BB962C8B-B14F-4D97-AF65-F5344CB8AC3E}">
        <p14:creationId xmlns:p14="http://schemas.microsoft.com/office/powerpoint/2010/main" val="1736557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55629-AE9C-145D-DC71-12158E14C4C3}"/>
              </a:ext>
            </a:extLst>
          </p:cNvPr>
          <p:cNvSpPr>
            <a:spLocks noGrp="1"/>
          </p:cNvSpPr>
          <p:nvPr>
            <p:ph type="title"/>
          </p:nvPr>
        </p:nvSpPr>
        <p:spPr/>
        <p:txBody>
          <a:bodyPr/>
          <a:lstStyle/>
          <a:p>
            <a:r>
              <a:rPr lang="en-GB" sz="4400" b="1" dirty="0">
                <a:effectLst/>
              </a:rPr>
              <a:t>Minutes of meeting on 26-02-25</a:t>
            </a:r>
            <a:br>
              <a:rPr lang="en-GB" sz="4400" b="1" dirty="0"/>
            </a:br>
            <a:r>
              <a:rPr lang="en-GB" dirty="0"/>
              <a:t> </a:t>
            </a:r>
          </a:p>
        </p:txBody>
      </p:sp>
      <p:sp>
        <p:nvSpPr>
          <p:cNvPr id="3" name="Content Placeholder 2">
            <a:extLst>
              <a:ext uri="{FF2B5EF4-FFF2-40B4-BE49-F238E27FC236}">
                <a16:creationId xmlns:a16="http://schemas.microsoft.com/office/drawing/2014/main" id="{0187DEE2-3736-1525-4C19-798B57528437}"/>
              </a:ext>
            </a:extLst>
          </p:cNvPr>
          <p:cNvSpPr>
            <a:spLocks noGrp="1"/>
          </p:cNvSpPr>
          <p:nvPr>
            <p:ph idx="1"/>
          </p:nvPr>
        </p:nvSpPr>
        <p:spPr/>
        <p:txBody>
          <a:bodyPr/>
          <a:lstStyle/>
          <a:p>
            <a:r>
              <a:rPr lang="en-GB" dirty="0"/>
              <a:t>Circulated.</a:t>
            </a:r>
          </a:p>
          <a:p>
            <a:endParaRPr lang="en-GB" dirty="0"/>
          </a:p>
          <a:p>
            <a:r>
              <a:rPr lang="en-GB" dirty="0"/>
              <a:t>Issues to be updated during this meeting.</a:t>
            </a:r>
          </a:p>
        </p:txBody>
      </p:sp>
    </p:spTree>
    <p:extLst>
      <p:ext uri="{BB962C8B-B14F-4D97-AF65-F5344CB8AC3E}">
        <p14:creationId xmlns:p14="http://schemas.microsoft.com/office/powerpoint/2010/main" val="695112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E081A8-F5AF-4C45-2F7C-D9AAF254846C}"/>
              </a:ext>
            </a:extLst>
          </p:cNvPr>
          <p:cNvPicPr>
            <a:picLocks noChangeAspect="1"/>
          </p:cNvPicPr>
          <p:nvPr/>
        </p:nvPicPr>
        <p:blipFill>
          <a:blip r:embed="rId2"/>
          <a:srcRect t="388" b="1786"/>
          <a:stretch>
            <a:fillRect/>
          </a:stretch>
        </p:blipFill>
        <p:spPr>
          <a:xfrm>
            <a:off x="158603" y="89214"/>
            <a:ext cx="11874795" cy="6679573"/>
          </a:xfrm>
          <a:prstGeom prst="rect">
            <a:avLst/>
          </a:prstGeom>
          <a:noFill/>
        </p:spPr>
      </p:pic>
    </p:spTree>
    <p:extLst>
      <p:ext uri="{BB962C8B-B14F-4D97-AF65-F5344CB8AC3E}">
        <p14:creationId xmlns:p14="http://schemas.microsoft.com/office/powerpoint/2010/main" val="1484018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E7C7E-3D0F-63F7-7EA9-55B8F238CE9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71CBD77-170C-643F-99F2-A62908E939E5}"/>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750EEE9C-5288-E90A-70EB-ED9750716FD1}"/>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CF7691C3-9F49-72EC-E674-0402903A064E}"/>
              </a:ext>
            </a:extLst>
          </p:cNvPr>
          <p:cNvSpPr>
            <a:spLocks noGrp="1"/>
          </p:cNvSpPr>
          <p:nvPr>
            <p:ph type="body" sz="quarter" idx="11"/>
          </p:nvPr>
        </p:nvSpPr>
        <p:spPr/>
        <p:txBody>
          <a:bodyPr/>
          <a:lstStyle/>
          <a:p>
            <a:endParaRPr lang="en-GB"/>
          </a:p>
        </p:txBody>
      </p:sp>
      <p:pic>
        <p:nvPicPr>
          <p:cNvPr id="7" name="Picture 6">
            <a:extLst>
              <a:ext uri="{FF2B5EF4-FFF2-40B4-BE49-F238E27FC236}">
                <a16:creationId xmlns:a16="http://schemas.microsoft.com/office/drawing/2014/main" id="{6D679742-ACA7-36A0-9901-9C912D287201}"/>
              </a:ext>
            </a:extLst>
          </p:cNvPr>
          <p:cNvPicPr>
            <a:picLocks noChangeAspect="1"/>
          </p:cNvPicPr>
          <p:nvPr/>
        </p:nvPicPr>
        <p:blipFill>
          <a:blip r:embed="rId2"/>
          <a:stretch>
            <a:fillRect/>
          </a:stretch>
        </p:blipFill>
        <p:spPr>
          <a:xfrm>
            <a:off x="725845" y="58893"/>
            <a:ext cx="10627956" cy="6740217"/>
          </a:xfrm>
          <a:prstGeom prst="rect">
            <a:avLst/>
          </a:prstGeom>
        </p:spPr>
      </p:pic>
    </p:spTree>
    <p:extLst>
      <p:ext uri="{BB962C8B-B14F-4D97-AF65-F5344CB8AC3E}">
        <p14:creationId xmlns:p14="http://schemas.microsoft.com/office/powerpoint/2010/main" val="6695618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F13FC-4FF9-8588-E95A-180E8D7D044C}"/>
              </a:ext>
            </a:extLst>
          </p:cNvPr>
          <p:cNvSpPr>
            <a:spLocks noGrp="1"/>
          </p:cNvSpPr>
          <p:nvPr>
            <p:ph type="title"/>
          </p:nvPr>
        </p:nvSpPr>
        <p:spPr/>
        <p:txBody>
          <a:bodyPr>
            <a:normAutofit fontScale="90000"/>
          </a:bodyPr>
          <a:lstStyle/>
          <a:p>
            <a:pPr marL="0" indent="0">
              <a:lnSpc>
                <a:spcPct val="100000"/>
              </a:lnSpc>
              <a:buNone/>
            </a:pPr>
            <a:r>
              <a:rPr lang="en-GB" b="1" dirty="0"/>
              <a:t>6)</a:t>
            </a:r>
            <a:r>
              <a:rPr lang="en-GB" sz="6700" b="1" dirty="0"/>
              <a:t> </a:t>
            </a:r>
            <a:r>
              <a:rPr lang="en-GB" sz="4900" b="1" dirty="0">
                <a:solidFill>
                  <a:srgbClr val="000000"/>
                </a:solidFill>
                <a:latin typeface="Arial" panose="020B0604020202020204" pitchFamily="34" charset="0"/>
                <a:cs typeface="Arial" panose="020B0604020202020204" pitchFamily="34" charset="0"/>
              </a:rPr>
              <a:t>Presentation by Stephen Walthall</a:t>
            </a:r>
            <a:r>
              <a:rPr lang="en-GB" b="1"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GB" dirty="0"/>
          </a:p>
        </p:txBody>
      </p:sp>
      <p:sp>
        <p:nvSpPr>
          <p:cNvPr id="3" name="Content Placeholder 2">
            <a:extLst>
              <a:ext uri="{FF2B5EF4-FFF2-40B4-BE49-F238E27FC236}">
                <a16:creationId xmlns:a16="http://schemas.microsoft.com/office/drawing/2014/main" id="{0DF9076E-BB7A-D4D6-1DC8-B933A523B8B3}"/>
              </a:ext>
            </a:extLst>
          </p:cNvPr>
          <p:cNvSpPr>
            <a:spLocks noGrp="1"/>
          </p:cNvSpPr>
          <p:nvPr>
            <p:ph idx="1"/>
          </p:nvPr>
        </p:nvSpPr>
        <p:spPr>
          <a:xfrm>
            <a:off x="328613" y="1819275"/>
            <a:ext cx="11353800" cy="4673600"/>
          </a:xfrm>
        </p:spPr>
        <p:txBody>
          <a:bodyPr>
            <a:normAutofit/>
          </a:bodyPr>
          <a:lstStyle/>
          <a:p>
            <a:pPr marL="457200" lvl="1" indent="0" algn="ctr">
              <a:buNone/>
            </a:pPr>
            <a:endParaRPr lang="en-GB" sz="32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457200" lvl="1" indent="0" algn="ctr">
              <a:buNone/>
            </a:pPr>
            <a:r>
              <a:rPr lang="en-GB" sz="3200" b="1" dirty="0">
                <a:solidFill>
                  <a:srgbClr val="FF0000"/>
                </a:solidFill>
                <a:latin typeface="Arial" panose="020B0604020202020204" pitchFamily="34" charset="0"/>
                <a:cs typeface="Arial" panose="020B0604020202020204" pitchFamily="34" charset="0"/>
              </a:rPr>
              <a:t>“Principles of data and information management for ground engineering projects”</a:t>
            </a:r>
            <a:endParaRPr lang="en-GB" sz="32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endParaRPr lang="en-GB" dirty="0"/>
          </a:p>
          <a:p>
            <a:r>
              <a:rPr lang="en-GB" dirty="0"/>
              <a:t> Joint author of :-</a:t>
            </a:r>
          </a:p>
          <a:p>
            <a:pPr marL="457200" lvl="1" indent="0">
              <a:buNone/>
            </a:pPr>
            <a:r>
              <a:rPr lang="en-GB" b="1" dirty="0"/>
              <a:t>AGS Guide to Planning a Programme of Geotechnical Instrumentation and Monitoring</a:t>
            </a:r>
          </a:p>
          <a:p>
            <a:pPr marL="457200" lvl="1" indent="0">
              <a:buNone/>
            </a:pPr>
            <a:endParaRPr lang="en-GB" b="1" dirty="0"/>
          </a:p>
          <a:p>
            <a:r>
              <a:rPr lang="en-GB" sz="3200" dirty="0"/>
              <a:t>Member of the AGS </a:t>
            </a:r>
            <a:r>
              <a:rPr lang="en-GB" dirty="0"/>
              <a:t>- Data Base Management Group.</a:t>
            </a:r>
          </a:p>
        </p:txBody>
      </p:sp>
      <p:sp>
        <p:nvSpPr>
          <p:cNvPr id="4" name="Text Placeholder 3">
            <a:extLst>
              <a:ext uri="{FF2B5EF4-FFF2-40B4-BE49-F238E27FC236}">
                <a16:creationId xmlns:a16="http://schemas.microsoft.com/office/drawing/2014/main" id="{D5B947CA-E0F8-BA8F-E6F5-97C52A8E48DA}"/>
              </a:ext>
            </a:extLst>
          </p:cNvPr>
          <p:cNvSpPr>
            <a:spLocks noGrp="1"/>
          </p:cNvSpPr>
          <p:nvPr>
            <p:ph type="body" sz="quarter" idx="10"/>
          </p:nvPr>
        </p:nvSpPr>
        <p:spPr/>
        <p:txBody>
          <a:bodyPr/>
          <a:lstStyle/>
          <a:p>
            <a:endParaRPr lang="en-GB" dirty="0"/>
          </a:p>
        </p:txBody>
      </p:sp>
      <p:sp>
        <p:nvSpPr>
          <p:cNvPr id="5" name="Text Placeholder 4">
            <a:extLst>
              <a:ext uri="{FF2B5EF4-FFF2-40B4-BE49-F238E27FC236}">
                <a16:creationId xmlns:a16="http://schemas.microsoft.com/office/drawing/2014/main" id="{F8100FD7-4880-A807-6444-16ACEA9F3AA3}"/>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716147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15358-7B7B-042E-0EB3-11C7372FD066}"/>
              </a:ext>
            </a:extLst>
          </p:cNvPr>
          <p:cNvSpPr>
            <a:spLocks noGrp="1"/>
          </p:cNvSpPr>
          <p:nvPr>
            <p:ph type="title"/>
          </p:nvPr>
        </p:nvSpPr>
        <p:spPr/>
        <p:txBody>
          <a:bodyPr/>
          <a:lstStyle/>
          <a:p>
            <a:r>
              <a:rPr lang="en-GB" dirty="0"/>
              <a:t>Any Other Business</a:t>
            </a:r>
          </a:p>
        </p:txBody>
      </p:sp>
      <p:sp>
        <p:nvSpPr>
          <p:cNvPr id="3" name="Content Placeholder 2">
            <a:extLst>
              <a:ext uri="{FF2B5EF4-FFF2-40B4-BE49-F238E27FC236}">
                <a16:creationId xmlns:a16="http://schemas.microsoft.com/office/drawing/2014/main" id="{4AA23B2C-065B-C625-6EDD-5A71282D0AAD}"/>
              </a:ext>
            </a:extLst>
          </p:cNvPr>
          <p:cNvSpPr>
            <a:spLocks noGrp="1"/>
          </p:cNvSpPr>
          <p:nvPr>
            <p:ph idx="1"/>
          </p:nvPr>
        </p:nvSpPr>
        <p:spPr/>
        <p:txBody>
          <a:bodyPr/>
          <a:lstStyle/>
          <a:p>
            <a:r>
              <a:rPr lang="en-GB" dirty="0"/>
              <a:t>Get involved by joining working groups.</a:t>
            </a:r>
          </a:p>
          <a:p>
            <a:endParaRPr lang="en-GB" dirty="0"/>
          </a:p>
          <a:p>
            <a:r>
              <a:rPr lang="en-GB" dirty="0"/>
              <a:t>Suggestions for Interesting OM presenters.</a:t>
            </a:r>
          </a:p>
        </p:txBody>
      </p:sp>
      <p:sp>
        <p:nvSpPr>
          <p:cNvPr id="4" name="Text Placeholder 3">
            <a:extLst>
              <a:ext uri="{FF2B5EF4-FFF2-40B4-BE49-F238E27FC236}">
                <a16:creationId xmlns:a16="http://schemas.microsoft.com/office/drawing/2014/main" id="{857D530F-7A91-6D57-99A8-7B112B8872AC}"/>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62BD460F-1A94-12E4-3599-A8580D00D790}"/>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767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3FEC-C07E-B95B-4968-E5581AF12765}"/>
              </a:ext>
            </a:extLst>
          </p:cNvPr>
          <p:cNvSpPr>
            <a:spLocks noGrp="1"/>
          </p:cNvSpPr>
          <p:nvPr>
            <p:ph type="title"/>
          </p:nvPr>
        </p:nvSpPr>
        <p:spPr>
          <a:xfrm>
            <a:off x="838200" y="176212"/>
            <a:ext cx="10515600" cy="572391"/>
          </a:xfrm>
        </p:spPr>
        <p:txBody>
          <a:bodyPr>
            <a:normAutofit fontScale="90000"/>
          </a:bodyPr>
          <a:lstStyle/>
          <a:p>
            <a:r>
              <a:rPr lang="en-GB" dirty="0"/>
              <a:t>7)Next Meetings</a:t>
            </a:r>
            <a:endParaRPr lang="en-GB" dirty="0">
              <a:solidFill>
                <a:srgbClr val="FF0000"/>
              </a:solidFill>
            </a:endParaRPr>
          </a:p>
        </p:txBody>
      </p:sp>
      <p:sp>
        <p:nvSpPr>
          <p:cNvPr id="3" name="Content Placeholder 2">
            <a:extLst>
              <a:ext uri="{FF2B5EF4-FFF2-40B4-BE49-F238E27FC236}">
                <a16:creationId xmlns:a16="http://schemas.microsoft.com/office/drawing/2014/main" id="{ABD6B1D9-37CE-DD79-4938-E0C903BB204B}"/>
              </a:ext>
            </a:extLst>
          </p:cNvPr>
          <p:cNvSpPr>
            <a:spLocks noGrp="1"/>
          </p:cNvSpPr>
          <p:nvPr>
            <p:ph idx="1"/>
          </p:nvPr>
        </p:nvSpPr>
        <p:spPr>
          <a:xfrm>
            <a:off x="509116" y="944876"/>
            <a:ext cx="10515600" cy="4968247"/>
          </a:xfrm>
          <a:solidFill>
            <a:schemeClr val="accent4">
              <a:lumMod val="20000"/>
              <a:lumOff val="80000"/>
            </a:schemeClr>
          </a:solidFill>
        </p:spPr>
        <p:txBody>
          <a:bodyPr>
            <a:normAutofit/>
          </a:bodyPr>
          <a:lstStyle/>
          <a:p>
            <a:r>
              <a:rPr lang="en-GB" dirty="0">
                <a:latin typeface="Arial" panose="020B0604020202020204" pitchFamily="34" charset="0"/>
                <a:cs typeface="Arial" panose="020B0604020202020204" pitchFamily="34" charset="0"/>
              </a:rPr>
              <a:t>ISSMGE - TC206 Tech Committee - Members meetings:</a:t>
            </a:r>
            <a:endParaRPr lang="en-GB" b="1" dirty="0">
              <a:solidFill>
                <a:srgbClr val="FF0000"/>
              </a:solidFill>
              <a:latin typeface="Arial" panose="020B0604020202020204" pitchFamily="34" charset="0"/>
              <a:cs typeface="Arial" panose="020B0604020202020204" pitchFamily="34" charset="0"/>
            </a:endParaRPr>
          </a:p>
          <a:p>
            <a:pPr lvl="1"/>
            <a:r>
              <a:rPr lang="en-GB" sz="1900" b="1" dirty="0">
                <a:solidFill>
                  <a:srgbClr val="FF0000"/>
                </a:solidFill>
                <a:latin typeface="Arial" panose="020B0604020202020204" pitchFamily="34" charset="0"/>
                <a:cs typeface="Arial" panose="020B0604020202020204" pitchFamily="34" charset="0"/>
              </a:rPr>
              <a:t>10 September 2025  -</a:t>
            </a:r>
          </a:p>
          <a:p>
            <a:pPr lvl="2"/>
            <a:r>
              <a:rPr lang="en-GB" sz="1500" b="1" dirty="0">
                <a:solidFill>
                  <a:srgbClr val="FF0000"/>
                </a:solidFill>
                <a:latin typeface="Arial" panose="020B0604020202020204" pitchFamily="34" charset="0"/>
                <a:cs typeface="Arial" panose="020B0604020202020204" pitchFamily="34" charset="0"/>
              </a:rPr>
              <a:t>Stephen Walthall</a:t>
            </a:r>
          </a:p>
          <a:p>
            <a:pPr lvl="2"/>
            <a:r>
              <a:rPr lang="en-GB" sz="1500" b="1" dirty="0">
                <a:solidFill>
                  <a:srgbClr val="FF0000"/>
                </a:solidFill>
                <a:latin typeface="Arial" panose="020B0604020202020204" pitchFamily="34" charset="0"/>
                <a:cs typeface="Arial" panose="020B0604020202020204" pitchFamily="34" charset="0"/>
              </a:rPr>
              <a:t>“Principles of data and information management for ground engineering projects”</a:t>
            </a:r>
          </a:p>
          <a:p>
            <a:pPr lvl="1"/>
            <a:r>
              <a:rPr lang="en-GB" sz="1900" b="1" dirty="0">
                <a:solidFill>
                  <a:srgbClr val="FF0000"/>
                </a:solidFill>
                <a:latin typeface="Arial" panose="020B0604020202020204" pitchFamily="34" charset="0"/>
                <a:cs typeface="Arial" panose="020B0604020202020204" pitchFamily="34" charset="0"/>
              </a:rPr>
              <a:t>10 December 2025</a:t>
            </a:r>
          </a:p>
          <a:p>
            <a:pPr lvl="2">
              <a:lnSpc>
                <a:spcPct val="100000"/>
              </a:lnSpc>
              <a:tabLst>
                <a:tab pos="457200" algn="l"/>
              </a:tabLst>
            </a:pPr>
            <a:r>
              <a:rPr lang="en-GB" sz="1800" b="1" dirty="0">
                <a:solidFill>
                  <a:srgbClr val="FF0000"/>
                </a:solidFill>
                <a:latin typeface="Arial" panose="020B0604020202020204" pitchFamily="34" charset="0"/>
                <a:cs typeface="Arial" panose="020B0604020202020204" pitchFamily="34" charset="0"/>
              </a:rPr>
              <a:t>Tara Wood – </a:t>
            </a:r>
            <a:r>
              <a:rPr lang="en-US" sz="1600" b="1" dirty="0">
                <a:solidFill>
                  <a:srgbClr val="FF0000"/>
                </a:solidFill>
              </a:rPr>
              <a:t>Bridging the knowledge gaps through observational methods: some Swedish examples.</a:t>
            </a:r>
            <a:endParaRPr lang="en-GB" sz="13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lvl="1">
              <a:lnSpc>
                <a:spcPct val="100000"/>
              </a:lnSpc>
              <a:tabLst>
                <a:tab pos="457200" algn="l"/>
              </a:tabLst>
            </a:pPr>
            <a:r>
              <a:rPr lang="en-GB" sz="2200" b="1" dirty="0">
                <a:solidFill>
                  <a:srgbClr val="FF0000"/>
                </a:solidFill>
                <a:latin typeface="Arial" panose="020B0604020202020204" pitchFamily="34" charset="0"/>
                <a:ea typeface="Calibri" panose="020F0502020204030204" pitchFamily="34" charset="0"/>
                <a:cs typeface="Arial" panose="020B0604020202020204" pitchFamily="34" charset="0"/>
              </a:rPr>
              <a:t>March 26?  - </a:t>
            </a:r>
          </a:p>
          <a:p>
            <a:pPr lvl="2">
              <a:lnSpc>
                <a:spcPct val="100000"/>
              </a:lnSpc>
              <a:tabLst>
                <a:tab pos="457200" algn="l"/>
              </a:tabLst>
            </a:pPr>
            <a:r>
              <a:rPr lang="en-GB" sz="2800" b="1" dirty="0">
                <a:solidFill>
                  <a:srgbClr val="FF0000"/>
                </a:solidFill>
                <a:latin typeface="Arial" panose="020B0604020202020204" pitchFamily="34" charset="0"/>
                <a:cs typeface="Arial" panose="020B0604020202020204" pitchFamily="34" charset="0"/>
              </a:rPr>
              <a:t>Speaker ?</a:t>
            </a:r>
          </a:p>
          <a:p>
            <a:endParaRPr lang="en-GB" sz="24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TC206 Management Group Meetings</a:t>
            </a:r>
            <a:endParaRPr lang="en-GB" sz="2100" b="1" dirty="0">
              <a:solidFill>
                <a:srgbClr val="242424"/>
              </a:solidFill>
              <a:latin typeface="Arial" panose="020B0604020202020204" pitchFamily="34" charset="0"/>
              <a:ea typeface="Calibri" panose="020F0502020204030204" pitchFamily="34" charset="0"/>
              <a:cs typeface="Arial" panose="020B0604020202020204" pitchFamily="34" charset="0"/>
            </a:endParaRPr>
          </a:p>
          <a:p>
            <a:pPr lvl="1">
              <a:tabLst>
                <a:tab pos="457200" algn="l"/>
              </a:tabLst>
            </a:pPr>
            <a:r>
              <a:rPr lang="en-GB" sz="1900" b="1" dirty="0">
                <a:solidFill>
                  <a:srgbClr val="FF0000"/>
                </a:solidFill>
                <a:latin typeface="Arial" panose="020B0604020202020204" pitchFamily="34" charset="0"/>
                <a:cs typeface="Arial" panose="020B0604020202020204" pitchFamily="34" charset="0"/>
              </a:rPr>
              <a:t>9 Oct 2025</a:t>
            </a:r>
          </a:p>
          <a:p>
            <a:pPr lvl="1">
              <a:tabLst>
                <a:tab pos="457200" algn="l"/>
              </a:tabLst>
            </a:pPr>
            <a:r>
              <a:rPr lang="en-GB" sz="1900" b="1" dirty="0">
                <a:solidFill>
                  <a:srgbClr val="FF0000"/>
                </a:solidFill>
                <a:latin typeface="Arial" panose="020B0604020202020204" pitchFamily="34" charset="0"/>
                <a:cs typeface="Arial" panose="020B0604020202020204" pitchFamily="34" charset="0"/>
              </a:rPr>
              <a:t>6 Nov 2025</a:t>
            </a:r>
          </a:p>
          <a:p>
            <a:pPr lvl="1">
              <a:tabLst>
                <a:tab pos="457200" algn="l"/>
              </a:tabLst>
            </a:pPr>
            <a:r>
              <a:rPr lang="en-GB" sz="1900" b="1" dirty="0">
                <a:solidFill>
                  <a:srgbClr val="FF0000"/>
                </a:solidFill>
                <a:latin typeface="Arial" panose="020B0604020202020204" pitchFamily="34" charset="0"/>
                <a:cs typeface="Arial" panose="020B0604020202020204" pitchFamily="34" charset="0"/>
              </a:rPr>
              <a:t>3 Dec 2025</a:t>
            </a:r>
          </a:p>
          <a:p>
            <a:pPr lvl="1">
              <a:tabLst>
                <a:tab pos="457200" algn="l"/>
              </a:tabLst>
            </a:pPr>
            <a:endParaRPr lang="en-GB" sz="2000" dirty="0">
              <a:solidFill>
                <a:srgbClr val="FF0000"/>
              </a:solidFill>
              <a:latin typeface="Arial" panose="020B0604020202020204" pitchFamily="34" charset="0"/>
              <a:cs typeface="Arial" panose="020B0604020202020204" pitchFamily="34" charset="0"/>
            </a:endParaRPr>
          </a:p>
          <a:p>
            <a:pPr marL="457200" lvl="1" indent="0">
              <a:buNone/>
            </a:pPr>
            <a:endParaRPr lang="en-GB" sz="2000" dirty="0">
              <a:solidFill>
                <a:srgbClr val="FF0000"/>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7F0B8A12-7E96-AF77-0EAF-B1795A7D068E}"/>
              </a:ext>
            </a:extLst>
          </p:cNvPr>
          <p:cNvSpPr>
            <a:spLocks noGrp="1"/>
          </p:cNvSpPr>
          <p:nvPr>
            <p:ph type="body" sz="quarter" idx="10"/>
          </p:nvPr>
        </p:nvSpPr>
        <p:spPr/>
        <p:txBody>
          <a:bodyPr/>
          <a:lstStyle/>
          <a:p>
            <a:r>
              <a:rPr lang="en-GB" dirty="0"/>
              <a:t>20/05/2024</a:t>
            </a:r>
          </a:p>
        </p:txBody>
      </p:sp>
      <p:sp>
        <p:nvSpPr>
          <p:cNvPr id="5" name="Text Placeholder 4">
            <a:extLst>
              <a:ext uri="{FF2B5EF4-FFF2-40B4-BE49-F238E27FC236}">
                <a16:creationId xmlns:a16="http://schemas.microsoft.com/office/drawing/2014/main" id="{E53E3AA5-63D9-9B8A-4574-FAEF4B84EAE4}"/>
              </a:ext>
            </a:extLst>
          </p:cNvPr>
          <p:cNvSpPr>
            <a:spLocks noGrp="1"/>
          </p:cNvSpPr>
          <p:nvPr>
            <p:ph type="body" sz="quarter" idx="11"/>
          </p:nvPr>
        </p:nvSpPr>
        <p:spPr/>
        <p:txBody>
          <a:bodyPr/>
          <a:lstStyle/>
          <a:p>
            <a:r>
              <a:rPr lang="en-GB" dirty="0"/>
              <a:t>Management Group Meeting</a:t>
            </a:r>
          </a:p>
        </p:txBody>
      </p:sp>
    </p:spTree>
    <p:extLst>
      <p:ext uri="{BB962C8B-B14F-4D97-AF65-F5344CB8AC3E}">
        <p14:creationId xmlns:p14="http://schemas.microsoft.com/office/powerpoint/2010/main" val="3806482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3FEC-C07E-B95B-4968-E5581AF12765}"/>
              </a:ext>
            </a:extLst>
          </p:cNvPr>
          <p:cNvSpPr>
            <a:spLocks noGrp="1"/>
          </p:cNvSpPr>
          <p:nvPr>
            <p:ph type="title"/>
          </p:nvPr>
        </p:nvSpPr>
        <p:spPr>
          <a:xfrm>
            <a:off x="838200" y="176212"/>
            <a:ext cx="10515600" cy="572391"/>
          </a:xfrm>
        </p:spPr>
        <p:txBody>
          <a:bodyPr>
            <a:normAutofit fontScale="90000"/>
          </a:bodyPr>
          <a:lstStyle/>
          <a:p>
            <a:r>
              <a:rPr lang="en-GB" dirty="0"/>
              <a:t>7)Next Meetings</a:t>
            </a:r>
            <a:endParaRPr lang="en-GB" dirty="0">
              <a:solidFill>
                <a:srgbClr val="FF0000"/>
              </a:solidFill>
            </a:endParaRPr>
          </a:p>
        </p:txBody>
      </p:sp>
      <p:sp>
        <p:nvSpPr>
          <p:cNvPr id="3" name="Content Placeholder 2">
            <a:extLst>
              <a:ext uri="{FF2B5EF4-FFF2-40B4-BE49-F238E27FC236}">
                <a16:creationId xmlns:a16="http://schemas.microsoft.com/office/drawing/2014/main" id="{ABD6B1D9-37CE-DD79-4938-E0C903BB204B}"/>
              </a:ext>
            </a:extLst>
          </p:cNvPr>
          <p:cNvSpPr>
            <a:spLocks noGrp="1"/>
          </p:cNvSpPr>
          <p:nvPr>
            <p:ph idx="1"/>
          </p:nvPr>
        </p:nvSpPr>
        <p:spPr>
          <a:xfrm>
            <a:off x="509116" y="944876"/>
            <a:ext cx="10515600" cy="4968247"/>
          </a:xfrm>
          <a:solidFill>
            <a:schemeClr val="accent4">
              <a:lumMod val="20000"/>
              <a:lumOff val="80000"/>
            </a:schemeClr>
          </a:solidFill>
        </p:spPr>
        <p:txBody>
          <a:bodyPr>
            <a:normAutofit/>
          </a:bodyPr>
          <a:lstStyle/>
          <a:p>
            <a:pPr marL="457200" lvl="1" indent="0">
              <a:buNone/>
              <a:tabLst>
                <a:tab pos="457200" algn="l"/>
              </a:tabLst>
            </a:pPr>
            <a:endParaRPr lang="en-GB" sz="2000" dirty="0">
              <a:solidFill>
                <a:srgbClr val="FF0000"/>
              </a:solidFill>
              <a:latin typeface="Arial" panose="020B0604020202020204" pitchFamily="34" charset="0"/>
              <a:cs typeface="Arial" panose="020B0604020202020204" pitchFamily="34" charset="0"/>
            </a:endParaRPr>
          </a:p>
          <a:p>
            <a:pPr marL="0" indent="0">
              <a:buNone/>
              <a:tabLst>
                <a:tab pos="457200" algn="l"/>
              </a:tabLst>
            </a:pPr>
            <a:r>
              <a:rPr lang="en-GB" sz="2100" b="1" dirty="0">
                <a:solidFill>
                  <a:srgbClr val="242424"/>
                </a:solidFill>
                <a:latin typeface="Arial" panose="020B0604020202020204" pitchFamily="34" charset="0"/>
                <a:ea typeface="Calibri" panose="020F0502020204030204" pitchFamily="34" charset="0"/>
                <a:cs typeface="Arial" panose="020B0604020202020204" pitchFamily="34" charset="0"/>
              </a:rPr>
              <a:t>Next TC Members' meeting</a:t>
            </a:r>
            <a:endParaRPr lang="en-GB" sz="2100" dirty="0">
              <a:solidFill>
                <a:srgbClr val="242424"/>
              </a:solidFill>
              <a:latin typeface="Arial" panose="020B0604020202020204" pitchFamily="34" charset="0"/>
              <a:ea typeface="Calibri" panose="020F0502020204030204" pitchFamily="34" charset="0"/>
              <a:cs typeface="Arial" panose="020B0604020202020204" pitchFamily="34" charset="0"/>
            </a:endParaRPr>
          </a:p>
          <a:p>
            <a:pPr lvl="1"/>
            <a:r>
              <a:rPr lang="en-GB" sz="1800" b="1" dirty="0">
                <a:solidFill>
                  <a:srgbClr val="FF0000"/>
                </a:solidFill>
                <a:latin typeface="Arial" panose="020B0604020202020204" pitchFamily="34" charset="0"/>
                <a:cs typeface="Arial" panose="020B0604020202020204" pitchFamily="34" charset="0"/>
              </a:rPr>
              <a:t>10 September 2025 (09.30hrs UK time)</a:t>
            </a:r>
          </a:p>
          <a:p>
            <a:pPr lvl="1"/>
            <a:r>
              <a:rPr lang="en-GB" sz="1800" b="1" dirty="0">
                <a:solidFill>
                  <a:srgbClr val="FF0000"/>
                </a:solidFill>
                <a:latin typeface="Arial" panose="020B0604020202020204" pitchFamily="34" charset="0"/>
                <a:cs typeface="Arial" panose="020B0604020202020204" pitchFamily="34" charset="0"/>
              </a:rPr>
              <a:t>Presentation  Suggestions ??</a:t>
            </a:r>
          </a:p>
          <a:p>
            <a:pPr lvl="1"/>
            <a:endParaRPr lang="en-GB" sz="1800" b="1" dirty="0">
              <a:solidFill>
                <a:srgbClr val="FF0000"/>
              </a:solidFill>
              <a:latin typeface="Arial" panose="020B0604020202020204" pitchFamily="34" charset="0"/>
              <a:cs typeface="Arial" panose="020B0604020202020204" pitchFamily="34" charset="0"/>
            </a:endParaRPr>
          </a:p>
          <a:p>
            <a:pPr lvl="1"/>
            <a:endParaRPr lang="en-GB" sz="1900" b="1" dirty="0">
              <a:solidFill>
                <a:srgbClr val="FF0000"/>
              </a:solidFill>
              <a:latin typeface="Arial" panose="020B0604020202020204" pitchFamily="34" charset="0"/>
              <a:cs typeface="Arial" panose="020B0604020202020204" pitchFamily="34" charset="0"/>
            </a:endParaRPr>
          </a:p>
          <a:p>
            <a:pPr marL="0" indent="0">
              <a:buNone/>
            </a:pPr>
            <a:r>
              <a:rPr lang="en-GB" sz="2100" b="1" dirty="0">
                <a:solidFill>
                  <a:srgbClr val="242424"/>
                </a:solidFill>
                <a:latin typeface="Arial" panose="020B0604020202020204" pitchFamily="34" charset="0"/>
                <a:ea typeface="Calibri" panose="020F0502020204030204" pitchFamily="34" charset="0"/>
                <a:cs typeface="Arial" panose="020B0604020202020204" pitchFamily="34" charset="0"/>
              </a:rPr>
              <a:t>Next Management Meetings  </a:t>
            </a:r>
            <a:r>
              <a:rPr lang="en-GB" sz="2400" b="1" dirty="0">
                <a:solidFill>
                  <a:srgbClr val="242424"/>
                </a:solidFill>
                <a:latin typeface="Arial" panose="020B0604020202020204" pitchFamily="34" charset="0"/>
                <a:ea typeface="Calibri" panose="020F0502020204030204" pitchFamily="34" charset="0"/>
                <a:cs typeface="Arial" panose="020B0604020202020204" pitchFamily="34" charset="0"/>
              </a:rPr>
              <a:t>(</a:t>
            </a:r>
            <a:r>
              <a:rPr lang="en-GB" sz="1400" b="1" dirty="0">
                <a:solidFill>
                  <a:srgbClr val="242424"/>
                </a:solidFill>
                <a:latin typeface="Arial" panose="020B0604020202020204" pitchFamily="34" charset="0"/>
                <a:ea typeface="Calibri" panose="020F0502020204030204" pitchFamily="34" charset="0"/>
                <a:cs typeface="Arial" panose="020B0604020202020204" pitchFamily="34" charset="0"/>
              </a:rPr>
              <a:t>09.00hrs UK time)</a:t>
            </a:r>
            <a:endParaRPr lang="en-GB" sz="2100" b="1" dirty="0">
              <a:solidFill>
                <a:srgbClr val="242424"/>
              </a:solidFill>
              <a:latin typeface="Arial" panose="020B0604020202020204" pitchFamily="34" charset="0"/>
              <a:ea typeface="Calibri" panose="020F0502020204030204" pitchFamily="34" charset="0"/>
              <a:cs typeface="Arial" panose="020B0604020202020204" pitchFamily="34" charset="0"/>
            </a:endParaRPr>
          </a:p>
          <a:p>
            <a:pPr lvl="1">
              <a:tabLst>
                <a:tab pos="457200" algn="l"/>
              </a:tabLst>
            </a:pPr>
            <a:r>
              <a:rPr lang="en-GB" sz="1900" b="1" dirty="0">
                <a:solidFill>
                  <a:srgbClr val="FF0000"/>
                </a:solidFill>
                <a:latin typeface="Arial" panose="020B0604020202020204" pitchFamily="34" charset="0"/>
                <a:cs typeface="Arial" panose="020B0604020202020204" pitchFamily="34" charset="0"/>
              </a:rPr>
              <a:t>21 May 2025 – 	09.00hrs UK time</a:t>
            </a:r>
          </a:p>
          <a:p>
            <a:pPr lvl="1">
              <a:tabLst>
                <a:tab pos="457200" algn="l"/>
              </a:tabLst>
            </a:pPr>
            <a:r>
              <a:rPr lang="en-GB" sz="1900" b="1" dirty="0">
                <a:solidFill>
                  <a:srgbClr val="FF0000"/>
                </a:solidFill>
                <a:latin typeface="Arial" panose="020B0604020202020204" pitchFamily="34" charset="0"/>
                <a:cs typeface="Arial" panose="020B0604020202020204" pitchFamily="34" charset="0"/>
              </a:rPr>
              <a:t>17 Jun 2025  - 	09.00hrs UK time  </a:t>
            </a:r>
          </a:p>
          <a:p>
            <a:pPr lvl="1">
              <a:tabLst>
                <a:tab pos="457200" algn="l"/>
              </a:tabLst>
            </a:pPr>
            <a:r>
              <a:rPr lang="en-GB" sz="1900" b="1" dirty="0">
                <a:solidFill>
                  <a:srgbClr val="FF0000"/>
                </a:solidFill>
                <a:latin typeface="Arial" panose="020B0604020202020204" pitchFamily="34" charset="0"/>
                <a:cs typeface="Arial" panose="020B0604020202020204" pitchFamily="34" charset="0"/>
              </a:rPr>
              <a:t>23 July 2023 -       09.00hre UK time</a:t>
            </a:r>
          </a:p>
          <a:p>
            <a:pPr marL="457200" lvl="1" indent="0">
              <a:buNone/>
            </a:pPr>
            <a:endParaRPr lang="en-GB" sz="2000" dirty="0">
              <a:solidFill>
                <a:srgbClr val="FF0000"/>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7F0B8A12-7E96-AF77-0EAF-B1795A7D068E}"/>
              </a:ext>
            </a:extLst>
          </p:cNvPr>
          <p:cNvSpPr>
            <a:spLocks noGrp="1"/>
          </p:cNvSpPr>
          <p:nvPr>
            <p:ph type="body" sz="quarter" idx="10"/>
          </p:nvPr>
        </p:nvSpPr>
        <p:spPr/>
        <p:txBody>
          <a:bodyPr/>
          <a:lstStyle/>
          <a:p>
            <a:r>
              <a:rPr lang="en-GB" dirty="0"/>
              <a:t>20/05/2024</a:t>
            </a:r>
          </a:p>
        </p:txBody>
      </p:sp>
      <p:sp>
        <p:nvSpPr>
          <p:cNvPr id="5" name="Text Placeholder 4">
            <a:extLst>
              <a:ext uri="{FF2B5EF4-FFF2-40B4-BE49-F238E27FC236}">
                <a16:creationId xmlns:a16="http://schemas.microsoft.com/office/drawing/2014/main" id="{E53E3AA5-63D9-9B8A-4574-FAEF4B84EAE4}"/>
              </a:ext>
            </a:extLst>
          </p:cNvPr>
          <p:cNvSpPr>
            <a:spLocks noGrp="1"/>
          </p:cNvSpPr>
          <p:nvPr>
            <p:ph type="body" sz="quarter" idx="11"/>
          </p:nvPr>
        </p:nvSpPr>
        <p:spPr/>
        <p:txBody>
          <a:bodyPr/>
          <a:lstStyle/>
          <a:p>
            <a:r>
              <a:rPr lang="en-GB" dirty="0"/>
              <a:t>Management Group Meeting</a:t>
            </a:r>
          </a:p>
        </p:txBody>
      </p:sp>
    </p:spTree>
    <p:extLst>
      <p:ext uri="{BB962C8B-B14F-4D97-AF65-F5344CB8AC3E}">
        <p14:creationId xmlns:p14="http://schemas.microsoft.com/office/powerpoint/2010/main" val="1620594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2467D8-8CC6-1E03-6076-32F8B1E2F4FF}"/>
              </a:ext>
            </a:extLst>
          </p:cNvPr>
          <p:cNvSpPr>
            <a:spLocks noGrp="1"/>
          </p:cNvSpPr>
          <p:nvPr>
            <p:ph type="title"/>
          </p:nvPr>
        </p:nvSpPr>
        <p:spPr>
          <a:xfrm>
            <a:off x="744234" y="237347"/>
            <a:ext cx="10954430" cy="1120674"/>
          </a:xfrm>
        </p:spPr>
        <p:txBody>
          <a:bodyPr vert="horz" lIns="91440" tIns="45720" rIns="91440" bIns="45720" rtlCol="0" anchor="ctr">
            <a:normAutofit/>
          </a:bodyPr>
          <a:lstStyle/>
          <a:p>
            <a:r>
              <a:rPr lang="en-US" b="1" kern="1200" dirty="0">
                <a:solidFill>
                  <a:schemeClr val="tx1"/>
                </a:solidFill>
                <a:latin typeface="+mj-lt"/>
                <a:ea typeface="+mj-ea"/>
                <a:cs typeface="+mj-cs"/>
              </a:rPr>
              <a:t>TC206 Management Group</a:t>
            </a:r>
            <a:endParaRPr lang="en-US" sz="4000" kern="1200" dirty="0">
              <a:solidFill>
                <a:schemeClr val="tx1"/>
              </a:solidFill>
              <a:latin typeface="+mj-lt"/>
              <a:ea typeface="+mj-ea"/>
              <a:cs typeface="+mj-cs"/>
            </a:endParaRPr>
          </a:p>
        </p:txBody>
      </p:sp>
      <p:sp>
        <p:nvSpPr>
          <p:cNvPr id="5" name="Rectangle 1">
            <a:extLst>
              <a:ext uri="{FF2B5EF4-FFF2-40B4-BE49-F238E27FC236}">
                <a16:creationId xmlns:a16="http://schemas.microsoft.com/office/drawing/2014/main" id="{C652180D-34C7-8517-E283-4D21F1997CDD}"/>
              </a:ext>
            </a:extLst>
          </p:cNvPr>
          <p:cNvSpPr>
            <a:spLocks noChangeArrowheads="1"/>
          </p:cNvSpPr>
          <p:nvPr/>
        </p:nvSpPr>
        <p:spPr bwMode="auto">
          <a:xfrm>
            <a:off x="666781" y="1713972"/>
            <a:ext cx="10175630" cy="308973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70000" lnSpcReduction="20000"/>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lang="en-US" altLang="en-US" sz="3600" dirty="0"/>
              <a:t>The TC206 holds monthly Management Group meetings.  </a:t>
            </a:r>
          </a:p>
          <a:p>
            <a:pPr marL="0" marR="0" lvl="0" indent="-228600" fontAlgn="base">
              <a:lnSpc>
                <a:spcPct val="90000"/>
              </a:lnSpc>
              <a:spcBef>
                <a:spcPct val="0"/>
              </a:spcBef>
              <a:spcAft>
                <a:spcPts val="600"/>
              </a:spcAft>
              <a:buClrTx/>
              <a:buSzTx/>
              <a:buFont typeface="Arial" panose="020B0604020202020204" pitchFamily="34" charset="0"/>
              <a:buChar char="•"/>
              <a:tabLst/>
            </a:pPr>
            <a:r>
              <a:rPr lang="en-US" altLang="en-US" sz="3600" dirty="0"/>
              <a:t>The Working Group leaders attend to plan activity.</a:t>
            </a:r>
          </a:p>
          <a:p>
            <a:pPr marL="0" marR="0" lvl="0" indent="-228600" fontAlgn="base">
              <a:lnSpc>
                <a:spcPct val="90000"/>
              </a:lnSpc>
              <a:spcBef>
                <a:spcPct val="0"/>
              </a:spcBef>
              <a:spcAft>
                <a:spcPts val="600"/>
              </a:spcAft>
              <a:buClrTx/>
              <a:buSzTx/>
              <a:buFont typeface="Arial" panose="020B0604020202020204" pitchFamily="34" charset="0"/>
              <a:buChar char="•"/>
              <a:tabLst/>
            </a:pPr>
            <a:r>
              <a:rPr lang="en-US" altLang="en-US" sz="3600" dirty="0"/>
              <a:t>Minutes are stored on the TC206 web site.</a:t>
            </a:r>
          </a:p>
          <a:p>
            <a:pPr marR="0" lvl="0" fontAlgn="base">
              <a:lnSpc>
                <a:spcPct val="90000"/>
              </a:lnSpc>
              <a:spcBef>
                <a:spcPct val="0"/>
              </a:spcBef>
              <a:spcAft>
                <a:spcPts val="600"/>
              </a:spcAft>
              <a:buClrTx/>
              <a:buSzTx/>
              <a:tabLst/>
            </a:pPr>
            <a:endParaRPr kumimoji="0" lang="en-US" altLang="en-US" sz="3600" b="0" i="0" u="none" strike="noStrike" cap="none" normalizeH="0" baseline="0" dirty="0">
              <a:ln>
                <a:noFill/>
              </a:ln>
              <a:effectLst/>
            </a:endParaRPr>
          </a:p>
          <a:p>
            <a:pPr marL="0" marR="0" lvl="0" indent="-228600" fontAlgn="base">
              <a:lnSpc>
                <a:spcPct val="90000"/>
              </a:lnSpc>
              <a:spcBef>
                <a:spcPct val="0"/>
              </a:spcBef>
              <a:spcAft>
                <a:spcPts val="600"/>
              </a:spcAft>
              <a:buClrTx/>
              <a:buSzTx/>
              <a:buFont typeface="Arial" panose="020B0604020202020204" pitchFamily="34" charset="0"/>
              <a:buChar char="•"/>
              <a:tabLst/>
            </a:pPr>
            <a:r>
              <a:rPr lang="en-US" altLang="en-US" sz="3600" dirty="0"/>
              <a:t>New TC206 M</a:t>
            </a:r>
            <a:r>
              <a:rPr kumimoji="0" lang="en-US" altLang="en-US" sz="3600" b="0" i="0" u="none" strike="noStrike" cap="none" normalizeH="0" baseline="0" dirty="0">
                <a:ln>
                  <a:noFill/>
                </a:ln>
                <a:effectLst/>
              </a:rPr>
              <a:t>embers added to the ISSMGE list.</a:t>
            </a:r>
          </a:p>
          <a:p>
            <a:pPr lvl="1" indent="-228600" fontAlgn="base">
              <a:lnSpc>
                <a:spcPct val="90000"/>
              </a:lnSpc>
              <a:spcBef>
                <a:spcPct val="0"/>
              </a:spcBef>
              <a:spcAft>
                <a:spcPts val="600"/>
              </a:spcAft>
              <a:buFont typeface="Arial" panose="020B0604020202020204" pitchFamily="34" charset="0"/>
              <a:buChar char="•"/>
            </a:pPr>
            <a:r>
              <a:rPr kumimoji="0" lang="en-US" altLang="en-US" sz="3600" b="0" i="0" u="none" strike="noStrike" cap="none" normalizeH="0" baseline="0" dirty="0">
                <a:ln>
                  <a:noFill/>
                </a:ln>
                <a:effectLst/>
              </a:rPr>
              <a:t>Local Geotec</a:t>
            </a:r>
            <a:r>
              <a:rPr lang="en-US" altLang="en-US" sz="3600" dirty="0"/>
              <a:t>hnical society can identify. </a:t>
            </a:r>
            <a:endParaRPr kumimoji="0" lang="en-US" altLang="en-US" sz="3600" b="0" i="0" u="none" strike="noStrike" cap="none" normalizeH="0" baseline="0" dirty="0">
              <a:ln>
                <a:noFill/>
              </a:ln>
              <a:effectLst/>
            </a:endParaRPr>
          </a:p>
          <a:p>
            <a:pPr lvl="1" indent="-228600" fontAlgn="base">
              <a:lnSpc>
                <a:spcPct val="90000"/>
              </a:lnSpc>
              <a:spcBef>
                <a:spcPct val="0"/>
              </a:spcBef>
              <a:spcAft>
                <a:spcPts val="600"/>
              </a:spcAft>
              <a:buFont typeface="Arial" panose="020B0604020202020204" pitchFamily="34" charset="0"/>
              <a:buChar char="•"/>
            </a:pPr>
            <a:r>
              <a:rPr kumimoji="0" lang="en-US" altLang="en-US" sz="3600" b="0" i="0" u="none" strike="noStrike" cap="none" normalizeH="0" baseline="0" dirty="0">
                <a:ln>
                  <a:noFill/>
                </a:ln>
                <a:effectLst/>
              </a:rPr>
              <a:t>Nominated (Voting) Members.  </a:t>
            </a:r>
          </a:p>
          <a:p>
            <a:pPr lvl="1" indent="-228600" fontAlgn="base">
              <a:lnSpc>
                <a:spcPct val="90000"/>
              </a:lnSpc>
              <a:spcBef>
                <a:spcPct val="0"/>
              </a:spcBef>
              <a:spcAft>
                <a:spcPts val="600"/>
              </a:spcAft>
              <a:buFont typeface="Arial" panose="020B0604020202020204" pitchFamily="34" charset="0"/>
              <a:buChar char="•"/>
            </a:pPr>
            <a:r>
              <a:rPr lang="en-US" altLang="en-US" sz="3600" dirty="0"/>
              <a:t>Corresponding Members. </a:t>
            </a:r>
          </a:p>
          <a:p>
            <a:pPr lvl="1" indent="-228600" fontAlgn="base">
              <a:lnSpc>
                <a:spcPct val="90000"/>
              </a:lnSpc>
              <a:spcBef>
                <a:spcPct val="0"/>
              </a:spcBef>
              <a:spcAft>
                <a:spcPts val="600"/>
              </a:spcAft>
              <a:buFont typeface="Arial" panose="020B0604020202020204" pitchFamily="34" charset="0"/>
              <a:buChar char="•"/>
            </a:pPr>
            <a:endParaRPr kumimoji="0" lang="en-US" altLang="en-US" sz="2600" b="0" i="0" u="none" strike="noStrike" cap="none" normalizeH="0" baseline="0" dirty="0">
              <a:ln>
                <a:noFill/>
              </a:ln>
              <a:effectLst/>
            </a:endParaRPr>
          </a:p>
        </p:txBody>
      </p:sp>
      <p:sp>
        <p:nvSpPr>
          <p:cNvPr id="6" name="Content Placeholder 5">
            <a:extLst>
              <a:ext uri="{FF2B5EF4-FFF2-40B4-BE49-F238E27FC236}">
                <a16:creationId xmlns:a16="http://schemas.microsoft.com/office/drawing/2014/main" id="{0E059911-01FF-800B-6590-3F003D59181F}"/>
              </a:ext>
            </a:extLst>
          </p:cNvPr>
          <p:cNvSpPr>
            <a:spLocks noGrp="1"/>
          </p:cNvSpPr>
          <p:nvPr>
            <p:ph idx="1"/>
          </p:nvPr>
        </p:nvSpPr>
        <p:spPr>
          <a:xfrm>
            <a:off x="326811" y="5335571"/>
            <a:ext cx="10515600" cy="771433"/>
          </a:xfrm>
        </p:spPr>
        <p:txBody>
          <a:bodyPr/>
          <a:lstStyle/>
          <a:p>
            <a:endParaRPr lang="en-GB" dirty="0"/>
          </a:p>
        </p:txBody>
      </p:sp>
    </p:spTree>
    <p:extLst>
      <p:ext uri="{BB962C8B-B14F-4D97-AF65-F5344CB8AC3E}">
        <p14:creationId xmlns:p14="http://schemas.microsoft.com/office/powerpoint/2010/main" val="1265411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3FEC-C07E-B95B-4968-E5581AF12765}"/>
              </a:ext>
            </a:extLst>
          </p:cNvPr>
          <p:cNvSpPr>
            <a:spLocks noGrp="1"/>
          </p:cNvSpPr>
          <p:nvPr>
            <p:ph type="title"/>
          </p:nvPr>
        </p:nvSpPr>
        <p:spPr>
          <a:xfrm>
            <a:off x="328613" y="350874"/>
            <a:ext cx="11758612" cy="1424250"/>
          </a:xfrm>
        </p:spPr>
        <p:txBody>
          <a:bodyPr>
            <a:normAutofit fontScale="90000"/>
          </a:bodyPr>
          <a:lstStyle/>
          <a:p>
            <a:r>
              <a:rPr lang="en-GB" dirty="0"/>
              <a:t>TC206 Administration – </a:t>
            </a:r>
            <a:br>
              <a:rPr lang="en-GB" dirty="0"/>
            </a:br>
            <a:r>
              <a:rPr lang="en-GB" dirty="0"/>
              <a:t>- </a:t>
            </a:r>
            <a:r>
              <a:rPr lang="en-GB" sz="3600" dirty="0">
                <a:latin typeface="Arial" panose="020B0604020202020204" pitchFamily="34" charset="0"/>
                <a:cs typeface="Arial" panose="020B0604020202020204" pitchFamily="34" charset="0"/>
              </a:rPr>
              <a:t>Dr Amit Srivastava is the retiring Secretary. </a:t>
            </a:r>
            <a:br>
              <a:rPr lang="en-GB" sz="3600"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 Mr Alessandro Martucci is the new TC206 Secretary. </a:t>
            </a:r>
            <a:endParaRPr lang="en-GB" dirty="0"/>
          </a:p>
        </p:txBody>
      </p:sp>
      <p:sp>
        <p:nvSpPr>
          <p:cNvPr id="3" name="Content Placeholder 2">
            <a:extLst>
              <a:ext uri="{FF2B5EF4-FFF2-40B4-BE49-F238E27FC236}">
                <a16:creationId xmlns:a16="http://schemas.microsoft.com/office/drawing/2014/main" id="{ABD6B1D9-37CE-DD79-4938-E0C903BB204B}"/>
              </a:ext>
            </a:extLst>
          </p:cNvPr>
          <p:cNvSpPr>
            <a:spLocks noGrp="1"/>
          </p:cNvSpPr>
          <p:nvPr>
            <p:ph idx="1"/>
          </p:nvPr>
        </p:nvSpPr>
        <p:spPr>
          <a:xfrm>
            <a:off x="452778" y="2372097"/>
            <a:ext cx="11286444" cy="4337047"/>
          </a:xfrm>
          <a:solidFill>
            <a:schemeClr val="bg1"/>
          </a:solidFill>
        </p:spPr>
        <p:txBody>
          <a:bodyPr>
            <a:normAutofit/>
          </a:bodyPr>
          <a:lstStyle/>
          <a:p>
            <a:r>
              <a:rPr lang="en-GB" b="1" dirty="0"/>
              <a:t>Main Duties  </a:t>
            </a:r>
            <a:r>
              <a:rPr lang="en-GB" dirty="0"/>
              <a:t>– Compile presentation material / minutes of meetings etc. </a:t>
            </a:r>
          </a:p>
          <a:p>
            <a:r>
              <a:rPr lang="en-GB" sz="2400" dirty="0"/>
              <a:t>1) </a:t>
            </a:r>
            <a:r>
              <a:rPr lang="en-GB" sz="2400" b="1" dirty="0"/>
              <a:t>Update TC206 Website </a:t>
            </a:r>
            <a:r>
              <a:rPr lang="en-GB" sz="2400" dirty="0"/>
              <a:t>(Google Drive)   </a:t>
            </a:r>
          </a:p>
          <a:p>
            <a:pPr lvl="1"/>
            <a:r>
              <a:rPr lang="en-GB" sz="2000" dirty="0"/>
              <a:t>TC206 Members meeting minutes &amp; presentations (2023 to 2025) </a:t>
            </a:r>
          </a:p>
          <a:p>
            <a:pPr lvl="2"/>
            <a:r>
              <a:rPr lang="en-GB" sz="1800" dirty="0"/>
              <a:t>Knowledge information sharing.</a:t>
            </a:r>
          </a:p>
          <a:p>
            <a:pPr lvl="2"/>
            <a:r>
              <a:rPr lang="en-GB" sz="1800" dirty="0"/>
              <a:t>Lisbon - Conf Workshop Presentations.</a:t>
            </a:r>
            <a:endParaRPr lang="en-GB" sz="2000" dirty="0"/>
          </a:p>
          <a:p>
            <a:pPr lvl="1"/>
            <a:endParaRPr lang="en-GB" sz="2000" dirty="0"/>
          </a:p>
          <a:p>
            <a:r>
              <a:rPr lang="en-GB" sz="2400" dirty="0"/>
              <a:t>2) </a:t>
            </a:r>
            <a:r>
              <a:rPr lang="en-GB" sz="2400" b="1" dirty="0"/>
              <a:t>Update ISSMGE - TC206 webpages </a:t>
            </a:r>
          </a:p>
          <a:p>
            <a:pPr lvl="1"/>
            <a:r>
              <a:rPr lang="en-GB" sz="2000" dirty="0"/>
              <a:t>What can we store?  Including past events (2023 to 2024) </a:t>
            </a:r>
          </a:p>
          <a:p>
            <a:pPr lvl="1"/>
            <a:r>
              <a:rPr lang="en-GB" sz="2000" dirty="0"/>
              <a:t>New Terms of Reference.</a:t>
            </a:r>
          </a:p>
          <a:p>
            <a:pPr marL="457200" lvl="1" indent="0">
              <a:buNone/>
            </a:pPr>
            <a:endParaRPr lang="en-GB" sz="2000" dirty="0"/>
          </a:p>
          <a:p>
            <a:r>
              <a:rPr lang="en-GB" sz="2400" b="1" dirty="0"/>
              <a:t>3) TC206 Membership Tracking and Development.</a:t>
            </a:r>
          </a:p>
        </p:txBody>
      </p:sp>
    </p:spTree>
    <p:extLst>
      <p:ext uri="{BB962C8B-B14F-4D97-AF65-F5344CB8AC3E}">
        <p14:creationId xmlns:p14="http://schemas.microsoft.com/office/powerpoint/2010/main" val="2314399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ACA886-6BE2-E1CC-6A28-1A3F2D71933B}"/>
              </a:ext>
            </a:extLst>
          </p:cNvPr>
          <p:cNvSpPr>
            <a:spLocks noGrp="1"/>
          </p:cNvSpPr>
          <p:nvPr>
            <p:ph type="title"/>
          </p:nvPr>
        </p:nvSpPr>
        <p:spPr>
          <a:xfrm>
            <a:off x="838200" y="32488"/>
            <a:ext cx="10515600" cy="1325563"/>
          </a:xfrm>
        </p:spPr>
        <p:txBody>
          <a:bodyPr/>
          <a:lstStyle/>
          <a:p>
            <a:r>
              <a:rPr lang="en-US" dirty="0"/>
              <a:t>TC206 Google Site</a:t>
            </a:r>
            <a:endParaRPr lang="en-HK" dirty="0"/>
          </a:p>
        </p:txBody>
      </p:sp>
      <p:sp>
        <p:nvSpPr>
          <p:cNvPr id="7" name="TextBox 6">
            <a:extLst>
              <a:ext uri="{FF2B5EF4-FFF2-40B4-BE49-F238E27FC236}">
                <a16:creationId xmlns:a16="http://schemas.microsoft.com/office/drawing/2014/main" id="{C8D9C7E0-5021-1C1D-123E-96181987BC26}"/>
              </a:ext>
            </a:extLst>
          </p:cNvPr>
          <p:cNvSpPr txBox="1"/>
          <p:nvPr/>
        </p:nvSpPr>
        <p:spPr>
          <a:xfrm>
            <a:off x="838200" y="1596176"/>
            <a:ext cx="6094378" cy="369332"/>
          </a:xfrm>
          <a:prstGeom prst="rect">
            <a:avLst/>
          </a:prstGeom>
          <a:noFill/>
        </p:spPr>
        <p:txBody>
          <a:bodyPr wrap="square">
            <a:spAutoFit/>
          </a:bodyPr>
          <a:lstStyle/>
          <a:p>
            <a:r>
              <a:rPr lang="en-HK" dirty="0">
                <a:hlinkClick r:id="rId2"/>
              </a:rPr>
              <a:t>TC206, ISSMGE</a:t>
            </a:r>
            <a:endParaRPr lang="en-HK" dirty="0"/>
          </a:p>
        </p:txBody>
      </p:sp>
      <p:sp>
        <p:nvSpPr>
          <p:cNvPr id="9" name="TextBox 8">
            <a:extLst>
              <a:ext uri="{FF2B5EF4-FFF2-40B4-BE49-F238E27FC236}">
                <a16:creationId xmlns:a16="http://schemas.microsoft.com/office/drawing/2014/main" id="{26F80DFC-7784-7C39-1DB0-82116BFC15CA}"/>
              </a:ext>
            </a:extLst>
          </p:cNvPr>
          <p:cNvSpPr txBox="1"/>
          <p:nvPr/>
        </p:nvSpPr>
        <p:spPr>
          <a:xfrm>
            <a:off x="838200" y="1226844"/>
            <a:ext cx="6096000" cy="369332"/>
          </a:xfrm>
          <a:prstGeom prst="rect">
            <a:avLst/>
          </a:prstGeom>
          <a:noFill/>
        </p:spPr>
        <p:txBody>
          <a:bodyPr wrap="square">
            <a:spAutoFit/>
          </a:bodyPr>
          <a:lstStyle/>
          <a:p>
            <a:r>
              <a:rPr lang="en-HK" dirty="0"/>
              <a:t>Link to site:</a:t>
            </a:r>
          </a:p>
        </p:txBody>
      </p:sp>
      <p:pic>
        <p:nvPicPr>
          <p:cNvPr id="11" name="Picture 10">
            <a:extLst>
              <a:ext uri="{FF2B5EF4-FFF2-40B4-BE49-F238E27FC236}">
                <a16:creationId xmlns:a16="http://schemas.microsoft.com/office/drawing/2014/main" id="{C032B705-4AE7-5B4C-DE2F-845AF69308D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71799" y="2166310"/>
            <a:ext cx="8982075" cy="4233136"/>
          </a:xfrm>
          <a:prstGeom prst="rect">
            <a:avLst/>
          </a:prstGeom>
        </p:spPr>
      </p:pic>
      <p:sp>
        <p:nvSpPr>
          <p:cNvPr id="12" name="Rectangle 11">
            <a:extLst>
              <a:ext uri="{FF2B5EF4-FFF2-40B4-BE49-F238E27FC236}">
                <a16:creationId xmlns:a16="http://schemas.microsoft.com/office/drawing/2014/main" id="{25D8BB24-CB3C-1966-A02C-09F8BE0C44ED}"/>
              </a:ext>
            </a:extLst>
          </p:cNvPr>
          <p:cNvSpPr/>
          <p:nvPr/>
        </p:nvSpPr>
        <p:spPr>
          <a:xfrm>
            <a:off x="8877300" y="2132529"/>
            <a:ext cx="2571750" cy="36933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13" name="TextBox 12">
            <a:extLst>
              <a:ext uri="{FF2B5EF4-FFF2-40B4-BE49-F238E27FC236}">
                <a16:creationId xmlns:a16="http://schemas.microsoft.com/office/drawing/2014/main" id="{AE899286-ED99-571C-2F3D-779B574E86C3}"/>
              </a:ext>
            </a:extLst>
          </p:cNvPr>
          <p:cNvSpPr txBox="1"/>
          <p:nvPr/>
        </p:nvSpPr>
        <p:spPr>
          <a:xfrm>
            <a:off x="8877300" y="1273010"/>
            <a:ext cx="2817395" cy="646331"/>
          </a:xfrm>
          <a:prstGeom prst="rect">
            <a:avLst/>
          </a:prstGeom>
          <a:noFill/>
        </p:spPr>
        <p:txBody>
          <a:bodyPr wrap="square">
            <a:spAutoFit/>
          </a:bodyPr>
          <a:lstStyle/>
          <a:p>
            <a:r>
              <a:rPr lang="en-HK" dirty="0" err="1"/>
              <a:t>MoMs</a:t>
            </a:r>
            <a:r>
              <a:rPr lang="en-HK" dirty="0"/>
              <a:t> and Presentation materials saved here</a:t>
            </a:r>
          </a:p>
        </p:txBody>
      </p:sp>
      <p:cxnSp>
        <p:nvCxnSpPr>
          <p:cNvPr id="15" name="Straight Arrow Connector 14">
            <a:extLst>
              <a:ext uri="{FF2B5EF4-FFF2-40B4-BE49-F238E27FC236}">
                <a16:creationId xmlns:a16="http://schemas.microsoft.com/office/drawing/2014/main" id="{0591DC7F-F86B-8F0A-8EA9-8D1314DB3338}"/>
              </a:ext>
            </a:extLst>
          </p:cNvPr>
          <p:cNvCxnSpPr/>
          <p:nvPr/>
        </p:nvCxnSpPr>
        <p:spPr>
          <a:xfrm>
            <a:off x="10163175" y="1819275"/>
            <a:ext cx="0" cy="31846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1974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81784-4E21-63A5-4C21-26DC9FAC27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BB107AB-BB02-DC64-7AA1-1AA5FD46C5D2}"/>
              </a:ext>
            </a:extLst>
          </p:cNvPr>
          <p:cNvSpPr>
            <a:spLocks noGrp="1"/>
          </p:cNvSpPr>
          <p:nvPr>
            <p:ph type="title"/>
          </p:nvPr>
        </p:nvSpPr>
        <p:spPr>
          <a:xfrm>
            <a:off x="838200" y="32488"/>
            <a:ext cx="10515600" cy="1325563"/>
          </a:xfrm>
        </p:spPr>
        <p:txBody>
          <a:bodyPr/>
          <a:lstStyle/>
          <a:p>
            <a:r>
              <a:rPr lang="en-US" dirty="0"/>
              <a:t>TC206 Page on ISSMGE Site</a:t>
            </a:r>
            <a:endParaRPr lang="en-HK" dirty="0"/>
          </a:p>
        </p:txBody>
      </p:sp>
      <p:sp>
        <p:nvSpPr>
          <p:cNvPr id="7" name="TextBox 6">
            <a:extLst>
              <a:ext uri="{FF2B5EF4-FFF2-40B4-BE49-F238E27FC236}">
                <a16:creationId xmlns:a16="http://schemas.microsoft.com/office/drawing/2014/main" id="{197CF252-1BC3-54D9-9595-0B4DB7CBD522}"/>
              </a:ext>
            </a:extLst>
          </p:cNvPr>
          <p:cNvSpPr txBox="1"/>
          <p:nvPr/>
        </p:nvSpPr>
        <p:spPr>
          <a:xfrm>
            <a:off x="838200" y="1358051"/>
            <a:ext cx="6094378" cy="369332"/>
          </a:xfrm>
          <a:prstGeom prst="rect">
            <a:avLst/>
          </a:prstGeom>
          <a:noFill/>
        </p:spPr>
        <p:txBody>
          <a:bodyPr wrap="square">
            <a:spAutoFit/>
          </a:bodyPr>
          <a:lstStyle/>
          <a:p>
            <a:r>
              <a:rPr lang="en-HK" dirty="0">
                <a:hlinkClick r:id="rId2"/>
              </a:rPr>
              <a:t>TC206 Observational Method | ISSMGE</a:t>
            </a:r>
            <a:endParaRPr lang="en-HK" dirty="0"/>
          </a:p>
        </p:txBody>
      </p:sp>
      <p:sp>
        <p:nvSpPr>
          <p:cNvPr id="9" name="TextBox 8">
            <a:extLst>
              <a:ext uri="{FF2B5EF4-FFF2-40B4-BE49-F238E27FC236}">
                <a16:creationId xmlns:a16="http://schemas.microsoft.com/office/drawing/2014/main" id="{E494CB88-1444-0C90-C14F-AC3E9C682A5A}"/>
              </a:ext>
            </a:extLst>
          </p:cNvPr>
          <p:cNvSpPr txBox="1"/>
          <p:nvPr/>
        </p:nvSpPr>
        <p:spPr>
          <a:xfrm>
            <a:off x="838200" y="988719"/>
            <a:ext cx="6096000" cy="369332"/>
          </a:xfrm>
          <a:prstGeom prst="rect">
            <a:avLst/>
          </a:prstGeom>
          <a:noFill/>
        </p:spPr>
        <p:txBody>
          <a:bodyPr wrap="square">
            <a:spAutoFit/>
          </a:bodyPr>
          <a:lstStyle/>
          <a:p>
            <a:r>
              <a:rPr lang="en-HK" dirty="0"/>
              <a:t>Link to site:</a:t>
            </a:r>
          </a:p>
        </p:txBody>
      </p:sp>
      <p:pic>
        <p:nvPicPr>
          <p:cNvPr id="3" name="Picture 2">
            <a:extLst>
              <a:ext uri="{FF2B5EF4-FFF2-40B4-BE49-F238E27FC236}">
                <a16:creationId xmlns:a16="http://schemas.microsoft.com/office/drawing/2014/main" id="{E3F67452-0F4C-7602-76A1-CE6383284BD4}"/>
              </a:ext>
            </a:extLst>
          </p:cNvPr>
          <p:cNvPicPr>
            <a:picLocks noChangeAspect="1"/>
          </p:cNvPicPr>
          <p:nvPr/>
        </p:nvPicPr>
        <p:blipFill>
          <a:blip r:embed="rId3"/>
          <a:stretch>
            <a:fillRect/>
          </a:stretch>
        </p:blipFill>
        <p:spPr>
          <a:xfrm>
            <a:off x="495300" y="2057400"/>
            <a:ext cx="9667875" cy="4658906"/>
          </a:xfrm>
          <a:prstGeom prst="rect">
            <a:avLst/>
          </a:prstGeom>
        </p:spPr>
      </p:pic>
      <p:sp>
        <p:nvSpPr>
          <p:cNvPr id="13" name="TextBox 12">
            <a:extLst>
              <a:ext uri="{FF2B5EF4-FFF2-40B4-BE49-F238E27FC236}">
                <a16:creationId xmlns:a16="http://schemas.microsoft.com/office/drawing/2014/main" id="{7DAF52B5-1436-479A-E8BC-639CBE10D5E2}"/>
              </a:ext>
            </a:extLst>
          </p:cNvPr>
          <p:cNvSpPr txBox="1"/>
          <p:nvPr/>
        </p:nvSpPr>
        <p:spPr>
          <a:xfrm>
            <a:off x="7515225" y="5850186"/>
            <a:ext cx="4676775" cy="954107"/>
          </a:xfrm>
          <a:prstGeom prst="rect">
            <a:avLst/>
          </a:prstGeom>
          <a:noFill/>
        </p:spPr>
        <p:txBody>
          <a:bodyPr wrap="square">
            <a:spAutoFit/>
          </a:bodyPr>
          <a:lstStyle/>
          <a:p>
            <a:pPr marL="285750" indent="-285750">
              <a:buFont typeface="Arial" panose="020B0604020202020204" pitchFamily="34" charset="0"/>
              <a:buChar char="•"/>
            </a:pPr>
            <a:r>
              <a:rPr lang="en-HK" sz="1400" dirty="0"/>
              <a:t>This links to Google Site, however access is limited to TC206 Members only currently.</a:t>
            </a:r>
          </a:p>
          <a:p>
            <a:pPr marL="285750" indent="-285750">
              <a:buFont typeface="Arial" panose="020B0604020202020204" pitchFamily="34" charset="0"/>
              <a:buChar char="•"/>
            </a:pPr>
            <a:r>
              <a:rPr lang="en-HK" sz="1400" dirty="0"/>
              <a:t>Further use of ISSMGE site to store more information under review</a:t>
            </a:r>
          </a:p>
        </p:txBody>
      </p:sp>
      <p:cxnSp>
        <p:nvCxnSpPr>
          <p:cNvPr id="6" name="Straight Arrow Connector 5">
            <a:extLst>
              <a:ext uri="{FF2B5EF4-FFF2-40B4-BE49-F238E27FC236}">
                <a16:creationId xmlns:a16="http://schemas.microsoft.com/office/drawing/2014/main" id="{29AA3207-2183-AB1D-481C-D64A0526A712}"/>
              </a:ext>
            </a:extLst>
          </p:cNvPr>
          <p:cNvCxnSpPr>
            <a:cxnSpLocks/>
          </p:cNvCxnSpPr>
          <p:nvPr/>
        </p:nvCxnSpPr>
        <p:spPr>
          <a:xfrm flipH="1">
            <a:off x="5067300" y="6076950"/>
            <a:ext cx="2447925" cy="228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0573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AAA6-430C-F843-E96D-5E64EA0803B3}"/>
              </a:ext>
            </a:extLst>
          </p:cNvPr>
          <p:cNvSpPr>
            <a:spLocks noGrp="1"/>
          </p:cNvSpPr>
          <p:nvPr>
            <p:ph type="title"/>
          </p:nvPr>
        </p:nvSpPr>
        <p:spPr>
          <a:xfrm>
            <a:off x="305956" y="222885"/>
            <a:ext cx="10515600" cy="569595"/>
          </a:xfrm>
        </p:spPr>
        <p:txBody>
          <a:bodyPr>
            <a:normAutofit fontScale="90000"/>
          </a:bodyPr>
          <a:lstStyle/>
          <a:p>
            <a:r>
              <a:rPr lang="en-GB" dirty="0"/>
              <a:t>TC206 Honour Lecture Application </a:t>
            </a:r>
          </a:p>
        </p:txBody>
      </p:sp>
      <p:sp>
        <p:nvSpPr>
          <p:cNvPr id="3" name="Content Placeholder 2">
            <a:extLst>
              <a:ext uri="{FF2B5EF4-FFF2-40B4-BE49-F238E27FC236}">
                <a16:creationId xmlns:a16="http://schemas.microsoft.com/office/drawing/2014/main" id="{EEC51C3E-4C17-DB61-5A36-2FEFCC7CCE51}"/>
              </a:ext>
            </a:extLst>
          </p:cNvPr>
          <p:cNvSpPr>
            <a:spLocks noGrp="1"/>
          </p:cNvSpPr>
          <p:nvPr>
            <p:ph idx="1"/>
          </p:nvPr>
        </p:nvSpPr>
        <p:spPr>
          <a:xfrm>
            <a:off x="172720" y="1097974"/>
            <a:ext cx="12019280" cy="5372650"/>
          </a:xfrm>
          <a:solidFill>
            <a:schemeClr val="bg1"/>
          </a:solidFill>
        </p:spPr>
        <p:txBody>
          <a:bodyPr>
            <a:normAutofit/>
          </a:bodyPr>
          <a:lstStyle/>
          <a:p>
            <a:pPr marL="0" indent="0">
              <a:buNone/>
            </a:pPr>
            <a:r>
              <a:rPr lang="en-US" sz="2400" b="1" u="sng" dirty="0">
                <a:solidFill>
                  <a:srgbClr val="0F5573"/>
                </a:solidFill>
                <a:latin typeface="Times New Roman" panose="02020603050405020304" pitchFamily="18" charset="0"/>
              </a:rPr>
              <a:t>Marcelo Sanchez (Chairman of Tech Oversight Committee)  - Feedback (29/1/25):-</a:t>
            </a:r>
          </a:p>
          <a:p>
            <a:r>
              <a:rPr lang="en-US" sz="2400" b="1" dirty="0">
                <a:effectLst/>
                <a:latin typeface="Garamond" panose="02020404030301010803" pitchFamily="18" charset="0"/>
                <a:ea typeface="SimSun" panose="02010600030101010101" pitchFamily="2" charset="-122"/>
                <a:cs typeface="Aptos" panose="020B0004020202020204" pitchFamily="34" charset="0"/>
              </a:rPr>
              <a:t>“The main requirement is to demonstrate that there is a </a:t>
            </a:r>
            <a:r>
              <a:rPr lang="en-US" sz="2400" b="1" dirty="0">
                <a:effectLst/>
                <a:highlight>
                  <a:srgbClr val="FFFF00"/>
                </a:highlight>
                <a:latin typeface="Garamond" panose="02020404030301010803" pitchFamily="18" charset="0"/>
                <a:ea typeface="SimSun" panose="02010600030101010101" pitchFamily="2" charset="-122"/>
                <a:cs typeface="Aptos" panose="020B0004020202020204" pitchFamily="34" charset="0"/>
              </a:rPr>
              <a:t>regular event series where the HLs will be delivered at consistent intervals,</a:t>
            </a:r>
            <a:r>
              <a:rPr lang="en-US" sz="2400" b="1" dirty="0">
                <a:effectLst/>
                <a:latin typeface="Garamond" panose="02020404030301010803" pitchFamily="18" charset="0"/>
                <a:ea typeface="SimSun" panose="02010600030101010101" pitchFamily="2" charset="-122"/>
                <a:cs typeface="Aptos" panose="020B0004020202020204" pitchFamily="34" charset="0"/>
              </a:rPr>
              <a:t> ideally, international events organized by the TC every 3 to 4 years. I believe it will be difficult to obtain Board approval without this requirement.”</a:t>
            </a:r>
          </a:p>
          <a:p>
            <a:pPr marL="0" indent="0">
              <a:buNone/>
            </a:pPr>
            <a:endParaRPr lang="en-GB" sz="2400" u="sng" dirty="0">
              <a:effectLst/>
              <a:latin typeface="Aptos" panose="020B0004020202020204" pitchFamily="34" charset="0"/>
              <a:ea typeface="Aptos" panose="020B0004020202020204" pitchFamily="34" charset="0"/>
              <a:cs typeface="Aptos" panose="020B0004020202020204" pitchFamily="34" charset="0"/>
            </a:endParaRPr>
          </a:p>
          <a:p>
            <a:pPr marL="0" indent="0">
              <a:buNone/>
            </a:pPr>
            <a:r>
              <a:rPr lang="en-GB" sz="2400" b="1" u="sng" dirty="0">
                <a:solidFill>
                  <a:srgbClr val="0F5573"/>
                </a:solidFill>
                <a:effectLst/>
                <a:latin typeface="Times New Roman" panose="02020603050405020304" pitchFamily="18" charset="0"/>
                <a:ea typeface="Aptos" panose="020B0004020202020204" pitchFamily="34" charset="0"/>
                <a:cs typeface="Aptos" panose="020B0004020202020204" pitchFamily="34" charset="0"/>
              </a:rPr>
              <a:t>Way Forward </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marL="800100" lvl="1" indent="-342900">
              <a:buFont typeface="Symbol" panose="05050102010706020507" pitchFamily="18" charset="2"/>
              <a:buChar char=""/>
            </a:pPr>
            <a:r>
              <a:rPr lang="en-GB" dirty="0">
                <a:solidFill>
                  <a:srgbClr val="0F5573"/>
                </a:solidFill>
                <a:latin typeface="Calibri" panose="020F0502020204030204" pitchFamily="34" charset="0"/>
              </a:rPr>
              <a:t>Update TC206 TC members on Honour lecture status.</a:t>
            </a:r>
          </a:p>
          <a:p>
            <a:pPr marL="800100" lvl="1" indent="-342900">
              <a:buFont typeface="Symbol" panose="05050102010706020507" pitchFamily="18" charset="2"/>
              <a:buChar char=""/>
            </a:pPr>
            <a:r>
              <a:rPr lang="en-GB" dirty="0">
                <a:solidFill>
                  <a:srgbClr val="0F5573"/>
                </a:solidFill>
                <a:latin typeface="Calibri" panose="020F0502020204030204" pitchFamily="34" charset="0"/>
              </a:rPr>
              <a:t>Link with other TC’s and hold a regular joint conference.  </a:t>
            </a:r>
          </a:p>
          <a:p>
            <a:pPr marL="800100" lvl="1" indent="-342900">
              <a:buFont typeface="Symbol" panose="05050102010706020507" pitchFamily="18" charset="2"/>
              <a:buChar char=""/>
            </a:pPr>
            <a:r>
              <a:rPr lang="en-GB" dirty="0">
                <a:solidFill>
                  <a:srgbClr val="0F5573"/>
                </a:solidFill>
                <a:latin typeface="Calibri" panose="020F0502020204030204" pitchFamily="34" charset="0"/>
              </a:rPr>
              <a:t>Discussing Joint Honour Lecture - alternate lecturers.</a:t>
            </a:r>
          </a:p>
          <a:p>
            <a:pPr marL="800100" lvl="1" indent="-342900">
              <a:buFont typeface="Symbol" panose="05050102010706020507" pitchFamily="18" charset="2"/>
              <a:buChar char=""/>
            </a:pPr>
            <a:r>
              <a:rPr lang="en-GB" dirty="0">
                <a:solidFill>
                  <a:srgbClr val="0F5573"/>
                </a:solidFill>
                <a:latin typeface="Calibri" panose="020F0502020204030204" pitchFamily="34" charset="0"/>
              </a:rPr>
              <a:t>Web Conferences.</a:t>
            </a:r>
          </a:p>
          <a:p>
            <a:pPr marL="800100" lvl="1" indent="-342900">
              <a:buFont typeface="Symbol" panose="05050102010706020507" pitchFamily="18" charset="2"/>
              <a:buChar char=""/>
            </a:pPr>
            <a:r>
              <a:rPr lang="en-GB" b="1" dirty="0">
                <a:solidFill>
                  <a:srgbClr val="0F5573"/>
                </a:solidFill>
                <a:latin typeface="Calibri" panose="020F0502020204030204" pitchFamily="34" charset="0"/>
              </a:rPr>
              <a:t>Extend TC206 workshops </a:t>
            </a:r>
            <a:r>
              <a:rPr lang="en-GB" dirty="0">
                <a:solidFill>
                  <a:srgbClr val="0F5573"/>
                </a:solidFill>
                <a:latin typeface="Calibri" panose="020F0502020204030204" pitchFamily="34" charset="0"/>
              </a:rPr>
              <a:t>– Link to Pre-Rankine Lecture Conference.</a:t>
            </a:r>
          </a:p>
          <a:p>
            <a:pPr marL="800100" lvl="1" indent="-342900">
              <a:buFont typeface="Symbol" panose="05050102010706020507" pitchFamily="18" charset="2"/>
              <a:buChar char=""/>
            </a:pPr>
            <a:r>
              <a:rPr lang="en-GB" dirty="0">
                <a:solidFill>
                  <a:srgbClr val="0F5573"/>
                </a:solidFill>
                <a:latin typeface="Calibri" panose="020F0502020204030204" pitchFamily="34" charset="0"/>
              </a:rPr>
              <a:t>Other suggestions??</a:t>
            </a:r>
          </a:p>
        </p:txBody>
      </p:sp>
    </p:spTree>
    <p:extLst>
      <p:ext uri="{BB962C8B-B14F-4D97-AF65-F5344CB8AC3E}">
        <p14:creationId xmlns:p14="http://schemas.microsoft.com/office/powerpoint/2010/main" val="1078157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E4D8E-DE5C-51D8-EC4A-7C3903AF241C}"/>
              </a:ext>
            </a:extLst>
          </p:cNvPr>
          <p:cNvSpPr>
            <a:spLocks noGrp="1"/>
          </p:cNvSpPr>
          <p:nvPr>
            <p:ph type="title"/>
          </p:nvPr>
        </p:nvSpPr>
        <p:spPr>
          <a:xfrm>
            <a:off x="557758" y="460941"/>
            <a:ext cx="10515600" cy="1833789"/>
          </a:xfrm>
        </p:spPr>
        <p:txBody>
          <a:bodyPr>
            <a:normAutofit fontScale="90000"/>
          </a:bodyPr>
          <a:lstStyle/>
          <a:p>
            <a:r>
              <a:rPr lang="en-GB" sz="3200" b="1" dirty="0">
                <a:solidFill>
                  <a:srgbClr val="000000"/>
                </a:solidFill>
                <a:effectLst/>
                <a:latin typeface="Times New Roman" panose="02020603050405020304" pitchFamily="18" charset="0"/>
                <a:ea typeface="Aptos" panose="020B0004020202020204" pitchFamily="34" charset="0"/>
              </a:rPr>
              <a:t>International Journal of Geoengineering Case Histories (IJGCH).</a:t>
            </a:r>
            <a:br>
              <a:rPr lang="en-GB" sz="3200" b="1" dirty="0">
                <a:solidFill>
                  <a:srgbClr val="000000"/>
                </a:solidFill>
                <a:effectLst/>
                <a:latin typeface="Times New Roman" panose="02020603050405020304" pitchFamily="18" charset="0"/>
                <a:ea typeface="Aptos" panose="020B0004020202020204" pitchFamily="34" charset="0"/>
              </a:rPr>
            </a:br>
            <a:br>
              <a:rPr lang="en-US" sz="2000" b="1" dirty="0">
                <a:effectLst/>
                <a:latin typeface="Calibri" panose="020F0502020204030204" pitchFamily="34" charset="0"/>
                <a:ea typeface="Aptos" panose="020B0004020202020204" pitchFamily="34" charset="0"/>
              </a:rPr>
            </a:br>
            <a:r>
              <a:rPr lang="en-US" sz="2700" b="1" dirty="0">
                <a:effectLst/>
                <a:latin typeface="Calibri" panose="020F0502020204030204" pitchFamily="34" charset="0"/>
                <a:ea typeface="Aptos" panose="020B0004020202020204" pitchFamily="34" charset="0"/>
              </a:rPr>
              <a:t>ISSMGE- </a:t>
            </a:r>
            <a:r>
              <a:rPr lang="en-US" sz="2000" b="1" dirty="0">
                <a:effectLst/>
                <a:latin typeface="Calibri" panose="020F0502020204030204" pitchFamily="34" charset="0"/>
                <a:ea typeface="Aptos" panose="020B0004020202020204" pitchFamily="34" charset="0"/>
              </a:rPr>
              <a:t> </a:t>
            </a:r>
            <a:r>
              <a:rPr lang="en-US" sz="2400" b="1" dirty="0">
                <a:effectLst/>
                <a:latin typeface="Calibri" panose="020F0502020204030204" pitchFamily="34" charset="0"/>
                <a:ea typeface="Aptos" panose="020B0004020202020204" pitchFamily="34" charset="0"/>
              </a:rPr>
              <a:t>Invitation to Select Editorial Board Member Representative from your Technical Committee</a:t>
            </a:r>
            <a:r>
              <a:rPr lang="en-US" sz="2400" b="1" dirty="0">
                <a:latin typeface="Aptos" panose="020B0004020202020204" pitchFamily="34" charset="0"/>
                <a:ea typeface="Aptos" panose="020B0004020202020204" pitchFamily="34" charset="0"/>
              </a:rPr>
              <a:t>.</a:t>
            </a:r>
            <a:endParaRPr lang="en-GB" b="1" dirty="0"/>
          </a:p>
        </p:txBody>
      </p:sp>
      <p:sp>
        <p:nvSpPr>
          <p:cNvPr id="3" name="Content Placeholder 2">
            <a:extLst>
              <a:ext uri="{FF2B5EF4-FFF2-40B4-BE49-F238E27FC236}">
                <a16:creationId xmlns:a16="http://schemas.microsoft.com/office/drawing/2014/main" id="{76EF518A-09C1-9356-5AF4-91CB27A687FA}"/>
              </a:ext>
            </a:extLst>
          </p:cNvPr>
          <p:cNvSpPr>
            <a:spLocks noGrp="1"/>
          </p:cNvSpPr>
          <p:nvPr>
            <p:ph idx="1"/>
          </p:nvPr>
        </p:nvSpPr>
        <p:spPr>
          <a:xfrm>
            <a:off x="648292" y="2921612"/>
            <a:ext cx="10515600" cy="2729942"/>
          </a:xfrm>
        </p:spPr>
        <p:txBody>
          <a:bodyPr>
            <a:normAutofit/>
          </a:bodyPr>
          <a:lstStyle/>
          <a:p>
            <a:r>
              <a:rPr lang="en-GB" sz="2400" b="1"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TC206 Selection of an Editorial Board member </a:t>
            </a:r>
            <a:r>
              <a:rPr lang="en-GB" sz="1800" b="1"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a:t>
            </a:r>
          </a:p>
          <a:p>
            <a:pPr lvl="1"/>
            <a:r>
              <a:rPr lang="en-GB" sz="1600" b="1" dirty="0">
                <a:solidFill>
                  <a:srgbClr val="000000"/>
                </a:solidFill>
                <a:latin typeface="Times New Roman" panose="02020603050405020304" pitchFamily="18" charset="0"/>
                <a:ea typeface="Aptos" panose="020B0004020202020204" pitchFamily="34" charset="0"/>
                <a:cs typeface="Aptos" panose="020B0004020202020204" pitchFamily="34" charset="0"/>
              </a:rPr>
              <a:t>Tony O’Brien volunteered.   - and has been accepted.</a:t>
            </a:r>
          </a:p>
          <a:p>
            <a:pPr marL="457200" lvl="1" indent="0">
              <a:buNone/>
            </a:pPr>
            <a:endParaRPr lang="en-GB" sz="1600" b="1" dirty="0">
              <a:solidFill>
                <a:srgbClr val="000000"/>
              </a:solidFill>
              <a:effectLst/>
              <a:latin typeface="Times New Roman" panose="02020603050405020304" pitchFamily="18" charset="0"/>
              <a:ea typeface="Aptos" panose="020B0004020202020204" pitchFamily="34" charset="0"/>
              <a:cs typeface="Aptos" panose="020B0004020202020204" pitchFamily="34" charset="0"/>
            </a:endParaRPr>
          </a:p>
          <a:p>
            <a:pPr lvl="1"/>
            <a:endParaRPr lang="en-GB" sz="1400" dirty="0">
              <a:effectLst/>
              <a:latin typeface="Aptos" panose="020B0004020202020204" pitchFamily="34" charset="0"/>
              <a:ea typeface="Aptos" panose="020B0004020202020204" pitchFamily="34" charset="0"/>
              <a:cs typeface="Aptos" panose="020B0004020202020204" pitchFamily="34" charset="0"/>
            </a:endParaRPr>
          </a:p>
          <a:p>
            <a:r>
              <a:rPr lang="en-GB" sz="2400" b="1" dirty="0">
                <a:solidFill>
                  <a:srgbClr val="000000"/>
                </a:solidFill>
                <a:latin typeface="Times New Roman" panose="02020603050405020304" pitchFamily="18" charset="0"/>
                <a:ea typeface="Aptos" panose="020B0004020202020204" pitchFamily="34" charset="0"/>
              </a:rPr>
              <a:t>IJGCH accepts long papers </a:t>
            </a:r>
            <a:r>
              <a:rPr lang="en-GB" sz="1800" b="1" dirty="0">
                <a:solidFill>
                  <a:srgbClr val="000000"/>
                </a:solidFill>
                <a:latin typeface="Times New Roman" panose="02020603050405020304" pitchFamily="18" charset="0"/>
                <a:ea typeface="Aptos" panose="020B0004020202020204" pitchFamily="34" charset="0"/>
              </a:rPr>
              <a:t>– e.g. </a:t>
            </a:r>
            <a:r>
              <a:rPr lang="en-GB" sz="1800" b="1" dirty="0">
                <a:solidFill>
                  <a:srgbClr val="000000"/>
                </a:solidFill>
                <a:effectLst/>
                <a:latin typeface="Times New Roman" panose="02020603050405020304" pitchFamily="18" charset="0"/>
                <a:ea typeface="Aptos" panose="020B0004020202020204" pitchFamily="34" charset="0"/>
              </a:rPr>
              <a:t>Observational Method Case Histories.</a:t>
            </a:r>
          </a:p>
          <a:p>
            <a:pPr lvl="1"/>
            <a:r>
              <a:rPr lang="en-GB" sz="2000" b="1" dirty="0">
                <a:solidFill>
                  <a:srgbClr val="000000"/>
                </a:solidFill>
                <a:latin typeface="Times New Roman" panose="02020603050405020304" pitchFamily="18" charset="0"/>
              </a:rPr>
              <a:t>Tony and Hock proposed paper from HS2 work – based on Hock’s talk.</a:t>
            </a:r>
          </a:p>
          <a:p>
            <a:pPr lvl="1"/>
            <a:r>
              <a:rPr lang="en-GB" sz="2000" b="1" dirty="0">
                <a:solidFill>
                  <a:srgbClr val="000000"/>
                </a:solidFill>
                <a:latin typeface="Times New Roman" panose="02020603050405020304" pitchFamily="18" charset="0"/>
              </a:rPr>
              <a:t>This could also be a TC206 meeting presentation.</a:t>
            </a:r>
          </a:p>
          <a:p>
            <a:pPr>
              <a:buNone/>
            </a:pPr>
            <a:endParaRPr lang="en-GB"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Text Placeholder 3">
            <a:extLst>
              <a:ext uri="{FF2B5EF4-FFF2-40B4-BE49-F238E27FC236}">
                <a16:creationId xmlns:a16="http://schemas.microsoft.com/office/drawing/2014/main" id="{D37E09CA-ECA5-8766-300F-5A5B0E463BF7}"/>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52E330D6-67B8-A324-326C-C6F777856F48}"/>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80216736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82fa3fd3-029b-403d-91b4-1dc930cb0e60}" enabled="1" method="Standard" siteId="{4ae48b41-0137-4599-8661-fc641fe77bea}" removed="0"/>
</clbl:labelList>
</file>

<file path=docProps/app.xml><?xml version="1.0" encoding="utf-8"?>
<Properties xmlns="http://schemas.openxmlformats.org/officeDocument/2006/extended-properties" xmlns:vt="http://schemas.openxmlformats.org/officeDocument/2006/docPropsVTypes">
  <TotalTime>1631</TotalTime>
  <Words>2339</Words>
  <Application>Microsoft Office PowerPoint</Application>
  <PresentationFormat>Widescreen</PresentationFormat>
  <Paragraphs>318</Paragraphs>
  <Slides>35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ＭＳ Ｐゴシック</vt:lpstr>
      <vt:lpstr>Aptos</vt:lpstr>
      <vt:lpstr>Arial</vt:lpstr>
      <vt:lpstr>Arial Black</vt:lpstr>
      <vt:lpstr>Calibri</vt:lpstr>
      <vt:lpstr>Calibri Light</vt:lpstr>
      <vt:lpstr>Garamond</vt:lpstr>
      <vt:lpstr>SansSerif</vt:lpstr>
      <vt:lpstr>Symbol</vt:lpstr>
      <vt:lpstr>Times New Roman</vt:lpstr>
      <vt:lpstr>Wingdings</vt:lpstr>
      <vt:lpstr>Tema do Office</vt:lpstr>
      <vt:lpstr>ISSMGE - TC206 Technical Committee Meeting  10-09-2025 at 09:30hrs - UK time</vt:lpstr>
      <vt:lpstr>Agenda</vt:lpstr>
      <vt:lpstr>Minutes of meeting on 26-02-25  </vt:lpstr>
      <vt:lpstr>TC206 Management Group</vt:lpstr>
      <vt:lpstr>TC206 Administration –  - Dr Amit Srivastava is the retiring Secretary.  - Mr Alessandro Martucci is the new TC206 Secretary. </vt:lpstr>
      <vt:lpstr>TC206 Google Site</vt:lpstr>
      <vt:lpstr>TC206 Page on ISSMGE Site</vt:lpstr>
      <vt:lpstr>TC206 Honour Lecture Application </vt:lpstr>
      <vt:lpstr>International Journal of Geoengineering Case Histories (IJGCH).  ISSMGE-  Invitation to Select Editorial Board Member Representative from your Technical Committee.</vt:lpstr>
      <vt:lpstr>Conference Summary</vt:lpstr>
      <vt:lpstr>Soft Soil 2026</vt:lpstr>
      <vt:lpstr>ICSMGE, Vienna Austria, 2026</vt:lpstr>
      <vt:lpstr>Ciria Guide R185 - Revision –  The Observational Method in Ground Engineering</vt:lpstr>
      <vt:lpstr>TC206 Working Groups </vt:lpstr>
      <vt:lpstr>Contracts Group  - update by Tony O’Brien</vt:lpstr>
      <vt:lpstr>TC206 / TC220 Monitoring Group</vt:lpstr>
      <vt:lpstr>TC206 / TC220 Monitoring Group</vt:lpstr>
      <vt:lpstr>Tunnelling Working Group - update by C Menkiti</vt:lpstr>
      <vt:lpstr>Eurocodes Group  -  Johan Spross</vt:lpstr>
      <vt:lpstr>Historical Assets – Mandy Korff / Duncan Nicholson</vt:lpstr>
      <vt:lpstr>TC 206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PRE-RANKINE CONFERENCE ON OM DEVELOPMENTS – 17/3/2026  at Imperial College. Truong Le and Franz Tschuchnigg</vt:lpstr>
      <vt:lpstr>PowerPoint Presentation</vt:lpstr>
      <vt:lpstr>PowerPoint Presentation</vt:lpstr>
      <vt:lpstr>6) Presentation by Stephen Walthall  </vt:lpstr>
      <vt:lpstr>Any Other Business</vt:lpstr>
      <vt:lpstr>7)Next Meetings</vt:lpstr>
      <vt:lpstr>7)Next Meetings</vt:lpstr>
    </vt:vector>
  </TitlesOfParts>
  <Company>FCTUC-DEC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revisor</dc:creator>
  <cp:lastModifiedBy>Duncan Nicholson</cp:lastModifiedBy>
  <cp:revision>19</cp:revision>
  <dcterms:created xsi:type="dcterms:W3CDTF">2024-06-05T16:20:45Z</dcterms:created>
  <dcterms:modified xsi:type="dcterms:W3CDTF">2025-09-10T07:46:33Z</dcterms:modified>
</cp:coreProperties>
</file>