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3"/>
    <p:sldMasterId id="2147483661" r:id="rId24"/>
    <p:sldMasterId id="2147483684" r:id="rId25"/>
    <p:sldMasterId id="2147483722" r:id="rId26"/>
    <p:sldMasterId id="2147483760" r:id="rId27"/>
    <p:sldMasterId id="2147483807" r:id="rId28"/>
    <p:sldMasterId id="2147483845" r:id="rId29"/>
  </p:sldMasterIdLst>
  <p:notesMasterIdLst>
    <p:notesMasterId r:id="rId57"/>
  </p:notesMasterIdLst>
  <p:sldIdLst>
    <p:sldId id="553" r:id="rId30"/>
    <p:sldId id="634" r:id="rId31"/>
    <p:sldId id="1765" r:id="rId32"/>
    <p:sldId id="3250" r:id="rId33"/>
    <p:sldId id="3244" r:id="rId34"/>
    <p:sldId id="3246" r:id="rId35"/>
    <p:sldId id="3247" r:id="rId36"/>
    <p:sldId id="3218" r:id="rId37"/>
    <p:sldId id="256" r:id="rId38"/>
    <p:sldId id="257" r:id="rId39"/>
    <p:sldId id="258" r:id="rId40"/>
    <p:sldId id="259" r:id="rId41"/>
    <p:sldId id="3222" r:id="rId42"/>
    <p:sldId id="3251" r:id="rId43"/>
    <p:sldId id="3216" r:id="rId44"/>
    <p:sldId id="272" r:id="rId45"/>
    <p:sldId id="1753" r:id="rId46"/>
    <p:sldId id="1756" r:id="rId47"/>
    <p:sldId id="282" r:id="rId48"/>
    <p:sldId id="3248" r:id="rId49"/>
    <p:sldId id="1769" r:id="rId50"/>
    <p:sldId id="3217" r:id="rId51"/>
    <p:sldId id="3213" r:id="rId52"/>
    <p:sldId id="3212" r:id="rId53"/>
    <p:sldId id="1766" r:id="rId54"/>
    <p:sldId id="3209" r:id="rId55"/>
    <p:sldId id="3245" r:id="rId56"/>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Nicholson" initials="DN" lastIdx="3" clrIdx="0">
    <p:extLst>
      <p:ext uri="{19B8F6BF-5375-455C-9EA6-DF929625EA0E}">
        <p15:presenceInfo xmlns:p15="http://schemas.microsoft.com/office/powerpoint/2012/main" userId="S::duncan.nicholson@arup.com::d00339fd-09dc-4151-a2a9-f88dc3c3a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a:srgbClr val="B12B32"/>
    <a:srgbClr val="33CC33"/>
    <a:srgbClr val="009900"/>
    <a:srgbClr val="6699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360E1-A3EA-4CF5-A310-BDF2E7527E47}" v="14" dt="2025-11-05T06:01:10.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4660"/>
  </p:normalViewPr>
  <p:slideViewPr>
    <p:cSldViewPr snapToGrid="0">
      <p:cViewPr varScale="1">
        <p:scale>
          <a:sx n="91" d="100"/>
          <a:sy n="91" d="100"/>
        </p:scale>
        <p:origin x="653"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4.xml"/><Relationship Id="rId39" Type="http://schemas.openxmlformats.org/officeDocument/2006/relationships/slide" Target="slides/slide10.xml"/><Relationship Id="rId21" Type="http://schemas.openxmlformats.org/officeDocument/2006/relationships/customXml" Target="../customXml/item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7.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5.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8" Type="http://schemas.openxmlformats.org/officeDocument/2006/relationships/customXml" Target="../customXml/item8.xml"/><Relationship Id="rId51" Type="http://schemas.openxmlformats.org/officeDocument/2006/relationships/slide" Target="slides/slide22.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3.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Master" Target="slideMasters/slideMaster6.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48D8B2A-8E16-4D4C-9870-DCE07D7DE636}" type="datetimeFigureOut">
              <a:rPr lang="en-GB" smtClean="0"/>
              <a:t>06/11/2025</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D5717503-9867-4119-840A-EDA0959081AC}" type="slidenum">
              <a:rPr lang="en-GB" smtClean="0"/>
              <a:t>‹#›</a:t>
            </a:fld>
            <a:endParaRPr lang="en-GB" dirty="0"/>
          </a:p>
        </p:txBody>
      </p:sp>
    </p:spTree>
    <p:extLst>
      <p:ext uri="{BB962C8B-B14F-4D97-AF65-F5344CB8AC3E}">
        <p14:creationId xmlns:p14="http://schemas.microsoft.com/office/powerpoint/2010/main" val="374613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3.sv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411A-301A-4A83-A7C5-A642F1C36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01B04ED-A2A0-4C75-9519-BE7D50284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7C7E99B5-E796-48F3-916B-989BE03E8DA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5AA8E123-629B-4CA4-AFF2-84A9BFF7C63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2948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9DA4-7EF8-4447-96AF-AB044792242E}"/>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D5D2724-D0CA-453A-94E7-66281C90E21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7" name="Text Placeholder 5">
            <a:extLst>
              <a:ext uri="{FF2B5EF4-FFF2-40B4-BE49-F238E27FC236}">
                <a16:creationId xmlns:a16="http://schemas.microsoft.com/office/drawing/2014/main" id="{DF22186B-2D4E-443C-A6D8-EA862B06404A}"/>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60938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7454985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2b24dead-eb56-4f67-bc69-a2a9738b491e&quot;}}" title="UserProfile.Language.PpEntity">
            <a:extLst>
              <a:ext uri="{FF2B5EF4-FFF2-40B4-BE49-F238E27FC236}">
                <a16:creationId xmlns:a16="http://schemas.microsoft.com/office/drawing/2014/main" id="{CA2F9CC8-C9D4-4CF3-95F5-D4271C2BD529}"/>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8f9e2fe1-cf71-41a5-abdc-9fbb61f4ac0c&quot;}}" hidden="1">
            <a:extLst>
              <a:ext uri="{FF2B5EF4-FFF2-40B4-BE49-F238E27FC236}">
                <a16:creationId xmlns:a16="http://schemas.microsoft.com/office/drawing/2014/main" id="{C0C3D4E7-CB66-4AEA-A74F-65BD571609D3}"/>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84032624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67813750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44088407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3c61f6a9-1e6a-465f-9658-bd28e4f63ecc&quot;}}" title="UserProfile.Language.PpEntity">
            <a:extLst>
              <a:ext uri="{FF2B5EF4-FFF2-40B4-BE49-F238E27FC236}">
                <a16:creationId xmlns:a16="http://schemas.microsoft.com/office/drawing/2014/main" id="{360E037E-C553-4BA7-A703-522C9A354E2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41da8ea7-58da-4f14-84ee-ad0a989778c7&quot;}}" hidden="1">
            <a:extLst>
              <a:ext uri="{FF2B5EF4-FFF2-40B4-BE49-F238E27FC236}">
                <a16:creationId xmlns:a16="http://schemas.microsoft.com/office/drawing/2014/main" id="{6BA968C7-8FB2-4567-8ED6-BABA276053C4}"/>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0278816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270667221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9072601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68b04838-9a77-4d16-b82f-eaffa14b0099&quot;}}" title="UserProfile.Language.PpEntity">
            <a:extLst>
              <a:ext uri="{FF2B5EF4-FFF2-40B4-BE49-F238E27FC236}">
                <a16:creationId xmlns:a16="http://schemas.microsoft.com/office/drawing/2014/main" id="{60402E90-7061-4794-9E84-1671A1637D63}"/>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cb542b8d-660d-4184-a329-056eb746b2d8&quot;}}" hidden="1">
            <a:extLst>
              <a:ext uri="{FF2B5EF4-FFF2-40B4-BE49-F238E27FC236}">
                <a16:creationId xmlns:a16="http://schemas.microsoft.com/office/drawing/2014/main" id="{986DF998-2FCF-43BF-A18E-C8C9871CD2C9}"/>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79598387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128260628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416816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E3F8-4C21-4128-8509-CCA083B84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F3E21-833A-4DDF-AA7B-9E27AA6C6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FCA5E5-B24D-451A-B648-CD6509BB42B6}"/>
              </a:ext>
            </a:extLst>
          </p:cNvPr>
          <p:cNvSpPr>
            <a:spLocks noGrp="1"/>
          </p:cNvSpPr>
          <p:nvPr>
            <p:ph type="dt" sz="half" idx="10"/>
          </p:nvPr>
        </p:nvSpPr>
        <p:spPr/>
        <p:txBody>
          <a:bodyPr/>
          <a:lstStyle/>
          <a:p>
            <a:fld id="{B9E0A34B-B061-4012-A161-315FE04976C7}" type="datetimeFigureOut">
              <a:rPr lang="en-GB" smtClean="0"/>
              <a:t>06/11/2025</a:t>
            </a:fld>
            <a:endParaRPr lang="en-GB" dirty="0"/>
          </a:p>
        </p:txBody>
      </p:sp>
      <p:sp>
        <p:nvSpPr>
          <p:cNvPr id="5" name="Footer Placeholder 4">
            <a:extLst>
              <a:ext uri="{FF2B5EF4-FFF2-40B4-BE49-F238E27FC236}">
                <a16:creationId xmlns:a16="http://schemas.microsoft.com/office/drawing/2014/main" id="{7BECF285-42E0-45F9-8291-36AAF0DEB2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FE0AC-3C63-4681-AB0C-5130C9DE6F79}"/>
              </a:ext>
            </a:extLst>
          </p:cNvPr>
          <p:cNvSpPr>
            <a:spLocks noGrp="1"/>
          </p:cNvSpPr>
          <p:nvPr>
            <p:ph type="sldNum" sz="quarter" idx="12"/>
          </p:nvPr>
        </p:nvSpPr>
        <p:spPr/>
        <p:txBody>
          <a:bodyPr/>
          <a:lstStyle/>
          <a:p>
            <a:fld id="{7573C942-E052-42BC-8052-6D2645009FCF}" type="slidenum">
              <a:rPr lang="en-GB" smtClean="0"/>
              <a:t>‹#›</a:t>
            </a:fld>
            <a:endParaRPr lang="en-GB" dirty="0"/>
          </a:p>
        </p:txBody>
      </p:sp>
    </p:spTree>
    <p:extLst>
      <p:ext uri="{BB962C8B-B14F-4D97-AF65-F5344CB8AC3E}">
        <p14:creationId xmlns:p14="http://schemas.microsoft.com/office/powerpoint/2010/main" val="2952903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0d3d781b-8bc3-4285-847a-c365b3a9d792&quot;}}" title="UserProfile.Language.PpEntity">
            <a:extLst>
              <a:ext uri="{FF2B5EF4-FFF2-40B4-BE49-F238E27FC236}">
                <a16:creationId xmlns:a16="http://schemas.microsoft.com/office/drawing/2014/main" id="{D8F201DE-B081-4704-8CA4-5006D62533DB}"/>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fef8d62e-a759-4b4b-be12-324928c570bf&quot;}}" hidden="1">
            <a:extLst>
              <a:ext uri="{FF2B5EF4-FFF2-40B4-BE49-F238E27FC236}">
                <a16:creationId xmlns:a16="http://schemas.microsoft.com/office/drawing/2014/main" id="{FAA09B43-F1D4-4247-9D1F-387AC36CF096}"/>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87393583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1" y="529170"/>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8"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15129588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1" y="529170"/>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503726628"/>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2" y="0"/>
            <a:ext cx="6000750" cy="6858000"/>
          </a:xfrm>
          <a:prstGeom prst="rect">
            <a:avLst/>
          </a:prstGeom>
          <a:solidFill>
            <a:schemeClr val="tx2"/>
          </a:solidFill>
        </p:spPr>
        <p:txBody>
          <a:bodyPr vert="horz"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5" y="529170"/>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2"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40739359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70"/>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23665132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4"/>
            <a:ext cx="12192000" cy="5397499"/>
          </a:xfrm>
          <a:solidFill>
            <a:schemeClr val="tx2"/>
          </a:solidFill>
        </p:spPr>
        <p:txBody>
          <a:bodyPr vert="horz" lIns="0" tIns="457200" rIns="0" bIns="0" rtlCol="0" anchor="ctr" anchorCtr="0">
            <a:noAutofit/>
          </a:bodyPr>
          <a:lstStyle>
            <a:lvl1pPr algn="ctr">
              <a:defRPr lang="en-GB" sz="3199"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6"/>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78851568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0"/>
            <a:ext cx="12192000" cy="6858000"/>
          </a:xfrm>
          <a:solidFill>
            <a:schemeClr val="tx2"/>
          </a:solidFill>
        </p:spPr>
        <p:txBody>
          <a:bodyPr vert="horz" lIns="0" tIns="457200" rIns="0" bIns="0" rtlCol="0" anchor="ctr" anchorCtr="0">
            <a:noAutofit/>
          </a:bodyPr>
          <a:lstStyle>
            <a:lvl1pPr>
              <a:defRPr lang="en-GB" sz="4499"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89655899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7"/>
            <a:ext cx="567743" cy="131235"/>
          </a:xfrm>
          <a:prstGeom prst="rect">
            <a:avLst/>
          </a:prstGeom>
        </p:spPr>
        <p:txBody>
          <a:bodyPr/>
          <a:lstStyle/>
          <a:p>
            <a:pPr defTabSz="1218500"/>
            <a:fld id="{2490C926-4C7A-4456-B603-8FB00524CD8E}" type="slidenum">
              <a:rPr lang="en-GB" smtClean="0"/>
              <a:pPr defTabSz="1218500"/>
              <a:t>‹#›</a:t>
            </a:fld>
            <a:endParaRPr lang="en-GB"/>
          </a:p>
        </p:txBody>
      </p:sp>
    </p:spTree>
    <p:extLst>
      <p:ext uri="{BB962C8B-B14F-4D97-AF65-F5344CB8AC3E}">
        <p14:creationId xmlns:p14="http://schemas.microsoft.com/office/powerpoint/2010/main" val="399086974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4154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888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60A1B-0AF8-8143-9FE3-89A5394F28BF}"/>
              </a:ext>
            </a:extLst>
          </p:cNvPr>
          <p:cNvSpPr>
            <a:spLocks noGrp="1"/>
          </p:cNvSpPr>
          <p:nvPr>
            <p:ph type="dt" sz="half" idx="10"/>
          </p:nvPr>
        </p:nvSpPr>
        <p:spPr/>
        <p:txBody>
          <a:bodyPr/>
          <a:lstStyle/>
          <a:p>
            <a:fld id="{461BFE3C-CD75-415F-A71F-32DB40F4AF50}" type="datetimeFigureOut">
              <a:rPr lang="en-GB" smtClean="0"/>
              <a:t>06/11/2025</a:t>
            </a:fld>
            <a:endParaRPr lang="en-GB"/>
          </a:p>
        </p:txBody>
      </p:sp>
      <p:sp>
        <p:nvSpPr>
          <p:cNvPr id="3" name="Footer Placeholder 2">
            <a:extLst>
              <a:ext uri="{FF2B5EF4-FFF2-40B4-BE49-F238E27FC236}">
                <a16:creationId xmlns:a16="http://schemas.microsoft.com/office/drawing/2014/main" id="{CFE3CE5D-6B5B-A2CB-EA31-AA5611F94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0DBBF0-A81E-B0A4-771D-5C5368618E0E}"/>
              </a:ext>
            </a:extLst>
          </p:cNvPr>
          <p:cNvSpPr>
            <a:spLocks noGrp="1"/>
          </p:cNvSpPr>
          <p:nvPr>
            <p:ph type="sldNum" sz="quarter" idx="12"/>
          </p:nvPr>
        </p:nvSpPr>
        <p:spPr/>
        <p:txBody>
          <a:bodyPr/>
          <a:lstStyle/>
          <a:p>
            <a:fld id="{9D5108D1-48B9-455E-BD9A-0EF5332CAD0A}" type="slidenum">
              <a:rPr lang="en-GB" smtClean="0"/>
              <a:t>‹#›</a:t>
            </a:fld>
            <a:endParaRPr lang="en-GB"/>
          </a:p>
        </p:txBody>
      </p:sp>
    </p:spTree>
    <p:extLst>
      <p:ext uri="{BB962C8B-B14F-4D97-AF65-F5344CB8AC3E}">
        <p14:creationId xmlns:p14="http://schemas.microsoft.com/office/powerpoint/2010/main" val="1000193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0337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42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01447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3404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43438"/>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63543"/>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733796435" name="image" descr="{&quot;templafy&quot;:{&quot;id&quot;:&quot;0691ec6d-1d73-49c7-b520-358204aa785b&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400835487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73043152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BA02-AC80-4B6B-9648-EA7B16AB3A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941BD-1BAB-40C6-A6CA-621988F4C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087B8-A21F-4035-A6C4-855C131BEEAA}"/>
              </a:ext>
            </a:extLst>
          </p:cNvPr>
          <p:cNvSpPr>
            <a:spLocks noGrp="1"/>
          </p:cNvSpPr>
          <p:nvPr>
            <p:ph type="dt" sz="half" idx="10"/>
          </p:nvPr>
        </p:nvSpPr>
        <p:spPr/>
        <p:txBody>
          <a:bodyPr/>
          <a:lstStyle/>
          <a:p>
            <a:fld id="{270D2C45-E6D0-4F8C-9E5D-B679BD7E5B82}" type="datetimeFigureOut">
              <a:rPr lang="en-GB" smtClean="0"/>
              <a:t>06/11/2025</a:t>
            </a:fld>
            <a:endParaRPr lang="en-GB"/>
          </a:p>
        </p:txBody>
      </p:sp>
      <p:sp>
        <p:nvSpPr>
          <p:cNvPr id="5" name="Footer Placeholder 4">
            <a:extLst>
              <a:ext uri="{FF2B5EF4-FFF2-40B4-BE49-F238E27FC236}">
                <a16:creationId xmlns:a16="http://schemas.microsoft.com/office/drawing/2014/main" id="{CA986A6F-FC0F-465D-8270-79662A149BA9}"/>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3CB5BC-AE05-42AB-805E-A8E68DC3138C}"/>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19506889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A418-8386-4E0B-964C-6568DE800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BE458C-A888-4A4B-BB72-042898FD2A4F}"/>
              </a:ext>
            </a:extLst>
          </p:cNvPr>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D18ADC-BD79-4EB1-AE4C-5B89C9A5A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45CA2-34AE-4379-9828-71574ED63B5E}"/>
              </a:ext>
            </a:extLst>
          </p:cNvPr>
          <p:cNvSpPr>
            <a:spLocks noGrp="1"/>
          </p:cNvSpPr>
          <p:nvPr>
            <p:ph type="dt" sz="half" idx="10"/>
          </p:nvPr>
        </p:nvSpPr>
        <p:spPr/>
        <p:txBody>
          <a:bodyPr/>
          <a:lstStyle/>
          <a:p>
            <a:fld id="{270D2C45-E6D0-4F8C-9E5D-B679BD7E5B82}" type="datetimeFigureOut">
              <a:rPr lang="en-GB" smtClean="0"/>
              <a:t>06/11/2025</a:t>
            </a:fld>
            <a:endParaRPr lang="en-GB"/>
          </a:p>
        </p:txBody>
      </p:sp>
      <p:sp>
        <p:nvSpPr>
          <p:cNvPr id="6" name="Footer Placeholder 5">
            <a:extLst>
              <a:ext uri="{FF2B5EF4-FFF2-40B4-BE49-F238E27FC236}">
                <a16:creationId xmlns:a16="http://schemas.microsoft.com/office/drawing/2014/main" id="{2BF42868-B5E7-4AF5-BC80-8246022E6374}"/>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8A772-BB11-47AF-BF5F-DF68B465E8D8}"/>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274496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31239118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95527374"/>
      </p:ext>
    </p:extLst>
  </p:cSld>
  <p:clrMapOvr>
    <a:masterClrMapping/>
  </p:clrMapOvr>
  <p:transition>
    <p:fade/>
  </p:transition>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1"/>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813321442"/>
      </p:ext>
    </p:extLst>
  </p:cSld>
  <p:clrMapOvr>
    <a:masterClrMapping/>
  </p:clrMapOvr>
  <p:transition>
    <p:fade/>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7" y="2799023"/>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1601301863"/>
      </p:ext>
    </p:extLst>
  </p:cSld>
  <p:clrMapOvr>
    <a:masterClrMapping/>
  </p:clrMapOvr>
  <p:transition>
    <p:fade/>
  </p:transition>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1"/>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9" y="527051"/>
            <a:ext cx="871855"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64363682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70"/>
            <a:ext cx="11137900" cy="4617615"/>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035639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9"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83211504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804879682"/>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991899124"/>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53122167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0272939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35068662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5"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167453564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1483212627"/>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785799850"/>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7711814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4"/>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31696668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66022640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52990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9"/>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12061030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9"/>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7"/>
            <a:ext cx="63374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72611311"/>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49"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9"/>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0"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295758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E9D7-BC66-465B-BB1C-B4B2212CCDE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59B3A63-5B0F-4469-A164-CC065C110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5">
            <a:extLst>
              <a:ext uri="{FF2B5EF4-FFF2-40B4-BE49-F238E27FC236}">
                <a16:creationId xmlns:a16="http://schemas.microsoft.com/office/drawing/2014/main" id="{ADB1D56A-DA4B-4284-B521-C99A3059210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5" name="Text Placeholder 5">
            <a:extLst>
              <a:ext uri="{FF2B5EF4-FFF2-40B4-BE49-F238E27FC236}">
                <a16:creationId xmlns:a16="http://schemas.microsoft.com/office/drawing/2014/main" id="{07822F6E-06CF-4C89-93D3-A90A7B1FDA7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2270347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9"/>
            <a:ext cx="6197791"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7"/>
            <a:ext cx="619779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98191786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2" y="5526914"/>
            <a:ext cx="11137899"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84604185"/>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43933593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4"/>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5"/>
            <a:ext cx="567743" cy="131235"/>
          </a:xfrm>
          <a:prstGeom prst="rect">
            <a:avLst/>
          </a:prstGeom>
        </p:spPr>
        <p:txBody>
          <a:bodyPr/>
          <a:lstStyle/>
          <a:p>
            <a:pPr defTabSz="1218836"/>
            <a:fld id="{2490C926-4C7A-4456-B603-8FB00524CD8E}" type="slidenum">
              <a:rPr lang="en-GB" smtClean="0"/>
              <a:pPr defTabSz="1218836"/>
              <a:t>‹#›</a:t>
            </a:fld>
            <a:endParaRPr lang="en-GB" dirty="0"/>
          </a:p>
        </p:txBody>
      </p:sp>
    </p:spTree>
    <p:extLst>
      <p:ext uri="{BB962C8B-B14F-4D97-AF65-F5344CB8AC3E}">
        <p14:creationId xmlns:p14="http://schemas.microsoft.com/office/powerpoint/2010/main" val="259952144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1791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95136"/>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100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04384"/>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11312"/>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617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2910-91E7-4F06-A04B-EB8710E6F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58DEB-5637-4753-8CAB-C3ECD65983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2BAF5C75-954B-42FB-A1EA-54541844F3F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FA964A-BB41-4E19-B5B4-F2AA3002A4BE}"/>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5309314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19573"/>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8043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9" y="527051"/>
            <a:ext cx="871855" cy="738000"/>
          </a:xfrm>
          <a:prstGeom prst="rect">
            <a:avLst/>
          </a:prstGeom>
        </p:spPr>
      </p:pic>
    </p:spTree>
    <p:extLst>
      <p:ext uri="{BB962C8B-B14F-4D97-AF65-F5344CB8AC3E}">
        <p14:creationId xmlns:p14="http://schemas.microsoft.com/office/powerpoint/2010/main" val="1777801717"/>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69444389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2208455050"/>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3810258031"/>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2001"/>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4" y="6026152"/>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1"/>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9183255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257" y="657226"/>
            <a:ext cx="1151931"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2001"/>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4" y="6026152"/>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1"/>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31584641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5" y="6193840"/>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49" y="2412001"/>
            <a:ext cx="5136739"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2" y="3132001"/>
            <a:ext cx="5136737"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1" y="6026152"/>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1" y="6268671"/>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810180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2001"/>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5" y="3132001"/>
            <a:ext cx="5102415"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2"/>
            <a:ext cx="5102415"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4" y="6268671"/>
            <a:ext cx="5093295"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8"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5" y="6193840"/>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66544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3FD9-1923-4EE3-8E06-31ABDE1D8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B112F-EB4D-4BCC-928A-A0FFE724E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5">
            <a:extLst>
              <a:ext uri="{FF2B5EF4-FFF2-40B4-BE49-F238E27FC236}">
                <a16:creationId xmlns:a16="http://schemas.microsoft.com/office/drawing/2014/main" id="{6C89E5E5-186F-4D23-B175-1248030D7FF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527C40-4E47-4995-A388-E721D6A0F233}"/>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983922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4" y="1811338"/>
            <a:ext cx="10874375" cy="4354513"/>
          </a:xfrm>
        </p:spPr>
        <p:txBody>
          <a:bodyPr>
            <a:noAutofit/>
          </a:bodyPr>
          <a:lstStyle>
            <a:lvl1pPr marL="0" indent="0" eaLnBrk="1" hangingPunct="1">
              <a:lnSpc>
                <a:spcPts val="3200"/>
              </a:lnSpc>
              <a:spcAft>
                <a:spcPts val="8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2874400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3" y="1811338"/>
            <a:ext cx="9021763" cy="3077767"/>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26803594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3" y="1811339"/>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604582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776547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8920353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4"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293474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1"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4"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7"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898137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3"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9"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18383013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3" y="2804400"/>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1"/>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3" y="3747601"/>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2246597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2" y="1815551"/>
            <a:ext cx="4919887"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1"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1" y="4798910"/>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6" y="6168153"/>
            <a:ext cx="4919663" cy="236539"/>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1392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163C-8007-4C62-A78D-7F33B47F7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C607A2-ECE1-49CF-897B-F500B5203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EC5522-99D1-4897-8EDB-9736C88C8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5">
            <a:extLst>
              <a:ext uri="{FF2B5EF4-FFF2-40B4-BE49-F238E27FC236}">
                <a16:creationId xmlns:a16="http://schemas.microsoft.com/office/drawing/2014/main" id="{DA4EB7AA-5359-4111-8B7C-99C7913951AF}"/>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6E09656-A245-40CB-A581-85DB422C36AB}"/>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1133744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4"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1"/>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9"/>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1110019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1"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1"/>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8"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83098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9" y="2449608"/>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9" y="2829763"/>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5"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9" y="4424594"/>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2364775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4"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496686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7514128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340284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1"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60558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7" y="3429001"/>
            <a:ext cx="5978523" cy="3424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047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3" y="280681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2982521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3"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92850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9"/>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1194427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8D9-0FFC-4D8E-909F-FD15DE83962F}"/>
              </a:ext>
            </a:extLst>
          </p:cNvPr>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3854C60-0F1A-4026-8794-BC3CFAA5A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DA6B4B7-3C26-4FF4-A1E3-48FD476198F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846D29F-0BEB-431F-AA03-4033AE646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1B52E-A2F6-4CC5-96A5-4A41A7A46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774DA1F4-D1E6-4A88-AB1C-38144748AA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2418ACD6-4FAE-42CA-BC33-AE5CE1324BD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558203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40474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5"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8"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90"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8" y="1811336"/>
            <a:ext cx="1620581"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8"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4"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4"/>
            <a:ext cx="1620325"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8"/>
            <a:ext cx="1620325" cy="1474327"/>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90"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9" y="4074294"/>
            <a:ext cx="162058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9"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70" y="3431890"/>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3" y="5694846"/>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3" y="3431891"/>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6" y="569484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16583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5"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4" y="1811339"/>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9" y="1811339"/>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9" y="2148378"/>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9" y="2506171"/>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4" y="4048914"/>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9"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9"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9"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9"/>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9"/>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8"/>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1"/>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4"/>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641858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3968189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2277976"/>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3"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3"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3" y="3812205"/>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7"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7"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251252637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9"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6"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4"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1" y="5040000"/>
            <a:ext cx="530594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5544001"/>
            <a:ext cx="5317087" cy="619903"/>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1" y="5544000"/>
            <a:ext cx="5321917" cy="621851"/>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3724159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3" y="1811339"/>
            <a:ext cx="3471987"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5"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9"/>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4" y="4176001"/>
            <a:ext cx="3468687"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2"/>
            <a:ext cx="3468687"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1"/>
            <a:ext cx="3473451"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7" y="4680000"/>
            <a:ext cx="3473451"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44464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71"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3"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3"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5" y="4680002"/>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1"/>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9680145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3"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4"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1"/>
            <a:ext cx="3275435"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3"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31753110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8" y="3990407"/>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8" y="3990407"/>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8" y="493360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8" y="493360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8" y="1811339"/>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8" y="1811339"/>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8" y="275454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8" y="275454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96370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66869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A034-A65D-4390-BD13-8447FE825FBC}"/>
              </a:ext>
            </a:extLst>
          </p:cNvPr>
          <p:cNvSpPr>
            <a:spLocks noGrp="1"/>
          </p:cNvSpPr>
          <p:nvPr>
            <p:ph type="title"/>
          </p:nvPr>
        </p:nvSpPr>
        <p:spPr/>
        <p:txBody>
          <a:bodyPr/>
          <a:lstStyle/>
          <a:p>
            <a:r>
              <a:rPr lang="en-US"/>
              <a:t>Click to edit Master title style</a:t>
            </a:r>
            <a:endParaRPr lang="en-GB"/>
          </a:p>
        </p:txBody>
      </p:sp>
      <p:sp>
        <p:nvSpPr>
          <p:cNvPr id="5" name="Text Placeholder 5">
            <a:extLst>
              <a:ext uri="{FF2B5EF4-FFF2-40B4-BE49-F238E27FC236}">
                <a16:creationId xmlns:a16="http://schemas.microsoft.com/office/drawing/2014/main" id="{A377402E-1D24-49FC-B926-2267175F32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2DDD599-F77C-4BA7-AC66-3A1C6803B0D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413069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1811339"/>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9"/>
            <a:ext cx="3276000"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7" y="1811339"/>
            <a:ext cx="3263052"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7" y="2754539"/>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9"/>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9"/>
            <a:ext cx="3265663"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7" y="3990407"/>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5" y="3990407"/>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7" y="3990407"/>
            <a:ext cx="3263053"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7"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5"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7"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9"/>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7"/>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4329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9"/>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1" y="384851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0556456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2705803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077545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8" y="0"/>
            <a:ext cx="5971327"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4" y="626314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9287851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1" y="3517901"/>
            <a:ext cx="5975503"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1" y="0"/>
            <a:ext cx="5975503" cy="3341688"/>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300"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103986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7"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4" y="27288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40" y="272883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4" y="626492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40" y="62649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2" y="62649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8997269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4" y="657226"/>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1" y="1222507"/>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5170510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3" y="1811340"/>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0744004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2689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69EB9BF-E2E2-4D8D-9B4C-2A067DBAD17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3" name="Text Placeholder 5">
            <a:extLst>
              <a:ext uri="{FF2B5EF4-FFF2-40B4-BE49-F238E27FC236}">
                <a16:creationId xmlns:a16="http://schemas.microsoft.com/office/drawing/2014/main" id="{09DF4997-5641-4435-B4B0-873BB9F2E5A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45997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3939654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2116805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4222733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377" rtl="0" eaLnBrk="1" latinLnBrk="0" hangingPunct="1">
              <a:defRPr sz="100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33">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33">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1" y="1556269"/>
            <a:ext cx="3458564"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377"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1" cy="446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377" rtl="0" eaLnBrk="1" latinLnBrk="0" hangingPunct="1">
              <a:lnSpc>
                <a:spcPct val="100000"/>
              </a:lnSpc>
              <a:spcBef>
                <a:spcPts val="0"/>
              </a:spcBef>
              <a:spcAft>
                <a:spcPts val="0"/>
              </a:spcAft>
              <a:buClr>
                <a:srgbClr val="000000"/>
              </a:buClr>
              <a:buSzPct val="100000"/>
              <a:buFont typeface="+mj-lt"/>
              <a:buNone/>
              <a:defRPr/>
            </a:pPr>
            <a:r>
              <a:rPr lang="en-GB" altLang="da-DK" sz="1051"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1" b="0" i="0" u="none" kern="1200" cap="none" noProof="1">
                <a:solidFill>
                  <a:srgbClr val="000000"/>
                </a:solidFill>
                <a:latin typeface="Times New Roman" panose="02020603050405020304" pitchFamily="18" charset="0"/>
                <a:ea typeface="+mn-ea"/>
                <a:cs typeface="+mn-cs"/>
              </a:rPr>
            </a:br>
            <a:r>
              <a:rPr lang="en-GB" altLang="da-DK" sz="1051" b="0" i="0" u="none" kern="1200" cap="none" noProof="1">
                <a:solidFill>
                  <a:srgbClr val="000000"/>
                </a:solidFill>
                <a:latin typeface="Times New Roman" panose="02020603050405020304" pitchFamily="18" charset="0"/>
                <a:ea typeface="+mn-ea"/>
                <a:cs typeface="+mn-cs"/>
              </a:rPr>
              <a:t>s</a:t>
            </a:r>
            <a:r>
              <a:rPr lang="en-GB" altLang="da-DK" sz="1051" b="0" i="0" u="none" cap="none" noProof="1">
                <a:solidFill>
                  <a:srgbClr val="000000"/>
                </a:solidFill>
                <a:latin typeface="Times New Roman" panose="02020603050405020304" pitchFamily="18" charset="0"/>
                <a:ea typeface="+mn-ea"/>
                <a:cs typeface="+mn-cs"/>
              </a:rPr>
              <a:t>elect </a:t>
            </a:r>
            <a:r>
              <a:rPr lang="en-GB" altLang="da-DK" sz="1051" b="1" i="0" u="none" cap="none" noProof="1">
                <a:solidFill>
                  <a:srgbClr val="000000"/>
                </a:solidFill>
                <a:latin typeface="Times New Roman" panose="02020603050405020304" pitchFamily="18" charset="0"/>
                <a:ea typeface="+mn-ea"/>
                <a:cs typeface="+mn-cs"/>
              </a:rPr>
              <a:t>Image Tools </a:t>
            </a:r>
            <a:r>
              <a:rPr lang="en-GB" altLang="da-DK" sz="1051" b="0" i="0" u="none" cap="none" noProof="1">
                <a:solidFill>
                  <a:srgbClr val="000000"/>
                </a:solidFill>
                <a:latin typeface="Times New Roman" panose="02020603050405020304" pitchFamily="18" charset="0"/>
                <a:ea typeface="+mn-ea"/>
                <a:cs typeface="+mn-cs"/>
              </a:rPr>
              <a:t>options on Templafy ribbon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and select </a:t>
            </a:r>
            <a:r>
              <a:rPr lang="en-GB" altLang="da-DK" sz="1051" b="1" i="0" u="none" cap="none" noProof="1">
                <a:solidFill>
                  <a:srgbClr val="000000"/>
                </a:solidFill>
                <a:latin typeface="Times New Roman" panose="02020603050405020304" pitchFamily="18" charset="0"/>
                <a:ea typeface="+mn-ea"/>
                <a:cs typeface="+mn-cs"/>
              </a:rPr>
              <a:t>Insert </a:t>
            </a:r>
            <a:r>
              <a:rPr lang="en-GB" altLang="da-DK" sz="1051" b="0" i="0" u="none" cap="none" noProof="1">
                <a:solidFill>
                  <a:srgbClr val="000000"/>
                </a:solidFill>
                <a:latin typeface="Times New Roman" panose="02020603050405020304" pitchFamily="18" charset="0"/>
                <a:ea typeface="+mn-ea"/>
                <a:cs typeface="+mn-cs"/>
              </a:rPr>
              <a:t>or </a:t>
            </a:r>
            <a:r>
              <a:rPr lang="en-GB" altLang="da-DK" sz="1051" b="1" i="0" u="none" cap="none" noProof="1">
                <a:solidFill>
                  <a:srgbClr val="000000"/>
                </a:solidFill>
                <a:latin typeface="Times New Roman" panose="02020603050405020304" pitchFamily="18" charset="0"/>
                <a:ea typeface="+mn-ea"/>
                <a:cs typeface="+mn-cs"/>
              </a:rPr>
              <a:t>Paste</a:t>
            </a:r>
            <a:r>
              <a:rPr lang="en-GB" altLang="da-DK" sz="1051" b="0" i="0" u="none" cap="none" noProof="1">
                <a:solidFill>
                  <a:srgbClr val="000000"/>
                </a:solidFill>
                <a:latin typeface="Times New Roman" panose="02020603050405020304" pitchFamily="18" charset="0"/>
                <a:ea typeface="+mn-ea"/>
                <a:cs typeface="+mn-cs"/>
              </a:rPr>
              <a:t>. Then move the picture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1"/>
            <a:ext cx="347345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79996" indent="-179996"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79996" indent="-179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3" y="4676636"/>
            <a:ext cx="475428" cy="176763"/>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40" y="3988872"/>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4" y="3256161"/>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3" y="2732346"/>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6" y="2350954"/>
            <a:ext cx="378293" cy="543367"/>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6" y="2558846"/>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3"/>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1"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2" y="1585889"/>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7" y="1787381"/>
            <a:ext cx="700483" cy="771465"/>
          </a:xfrm>
          <a:prstGeom prst="rect">
            <a:avLst/>
          </a:prstGeom>
        </p:spPr>
      </p:pic>
    </p:spTree>
    <p:extLst>
      <p:ext uri="{BB962C8B-B14F-4D97-AF65-F5344CB8AC3E}">
        <p14:creationId xmlns:p14="http://schemas.microsoft.com/office/powerpoint/2010/main" val="98394555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3"/>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21" name="Section Numbe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sp>
          <p:nvSpPr>
            <p:cNvPr id="24" name="Timeslot"/>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28" name="Responsible"/>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29" name="Duration"/>
            <p:cNvSpPr txBox="1">
              <a:spLocks/>
            </p:cNvSpPr>
            <p:nvPr userDrawn="1"/>
          </p:nvSpPr>
          <p:spPr>
            <a:xfrm>
              <a:off x="9043221" y="2085631"/>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33" name="Section Number"/>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35" name="Timeslot"/>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36" name="Responsible"/>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37" name="Duration"/>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grpSp>
        <p:nvGrpSpPr>
          <p:cNvPr id="8" name="SP Agenda Subsection" hidden="1"/>
          <p:cNvGrpSpPr>
            <a:grpSpLocks/>
          </p:cNvGrpSpPr>
          <p:nvPr userDrawn="1"/>
        </p:nvGrpSpPr>
        <p:grpSpPr>
          <a:xfrm>
            <a:off x="561176" y="2943457"/>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40" name="Section Number"/>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sp>
          <p:nvSpPr>
            <p:cNvPr id="42" name="Timeslot"/>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43" name="Responsible"/>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44" name="Duration"/>
            <p:cNvSpPr txBox="1">
              <a:spLocks/>
            </p:cNvSpPr>
            <p:nvPr userDrawn="1"/>
          </p:nvSpPr>
          <p:spPr>
            <a:xfrm>
              <a:off x="9043221" y="3155687"/>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9" name="SP Agenda Subsection Highlight" hidden="1"/>
          <p:cNvGrpSpPr>
            <a:grpSpLocks/>
          </p:cNvGrpSpPr>
          <p:nvPr userDrawn="1"/>
        </p:nvGrpSpPr>
        <p:grpSpPr>
          <a:xfrm>
            <a:off x="561176" y="3502823"/>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47" name="Section Number"/>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49" name="Timeslot"/>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50" name="Responsible"/>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51" name="Duration"/>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297651376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800" y="193304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85761013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0C6C-8C46-4C48-91EF-D933204F9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426ECE-FF0B-4F3F-BEE3-BA9740F71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572F0-DFFC-42F3-8DF4-F0759570D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03F666DB-B49E-4437-B13C-6C6B861CBC52}"/>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8DC74FEE-5DA4-49A8-9F3B-94D89E581CC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221118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7D-72C6-4E62-8465-5CB285631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5294-23CE-4423-8541-4CA6667A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91C370-7CFA-4780-B748-C7AE3360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5FAB9966-884A-43C1-BB94-8396388BE2D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FCA6773C-61D0-493C-AE0F-2958909FD04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98979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708246607"/>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2812028303"/>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2375558339"/>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08149547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328173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96883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9EBA-0883-4392-93DE-7BBDCB2DA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8812783-B49C-471C-9EE0-E664036DA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5">
            <a:extLst>
              <a:ext uri="{FF2B5EF4-FFF2-40B4-BE49-F238E27FC236}">
                <a16:creationId xmlns:a16="http://schemas.microsoft.com/office/drawing/2014/main" id="{2F07B3F9-A841-45EB-B470-2E47FC02D484}"/>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E1CF888-4AA0-4F47-B734-A5EA316ADB2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50457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02192233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6857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199333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60008912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4592317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4390434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9690004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005223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1875809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0291693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13E-D2B4-41BE-BADF-CD1C64609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897FF-47E8-4CDD-898D-DB946D3EA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9F4DA4-AD8C-4996-BA1B-CBDE067D0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0F74876A-0112-4054-B079-C50EA2C2C06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86458208-B7DA-4122-9BCD-228D8F79AA94}"/>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198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47011875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50645012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7623121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8489811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4287342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1958485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377280707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0" y="6552215"/>
            <a:ext cx="567743" cy="131235"/>
          </a:xfrm>
          <a:prstGeom prst="rect">
            <a:avLst/>
          </a:prstGeom>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31475674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38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249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A0DA-320A-4683-A440-6DC0B665B2A8}"/>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F14733-1572-485B-8BA1-DAAC6B732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C8B60-B319-494C-93C4-64E5CB67A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39C3A5-47FE-4B54-93D0-9C35149E3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AB772-988C-4389-9F51-FCA14E6CB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04A9A915-4FE4-4C4C-9AB4-22A73A31899C}"/>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4" name="Text Placeholder 5">
            <a:extLst>
              <a:ext uri="{FF2B5EF4-FFF2-40B4-BE49-F238E27FC236}">
                <a16:creationId xmlns:a16="http://schemas.microsoft.com/office/drawing/2014/main" id="{4AA46427-AD69-4F9E-993A-6BE83AEE9F1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32560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6024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512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07888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0842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0398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7075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19085790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248486874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36908898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8318124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32EE-88CC-4E91-98B0-DE6841F1F567}"/>
              </a:ext>
            </a:extLst>
          </p:cNvPr>
          <p:cNvSpPr>
            <a:spLocks noGrp="1"/>
          </p:cNvSpPr>
          <p:nvPr>
            <p:ph type="title"/>
          </p:nvPr>
        </p:nvSpPr>
        <p:spPr/>
        <p:txBody>
          <a:bodyPr/>
          <a:lstStyle/>
          <a:p>
            <a:r>
              <a:rPr lang="en-US"/>
              <a:t>Click to edit Master title style</a:t>
            </a:r>
            <a:endParaRPr lang="en-GB"/>
          </a:p>
        </p:txBody>
      </p:sp>
      <p:sp>
        <p:nvSpPr>
          <p:cNvPr id="9" name="Text Placeholder 5">
            <a:extLst>
              <a:ext uri="{FF2B5EF4-FFF2-40B4-BE49-F238E27FC236}">
                <a16:creationId xmlns:a16="http://schemas.microsoft.com/office/drawing/2014/main" id="{4E82D132-D4D5-4917-B108-3C0FDE46F9C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74D82AE7-FA31-4BA6-976C-D999C70324C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54511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94840270" name="image" descr="{&quot;templafy&quot;:{&quot;id&quot;:&quot;10071012-d61b-401a-a15e-15808bf3012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9e9e26c2-c6cf-4e89-8905-ef01e91b4cf9&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971447713"/>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a:t>Client Logo</a:t>
            </a:r>
          </a:p>
        </p:txBody>
      </p:sp>
      <p:pic>
        <p:nvPicPr>
          <p:cNvPr id="1603689177" name="image" descr="{&quot;templafy&quot;:{&quot;id&quot;:&quot;23ab9183-f1eb-4383-8edc-e4bd25d05ee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c2eef178-19ed-4d11-9853-50820f4ad70f&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28b4eb1b-660d-4e03-ad6a-f37fdf0f2453&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19 July 2022</a:t>
            </a:r>
          </a:p>
        </p:txBody>
      </p:sp>
    </p:spTree>
    <p:extLst>
      <p:ext uri="{BB962C8B-B14F-4D97-AF65-F5344CB8AC3E}">
        <p14:creationId xmlns:p14="http://schemas.microsoft.com/office/powerpoint/2010/main" val="4231243534"/>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4cbf9a30-1b73-4d51-bd51-0d1f4795fd6c&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2a7e253f-87bd-4854-b49c-54339c3907be&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19 July 2022</a:t>
            </a:r>
          </a:p>
        </p:txBody>
      </p:sp>
    </p:spTree>
    <p:extLst>
      <p:ext uri="{BB962C8B-B14F-4D97-AF65-F5344CB8AC3E}">
        <p14:creationId xmlns:p14="http://schemas.microsoft.com/office/powerpoint/2010/main" val="2562373516"/>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134767230" name="image" descr="{&quot;templafy&quot;:{&quot;id&quot;:&quot;a5b4be5d-ce29-461e-aa28-e038d1cb3eda&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f6cd261c-b993-47d3-9284-f756ab2d5c4c&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15022616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fcb4478a-f405-4777-ae7b-bd2b7d7c0430&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cde22ded-9418-43c3-89c7-6083e8da3175&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122686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50698241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53944148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66821032-2f48-4bd3-98d4-100df3b71f90&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d4fedeaa-47dc-482a-b5e9-0ebce1b73011&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34120261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52530689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5413641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DA9B0BB7-0EB0-4A42-9D36-1F39917ECAAB}"/>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9" name="Text Placeholder 5">
            <a:extLst>
              <a:ext uri="{FF2B5EF4-FFF2-40B4-BE49-F238E27FC236}">
                <a16:creationId xmlns:a16="http://schemas.microsoft.com/office/drawing/2014/main" id="{574667DA-6F8F-408F-8888-5A7BECAAA12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733245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f17da701-a986-4788-9470-17cc49d9cd3f&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ca252b7b-7e56-4ea9-827b-99c129e4ebd5&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56347919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52490543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04396917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a8dd8633-e28b-4a20-ae5d-46f2a26ae7e4&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dc9bcd6a-01e7-4fe9-ab6e-c3aa1804795a&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426549534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09005791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41598004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a0fa7621-784a-4b22-a904-a4229db26ecc&quot;}}" title="UserProfile.Language.PpEntity">
            <a:extLst>
              <a:ext uri="{FF2B5EF4-FFF2-40B4-BE49-F238E27FC236}">
                <a16:creationId xmlns:a16="http://schemas.microsoft.com/office/drawing/2014/main" id="{D8F201DE-B081-4704-8CA4-5006D62533DB}"/>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3de7551-4c8a-48e2-944c-de8a950bd21b&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40578964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69106668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73687412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502924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CC4-CEFD-4081-B0BD-79B595B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8DAB32C-FAD5-4672-8A5F-C6391D9DD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FB98EE-E467-44F9-9D89-C2DD009D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85F1D11-9EEC-483E-9B13-BBCE74A27566}"/>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C306E216-1F0E-46A4-851D-B43A4FDF7A06}"/>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975993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66175977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0569008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27367707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884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9912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8549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3045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3825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40032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556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5037-6201-47E2-8A1B-200ED39F7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CD5AF8-8388-4F43-8D65-F5E4184A9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0B9CC41-2ED3-4926-AC55-47B69DED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2AF42D28-78F8-461A-84FB-1FD8D8E65BA3}"/>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DAF717A1-3127-4B59-8515-33AFBF0529A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95979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5155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45592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67619439" name="image" descr="{&quot;templafy&quot;:{&quot;id&quot;:&quot;181bff3f-4fc0-48d4-9d3b-b50eb2ddd76f&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57822582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159426850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pic>
        <p:nvPicPr>
          <p:cNvPr id="783386712" name="image" descr="{&quot;templafy&quot;:{&quot;id&quot;:&quot;8b31bfbd-9fc6-4752-b031-9625f371ecfe&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1579dbfb-4f2c-4b8c-9f52-0808958f144f&quot;}}">
            <a:extLst>
              <a:ext uri="{FF2B5EF4-FFF2-40B4-BE49-F238E27FC236}">
                <a16:creationId xmlns:a16="http://schemas.microsoft.com/office/drawing/2014/main" id="{4ADEDD54-1119-44A0-8526-727E55813B66}"/>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8303a842-d056-4be9-b478-743b36a0d735&quot;}}" title="Form.Date">
            <a:extLst>
              <a:ext uri="{FF2B5EF4-FFF2-40B4-BE49-F238E27FC236}">
                <a16:creationId xmlns:a16="http://schemas.microsoft.com/office/drawing/2014/main" id="{C0600C77-8C6D-46CC-A05D-13A956020A0F}"/>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8 June 2022</a:t>
            </a:r>
          </a:p>
        </p:txBody>
      </p:sp>
    </p:spTree>
    <p:extLst>
      <p:ext uri="{BB962C8B-B14F-4D97-AF65-F5344CB8AC3E}">
        <p14:creationId xmlns:p14="http://schemas.microsoft.com/office/powerpoint/2010/main" val="2562101812"/>
      </p:ext>
    </p:extLst>
  </p:cSld>
  <p:clrMapOvr>
    <a:masterClrMapping/>
  </p:clrMapOvr>
  <p:transition>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a:t>Client Logo</a:t>
            </a:r>
          </a:p>
        </p:txBody>
      </p:sp>
      <p:pic>
        <p:nvPicPr>
          <p:cNvPr id="389907979" name="image" descr="{&quot;templafy&quot;:{&quot;id&quot;:&quot;afa9f763-75b0-44e2-a30f-f07591882889&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6d55467c-908f-4d4c-8a31-e7500a928706&quot;}}">
            <a:extLst>
              <a:ext uri="{FF2B5EF4-FFF2-40B4-BE49-F238E27FC236}">
                <a16:creationId xmlns:a16="http://schemas.microsoft.com/office/drawing/2014/main" id="{88D9172A-D409-485C-9FF0-F5FAFAFE6FED}"/>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7cd52188-55f7-40fb-a308-cabfe20a2185&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8 June 2022</a:t>
            </a:r>
          </a:p>
        </p:txBody>
      </p:sp>
    </p:spTree>
    <p:extLst>
      <p:ext uri="{BB962C8B-B14F-4D97-AF65-F5344CB8AC3E}">
        <p14:creationId xmlns:p14="http://schemas.microsoft.com/office/powerpoint/2010/main" val="3950927870"/>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399"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eb28516d-25c5-4815-8284-95163b200e9f&quot;}}">
            <a:extLst>
              <a:ext uri="{FF2B5EF4-FFF2-40B4-BE49-F238E27FC236}">
                <a16:creationId xmlns:a16="http://schemas.microsoft.com/office/drawing/2014/main" id="{F55355B6-7B41-4DFF-A7E3-75411D1D3EAC}"/>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da8521dc-560f-4d97-83ea-1947e3d855a4&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8 June 2022</a:t>
            </a:r>
          </a:p>
        </p:txBody>
      </p:sp>
    </p:spTree>
    <p:extLst>
      <p:ext uri="{BB962C8B-B14F-4D97-AF65-F5344CB8AC3E}">
        <p14:creationId xmlns:p14="http://schemas.microsoft.com/office/powerpoint/2010/main" val="1158968885"/>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2"/>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598" b="1" i="0" u="none" strike="noStrike" kern="1200" cap="none" spc="0" normalizeH="0" baseline="0" noProof="0">
                <a:ln>
                  <a:noFill/>
                </a:ln>
                <a:solidFill>
                  <a:schemeClr val="tx1"/>
                </a:solidFill>
                <a:effectLst/>
                <a:uLnTx/>
                <a:uFillTx/>
                <a:latin typeface="+mn-lt"/>
                <a:ea typeface="+mj-ea"/>
                <a:cs typeface="+mj-cs"/>
              </a:rPr>
              <a:t>Thank you</a:t>
            </a:r>
            <a:endParaRPr lang="en-GB" sz="6598" b="1">
              <a:solidFill>
                <a:schemeClr val="tx1"/>
              </a:solidFill>
            </a:endParaRPr>
          </a:p>
        </p:txBody>
      </p:sp>
      <p:pic>
        <p:nvPicPr>
          <p:cNvPr id="1579371817" name="image" descr="{&quot;templafy&quot;:{&quot;id&quot;:&quot;3ce1e12e-fafb-4702-b504-25acb71b3d04&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0a0b2480-c0a4-44b1-9204-50485f763dad&quot;}}">
            <a:extLst>
              <a:ext uri="{FF2B5EF4-FFF2-40B4-BE49-F238E27FC236}">
                <a16:creationId xmlns:a16="http://schemas.microsoft.com/office/drawing/2014/main" id="{6C5B5893-660A-4324-8745-BA513FEB49E3}"/>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49747644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4"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2"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7480cb70-adc2-4e23-9b36-8ef3a2144bd9&quot;}}" title="UserProfile.Language.PpEntity">
            <a:extLst>
              <a:ext uri="{FF2B5EF4-FFF2-40B4-BE49-F238E27FC236}">
                <a16:creationId xmlns:a16="http://schemas.microsoft.com/office/drawing/2014/main" id="{AFF39282-D6ED-43E9-B547-568736DA7ED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b9d3aaa6-2e38-4d29-a1f1-428a94d25d1e&quot;}}" hidden="1">
            <a:extLst>
              <a:ext uri="{FF2B5EF4-FFF2-40B4-BE49-F238E27FC236}">
                <a16:creationId xmlns:a16="http://schemas.microsoft.com/office/drawing/2014/main" id="{395070C2-3A2E-4187-A0BE-15E523B4FEB5}"/>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2057440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026713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theme" Target="../theme/theme4.xml"/><Relationship Id="rId8"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theme" Target="../theme/theme5.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8" Type="http://schemas.openxmlformats.org/officeDocument/2006/relationships/slideLayout" Target="../slideLayouts/slideLayout101.xml"/><Relationship Id="rId3"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21" Type="http://schemas.openxmlformats.org/officeDocument/2006/relationships/slideLayout" Target="../slideLayouts/slideLayout150.xml"/><Relationship Id="rId34" Type="http://schemas.openxmlformats.org/officeDocument/2006/relationships/slideLayout" Target="../slideLayouts/slideLayout163.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37" Type="http://schemas.openxmlformats.org/officeDocument/2006/relationships/theme" Target="../theme/theme6.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8" Type="http://schemas.openxmlformats.org/officeDocument/2006/relationships/slideLayout" Target="../slideLayouts/slideLayout137.xml"/><Relationship Id="rId3"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slideLayout" Target="../slideLayouts/slideLayout204.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42" Type="http://schemas.openxmlformats.org/officeDocument/2006/relationships/slideLayout" Target="../slideLayouts/slideLayout207.xml"/><Relationship Id="rId47" Type="http://schemas.openxmlformats.org/officeDocument/2006/relationships/slideLayout" Target="../slideLayouts/slideLayout212.xml"/><Relationship Id="rId50" Type="http://schemas.openxmlformats.org/officeDocument/2006/relationships/slideLayout" Target="../slideLayouts/slideLayout215.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9" Type="http://schemas.openxmlformats.org/officeDocument/2006/relationships/slideLayout" Target="../slideLayouts/slideLayout194.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40" Type="http://schemas.openxmlformats.org/officeDocument/2006/relationships/slideLayout" Target="../slideLayouts/slideLayout205.xml"/><Relationship Id="rId45" Type="http://schemas.openxmlformats.org/officeDocument/2006/relationships/slideLayout" Target="../slideLayouts/slideLayout210.xml"/><Relationship Id="rId53" Type="http://schemas.openxmlformats.org/officeDocument/2006/relationships/image" Target="../media/image10.svg"/><Relationship Id="rId5" Type="http://schemas.openxmlformats.org/officeDocument/2006/relationships/slideLayout" Target="../slideLayouts/slideLayout170.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4" Type="http://schemas.openxmlformats.org/officeDocument/2006/relationships/slideLayout" Target="../slideLayouts/slideLayout209.xml"/><Relationship Id="rId52" Type="http://schemas.openxmlformats.org/officeDocument/2006/relationships/image" Target="../media/image9.png"/><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43" Type="http://schemas.openxmlformats.org/officeDocument/2006/relationships/slideLayout" Target="../slideLayouts/slideLayout208.xml"/><Relationship Id="rId48" Type="http://schemas.openxmlformats.org/officeDocument/2006/relationships/slideLayout" Target="../slideLayouts/slideLayout213.xml"/><Relationship Id="rId8" Type="http://schemas.openxmlformats.org/officeDocument/2006/relationships/slideLayout" Target="../slideLayouts/slideLayout173.xml"/><Relationship Id="rId51" Type="http://schemas.openxmlformats.org/officeDocument/2006/relationships/theme" Target="../theme/theme7.xml"/><Relationship Id="rId3" Type="http://schemas.openxmlformats.org/officeDocument/2006/relationships/slideLayout" Target="../slideLayouts/slideLayout168.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slideLayout" Target="../slideLayouts/slideLayout203.xml"/><Relationship Id="rId46" Type="http://schemas.openxmlformats.org/officeDocument/2006/relationships/slideLayout" Target="../slideLayouts/slideLayout211.xml"/><Relationship Id="rId20" Type="http://schemas.openxmlformats.org/officeDocument/2006/relationships/slideLayout" Target="../slideLayouts/slideLayout185.xml"/><Relationship Id="rId41" Type="http://schemas.openxmlformats.org/officeDocument/2006/relationships/slideLayout" Target="../slideLayouts/slideLayout206.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49"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6C672-8F8C-49BE-B74E-FA52326937ED}"/>
              </a:ext>
            </a:extLst>
          </p:cNvPr>
          <p:cNvSpPr/>
          <p:nvPr userDrawn="1"/>
        </p:nvSpPr>
        <p:spPr>
          <a:xfrm>
            <a:off x="-184484" y="6176963"/>
            <a:ext cx="12420000" cy="72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37CCCF-57B5-4C23-AE09-734E1494B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B6B9A85-8286-4B15-9EB6-EE87C508F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774DDFAD-7FB5-40B9-AA65-08EF1C41C334}"/>
              </a:ext>
            </a:extLst>
          </p:cNvPr>
          <p:cNvSpPr txBox="1"/>
          <p:nvPr userDrawn="1"/>
        </p:nvSpPr>
        <p:spPr>
          <a:xfrm>
            <a:off x="8339015" y="6311900"/>
            <a:ext cx="3014785" cy="276999"/>
          </a:xfrm>
          <a:prstGeom prst="rect">
            <a:avLst/>
          </a:prstGeom>
          <a:noFill/>
        </p:spPr>
        <p:txBody>
          <a:bodyPr wrap="square" rtlCol="0" anchor="ctr">
            <a:spAutoFit/>
          </a:bodyPr>
          <a:lstStyle/>
          <a:p>
            <a:pPr algn="ctr"/>
            <a:r>
              <a:rPr lang="en-GB" sz="1200" b="1" dirty="0">
                <a:solidFill>
                  <a:schemeClr val="bg1"/>
                </a:solidFill>
                <a:latin typeface="SansSerif" panose="00000400000000000000" pitchFamily="2" charset="2"/>
                <a:cs typeface="Times New Roman" panose="02020603050405020304" pitchFamily="18" charset="0"/>
              </a:rPr>
              <a:t>Technical Committee 206</a:t>
            </a:r>
          </a:p>
        </p:txBody>
      </p:sp>
      <p:pic>
        <p:nvPicPr>
          <p:cNvPr id="10" name="Picture 9">
            <a:extLst>
              <a:ext uri="{FF2B5EF4-FFF2-40B4-BE49-F238E27FC236}">
                <a16:creationId xmlns:a16="http://schemas.microsoft.com/office/drawing/2014/main" id="{1B54005B-B578-4257-900A-B79395780C34}"/>
              </a:ext>
            </a:extLst>
          </p:cNvPr>
          <p:cNvPicPr>
            <a:picLocks noChangeAspect="1" noChangeArrowheads="1"/>
          </p:cNvPicPr>
          <p:nvPr userDrawn="1"/>
        </p:nvPicPr>
        <p:blipFill>
          <a:blip r:embed="rId16" cstate="print"/>
          <a:srcRect r="79137"/>
          <a:stretch>
            <a:fillRect/>
          </a:stretch>
        </p:blipFill>
        <p:spPr bwMode="auto">
          <a:xfrm>
            <a:off x="11073841" y="6179183"/>
            <a:ext cx="923335" cy="699930"/>
          </a:xfrm>
          <a:prstGeom prst="rect">
            <a:avLst/>
          </a:prstGeom>
          <a:noFill/>
        </p:spPr>
      </p:pic>
    </p:spTree>
    <p:extLst>
      <p:ext uri="{BB962C8B-B14F-4D97-AF65-F5344CB8AC3E}">
        <p14:creationId xmlns:p14="http://schemas.microsoft.com/office/powerpoint/2010/main" val="16429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71" r:id="rId11"/>
    <p:sldLayoutId id="2147483897" r:id="rId12"/>
    <p:sldLayoutId id="2147483898" r:id="rId13"/>
    <p:sldLayoutId id="2147483899"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C338A-5B13-462A-8DCE-C0D99A79EA85}"/>
              </a:ext>
            </a:extLst>
          </p:cNvPr>
          <p:cNvSpPr>
            <a:spLocks noGrp="1"/>
          </p:cNvSpPr>
          <p:nvPr>
            <p:ph type="title"/>
          </p:nvPr>
        </p:nvSpPr>
        <p:spPr>
          <a:xfrm>
            <a:off x="838200" y="1055601"/>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B3B0B5-1B74-4616-ABA1-71EA52D0F8E2}"/>
              </a:ext>
            </a:extLst>
          </p:cNvPr>
          <p:cNvSpPr>
            <a:spLocks noGrp="1"/>
          </p:cNvSpPr>
          <p:nvPr>
            <p:ph type="body" idx="1"/>
          </p:nvPr>
        </p:nvSpPr>
        <p:spPr>
          <a:xfrm>
            <a:off x="838200" y="2360645"/>
            <a:ext cx="10515600" cy="38163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6495B0C7-4862-4CA2-9FA7-89212B3DF120}"/>
              </a:ext>
            </a:extLst>
          </p:cNvPr>
          <p:cNvSpPr/>
          <p:nvPr userDrawn="1"/>
        </p:nvSpPr>
        <p:spPr>
          <a:xfrm>
            <a:off x="-114000" y="-38963"/>
            <a:ext cx="12420000" cy="108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hape&#10;&#10;Description automatically generated">
            <a:extLst>
              <a:ext uri="{FF2B5EF4-FFF2-40B4-BE49-F238E27FC236}">
                <a16:creationId xmlns:a16="http://schemas.microsoft.com/office/drawing/2014/main" id="{AE447707-E9F4-4178-982D-995CD29B9A0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2360" y="51037"/>
            <a:ext cx="1123017" cy="900000"/>
          </a:xfrm>
          <a:prstGeom prst="rect">
            <a:avLst/>
          </a:prstGeom>
        </p:spPr>
      </p:pic>
      <p:sp>
        <p:nvSpPr>
          <p:cNvPr id="10" name="TextBox 9">
            <a:extLst>
              <a:ext uri="{FF2B5EF4-FFF2-40B4-BE49-F238E27FC236}">
                <a16:creationId xmlns:a16="http://schemas.microsoft.com/office/drawing/2014/main" id="{C14AC782-8035-4524-9389-9BE8C9452EE7}"/>
              </a:ext>
            </a:extLst>
          </p:cNvPr>
          <p:cNvSpPr txBox="1"/>
          <p:nvPr userDrawn="1"/>
        </p:nvSpPr>
        <p:spPr>
          <a:xfrm>
            <a:off x="3354001" y="191550"/>
            <a:ext cx="5480539" cy="707886"/>
          </a:xfrm>
          <a:prstGeom prst="rect">
            <a:avLst/>
          </a:prstGeom>
          <a:noFill/>
        </p:spPr>
        <p:txBody>
          <a:bodyPr wrap="square" rtlCol="0">
            <a:spAutoFit/>
          </a:bodyPr>
          <a:lstStyle/>
          <a:p>
            <a:pPr algn="ctr"/>
            <a:r>
              <a:rPr lang="en-GB" sz="2000" b="1" dirty="0">
                <a:solidFill>
                  <a:schemeClr val="bg1"/>
                </a:solidFill>
                <a:latin typeface="SansSerif" panose="00000400000000000000" pitchFamily="2" charset="2"/>
                <a:cs typeface="Times New Roman" panose="02020603050405020304" pitchFamily="18" charset="0"/>
              </a:rPr>
              <a:t>International Society for Soil Mechanics and Geotechnical Engineering</a:t>
            </a:r>
          </a:p>
        </p:txBody>
      </p:sp>
      <p:sp>
        <p:nvSpPr>
          <p:cNvPr id="11" name="TextBox 10">
            <a:extLst>
              <a:ext uri="{FF2B5EF4-FFF2-40B4-BE49-F238E27FC236}">
                <a16:creationId xmlns:a16="http://schemas.microsoft.com/office/drawing/2014/main" id="{7C4A4E22-7DD2-470E-8588-E6E808BD49C7}"/>
              </a:ext>
            </a:extLst>
          </p:cNvPr>
          <p:cNvSpPr txBox="1"/>
          <p:nvPr userDrawn="1"/>
        </p:nvSpPr>
        <p:spPr>
          <a:xfrm>
            <a:off x="10219841" y="93159"/>
            <a:ext cx="1970314" cy="923330"/>
          </a:xfrm>
          <a:prstGeom prst="rect">
            <a:avLst/>
          </a:prstGeom>
          <a:noFill/>
        </p:spPr>
        <p:txBody>
          <a:bodyPr wrap="square" rtlCol="0" anchor="ctr">
            <a:spAutoFit/>
          </a:bodyPr>
          <a:lstStyle/>
          <a:p>
            <a:pPr algn="ctr"/>
            <a:r>
              <a:rPr lang="en-GB" sz="1800" b="1" dirty="0">
                <a:solidFill>
                  <a:schemeClr val="bg1"/>
                </a:solidFill>
                <a:latin typeface="SansSerif" panose="00000400000000000000" pitchFamily="2" charset="2"/>
                <a:cs typeface="Times New Roman" panose="02020603050405020304" pitchFamily="18" charset="0"/>
              </a:rPr>
              <a:t>Technical Committee</a:t>
            </a:r>
          </a:p>
          <a:p>
            <a:pPr algn="ctr"/>
            <a:r>
              <a:rPr lang="en-GB" sz="1800" b="1" dirty="0">
                <a:solidFill>
                  <a:schemeClr val="bg1"/>
                </a:solidFill>
                <a:latin typeface="SansSerif" panose="00000400000000000000" pitchFamily="2" charset="2"/>
                <a:cs typeface="Times New Roman" panose="02020603050405020304" pitchFamily="18" charset="0"/>
              </a:rPr>
              <a:t>206</a:t>
            </a:r>
          </a:p>
        </p:txBody>
      </p:sp>
    </p:spTree>
    <p:extLst>
      <p:ext uri="{BB962C8B-B14F-4D97-AF65-F5344CB8AC3E}">
        <p14:creationId xmlns:p14="http://schemas.microsoft.com/office/powerpoint/2010/main" val="1383075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3608465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20" r:id="rId35"/>
    <p:sldLayoutId id="2147483721" r:id="rId36"/>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e1b7bceb-b75f-4907-829f-8c3cce19cbe9&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898832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70"/>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33585255-5cfa-4548-9ba3-a7add87ce2a6&quot;}}" hidden="1">
            <a:extLst>
              <a:ext uri="{FF2B5EF4-FFF2-40B4-BE49-F238E27FC236}">
                <a16:creationId xmlns:a16="http://schemas.microsoft.com/office/drawing/2014/main" id="{373DD903-8E3F-4CC6-B96F-4B41958A845D}"/>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14420560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Lst>
  <p:transition>
    <p:fade/>
  </p:transition>
  <p:hf sldNum="0" hdr="0" ftr="0" dt="0"/>
  <p:txStyles>
    <p:titleStyle>
      <a:lvl1pPr algn="l" defTabSz="913897" rtl="0" eaLnBrk="1" latinLnBrk="0" hangingPunct="1">
        <a:lnSpc>
          <a:spcPct val="100000"/>
        </a:lnSpc>
        <a:spcBef>
          <a:spcPct val="0"/>
        </a:spcBef>
        <a:buNone/>
        <a:defRPr lang="en-GB" sz="2799" b="1" kern="1200" dirty="0" smtClean="0">
          <a:solidFill>
            <a:schemeClr val="tx1"/>
          </a:solidFill>
          <a:latin typeface="+mj-lt"/>
          <a:ea typeface="+mj-ea"/>
          <a:cs typeface="+mj-cs"/>
        </a:defRPr>
      </a:lvl1pPr>
    </p:titleStyle>
    <p:bodyStyle>
      <a:lvl1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19" indent="-137119"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19944"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769"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5298" kern="1200" cap="all" baseline="0">
          <a:solidFill>
            <a:schemeClr val="tx1"/>
          </a:solidFill>
          <a:latin typeface="+mn-lt"/>
          <a:ea typeface="+mn-ea"/>
          <a:cs typeface="+mn-cs"/>
        </a:defRPr>
      </a:lvl6pPr>
      <a:lvl7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2999" kern="1200">
          <a:solidFill>
            <a:schemeClr val="tx1"/>
          </a:solidFill>
          <a:latin typeface="+mn-lt"/>
          <a:ea typeface="+mn-ea"/>
          <a:cs typeface="+mn-cs"/>
        </a:defRPr>
      </a:lvl7pPr>
      <a:lvl8pPr marL="137119" indent="-201108" algn="l" defTabSz="913897"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19" indent="-201108" algn="l" defTabSz="913897"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9"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4"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1"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9"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2" y="529169"/>
            <a:ext cx="11137899"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2" y="1709532"/>
            <a:ext cx="11137899"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850134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Lst>
  <p:transition>
    <p:fade/>
  </p:transition>
  <p:hf sldNum="0" hdr="0" ftr="0" dt="0"/>
  <p:txStyles>
    <p:titleStyle>
      <a:lvl1pPr algn="l" defTabSz="914148"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57" indent="-137157"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32"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07"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57" indent="-201163" algn="l" defTabSz="914148"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57" indent="-201163" algn="l" defTabSz="914148"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4"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4" y="1810800"/>
            <a:ext cx="10874375" cy="4355051"/>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113895885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Lst>
  <p:hf sldNum="0" hdr="0" ftr="0" dt="0"/>
  <p:txStyles>
    <p:titleStyle>
      <a:lvl1pPr algn="l" defTabSz="914377"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59991" indent="-359991"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19982" indent="-359991" algn="l" defTabSz="914377"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377"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377"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377"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377"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teams.microsoft.com/l/meetup-join/19%3ameeting_Yzc5Njc3NjgtODlhMi00ZDkzLWI5ZjMtZDlhNjMxMjRiMWEy%40thread.v2/0?context=%7b%22Tid%22%3a%224ae48b41-0137-4599-8661-fc641fe77bea%22%2c%22Oid%22%3a%220f47b4f8-9962-4c38-a843-ac0b7070d53d%22%7d"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Duncan.Nicholson@arup.com" TargetMode="External"/><Relationship Id="rId2" Type="http://schemas.openxmlformats.org/officeDocument/2006/relationships/hyperlink" Target="mailto:franz.tschuchnigg@TUGraz.at" TargetMode="External"/><Relationship Id="rId1" Type="http://schemas.openxmlformats.org/officeDocument/2006/relationships/slideLayout" Target="../slideLayouts/slideLayout13.xml"/><Relationship Id="rId4" Type="http://schemas.openxmlformats.org/officeDocument/2006/relationships/hyperlink" Target="mailto:truong.le@imperial.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80" y="1529155"/>
            <a:ext cx="11138274" cy="1732971"/>
          </a:xfrm>
        </p:spPr>
        <p:txBody>
          <a:bodyPr>
            <a:normAutofit/>
          </a:bodyPr>
          <a:lstStyle/>
          <a:p>
            <a:r>
              <a:rPr lang="en-GB" sz="4800" b="1" dirty="0">
                <a:solidFill>
                  <a:schemeClr val="accent2"/>
                </a:solidFill>
              </a:rPr>
              <a:t>ISSMGE - TC206</a:t>
            </a:r>
            <a:br>
              <a:rPr lang="en-GB" sz="4000" b="1" dirty="0">
                <a:solidFill>
                  <a:schemeClr val="accent2"/>
                </a:solidFill>
              </a:rPr>
            </a:br>
            <a:r>
              <a:rPr lang="en-GB" sz="4000" b="1" dirty="0">
                <a:solidFill>
                  <a:schemeClr val="accent2"/>
                </a:solidFill>
              </a:rPr>
              <a:t>Management Meeting </a:t>
            </a:r>
            <a:br>
              <a:rPr lang="en-GB" sz="4000" b="1" dirty="0">
                <a:solidFill>
                  <a:schemeClr val="accent2"/>
                </a:solidFill>
              </a:rPr>
            </a:br>
            <a:r>
              <a:rPr lang="en-GB" sz="2800" b="1" dirty="0">
                <a:solidFill>
                  <a:schemeClr val="accent2"/>
                </a:solidFill>
              </a:rPr>
              <a:t>6-11-2025 at 09:00 – 09.30hrs - UK time</a:t>
            </a:r>
            <a:endParaRPr lang="en-GB" sz="4000" b="1" dirty="0">
              <a:solidFill>
                <a:srgbClr val="28AAE1"/>
              </a:solidFill>
            </a:endParaRPr>
          </a:p>
        </p:txBody>
      </p:sp>
      <p:sp>
        <p:nvSpPr>
          <p:cNvPr id="3" name="Subtitle 2"/>
          <p:cNvSpPr>
            <a:spLocks noGrp="1"/>
          </p:cNvSpPr>
          <p:nvPr>
            <p:ph type="subTitle" idx="1"/>
          </p:nvPr>
        </p:nvSpPr>
        <p:spPr>
          <a:xfrm>
            <a:off x="1379346" y="4552238"/>
            <a:ext cx="8948056" cy="1365703"/>
          </a:xfrm>
        </p:spPr>
        <p:txBody>
          <a:bodyPr>
            <a:normAutofit fontScale="85000" lnSpcReduction="20000"/>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 </a:t>
            </a:r>
          </a:p>
          <a:p>
            <a:r>
              <a:rPr lang="en-GB" b="1"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Alessandro Martucci - </a:t>
            </a:r>
            <a:r>
              <a:rPr lang="en-GB" b="1" dirty="0">
                <a:latin typeface="Arial" panose="020B0604020202020204" pitchFamily="34" charset="0"/>
                <a:cs typeface="Arial" panose="020B0604020202020204" pitchFamily="34" charset="0"/>
              </a:rPr>
              <a:t>Secretary</a:t>
            </a:r>
            <a:endParaRPr lang="it-IT" b="1"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alessandro.martucci@tonygee.com</a:t>
            </a:r>
            <a:r>
              <a:rPr lang="en-GB"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60424" y="342900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6985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Regional sources of OM Papers </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604520" y="1304374"/>
            <a:ext cx="5491480" cy="4590795"/>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Successfully submitted full-length papers (First Key word OM): 25</a:t>
            </a: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Abstracts from 13 countries and regions:</a:t>
            </a:r>
          </a:p>
          <a:p>
            <a:pPr marL="800100" lvl="1" indent="-342900">
              <a:lnSpc>
                <a:spcPct val="110000"/>
              </a:lnSpc>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UK (10) </a:t>
            </a:r>
          </a:p>
          <a:p>
            <a:pPr marL="800100" lvl="1"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Europe (6) </a:t>
            </a:r>
          </a:p>
          <a:p>
            <a:pPr marL="800100" lvl="1"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Asia (6), </a:t>
            </a:r>
          </a:p>
          <a:p>
            <a:pPr marL="800100" lvl="1"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Australia (2) </a:t>
            </a:r>
          </a:p>
          <a:p>
            <a:pPr marL="800100" lvl="1"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South America (1). </a:t>
            </a: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p:txBody>
      </p:sp>
      <p:pic>
        <p:nvPicPr>
          <p:cNvPr id="4" name="Picture 3">
            <a:extLst>
              <a:ext uri="{FF2B5EF4-FFF2-40B4-BE49-F238E27FC236}">
                <a16:creationId xmlns:a16="http://schemas.microsoft.com/office/drawing/2014/main" id="{56866B2F-A759-0824-A16A-6256DB234DD4}"/>
              </a:ext>
            </a:extLst>
          </p:cNvPr>
          <p:cNvPicPr>
            <a:picLocks noChangeAspect="1"/>
          </p:cNvPicPr>
          <p:nvPr/>
        </p:nvPicPr>
        <p:blipFill>
          <a:blip r:embed="rId2"/>
          <a:stretch>
            <a:fillRect/>
          </a:stretch>
        </p:blipFill>
        <p:spPr>
          <a:xfrm>
            <a:off x="6539642" y="1026968"/>
            <a:ext cx="5151566" cy="4804064"/>
          </a:xfrm>
          <a:prstGeom prst="rect">
            <a:avLst/>
          </a:prstGeom>
        </p:spPr>
      </p:pic>
    </p:spTree>
    <p:extLst>
      <p:ext uri="{BB962C8B-B14F-4D97-AF65-F5344CB8AC3E}">
        <p14:creationId xmlns:p14="http://schemas.microsoft.com/office/powerpoint/2010/main" val="314353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EC447D4-6078-7DE6-7C1C-BCD6EFC2401F}"/>
              </a:ext>
            </a:extLst>
          </p:cNvPr>
          <p:cNvSpPr txBox="1">
            <a:spLocks/>
          </p:cNvSpPr>
          <p:nvPr/>
        </p:nvSpPr>
        <p:spPr>
          <a:xfrm>
            <a:off x="604519" y="1023730"/>
            <a:ext cx="5657133" cy="456976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000" dirty="0">
                <a:latin typeface="Arial" panose="020B0604020202020204" pitchFamily="34" charset="0"/>
                <a:ea typeface="MS PGothic" panose="020B0600070205080204" pitchFamily="34" charset="-128"/>
                <a:cs typeface="Arial" panose="020B0604020202020204" pitchFamily="34" charset="0"/>
              </a:rPr>
              <a:t>Subjects of OM papers: </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Back-analysis methodology (3)</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Analysis / Back-analysis related (6)</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Overview (contract, assurance, process and construction) (5)</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Application (Case histories) (3)</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Design (10)</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Tunnelling (1)</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OM Monitoring (1)</a:t>
            </a:r>
          </a:p>
          <a:p>
            <a:pPr marL="800100" lvl="1" indent="-342900">
              <a:lnSpc>
                <a:spcPct val="110000"/>
              </a:lnSpc>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p:txBody>
      </p:sp>
      <p:sp>
        <p:nvSpPr>
          <p:cNvPr id="3" name="Title 1">
            <a:extLst>
              <a:ext uri="{FF2B5EF4-FFF2-40B4-BE49-F238E27FC236}">
                <a16:creationId xmlns:a16="http://schemas.microsoft.com/office/drawing/2014/main" id="{06509FAE-F303-CDB2-9C85-8E682B7C4B97}"/>
              </a:ext>
            </a:extLst>
          </p:cNvPr>
          <p:cNvSpPr txBox="1">
            <a:spLocks/>
          </p:cNvSpPr>
          <p:nvPr/>
        </p:nvSpPr>
        <p:spPr>
          <a:xfrm>
            <a:off x="254643" y="176212"/>
            <a:ext cx="11937357" cy="6985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Times New Roman" panose="02020603050405020304" pitchFamily="18" charset="0"/>
              </a:defRPr>
            </a:lvl1pPr>
          </a:lstStyle>
          <a:p>
            <a:r>
              <a:rPr lang="en-GB" dirty="0">
                <a:latin typeface="Johnston100 Light" panose="020B0403030304020204" pitchFamily="34" charset="0"/>
              </a:rPr>
              <a:t>OM Subject in Papers  </a:t>
            </a:r>
          </a:p>
        </p:txBody>
      </p:sp>
      <p:pic>
        <p:nvPicPr>
          <p:cNvPr id="4" name="Picture 3">
            <a:extLst>
              <a:ext uri="{FF2B5EF4-FFF2-40B4-BE49-F238E27FC236}">
                <a16:creationId xmlns:a16="http://schemas.microsoft.com/office/drawing/2014/main" id="{C67DF7F0-8352-44BC-F870-AF07D6F5CDF9}"/>
              </a:ext>
            </a:extLst>
          </p:cNvPr>
          <p:cNvPicPr>
            <a:picLocks noChangeAspect="1"/>
          </p:cNvPicPr>
          <p:nvPr/>
        </p:nvPicPr>
        <p:blipFill>
          <a:blip r:embed="rId2"/>
          <a:stretch>
            <a:fillRect/>
          </a:stretch>
        </p:blipFill>
        <p:spPr>
          <a:xfrm>
            <a:off x="6313984" y="866032"/>
            <a:ext cx="5273497" cy="5066215"/>
          </a:xfrm>
          <a:prstGeom prst="rect">
            <a:avLst/>
          </a:prstGeom>
        </p:spPr>
      </p:pic>
    </p:spTree>
    <p:extLst>
      <p:ext uri="{BB962C8B-B14F-4D97-AF65-F5344CB8AC3E}">
        <p14:creationId xmlns:p14="http://schemas.microsoft.com/office/powerpoint/2010/main" val="48300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0348FE6-A178-6F92-210F-8FFC93B14C2A}"/>
              </a:ext>
            </a:extLst>
          </p:cNvPr>
          <p:cNvSpPr txBox="1">
            <a:spLocks/>
          </p:cNvSpPr>
          <p:nvPr/>
        </p:nvSpPr>
        <p:spPr>
          <a:xfrm>
            <a:off x="254643" y="1014205"/>
            <a:ext cx="6062981" cy="498944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2000" dirty="0">
                <a:latin typeface="Arial" panose="020B0604020202020204" pitchFamily="34" charset="0"/>
                <a:ea typeface="MS PGothic" panose="020B0600070205080204" pitchFamily="34" charset="-128"/>
                <a:cs typeface="Arial" panose="020B0604020202020204" pitchFamily="34" charset="0"/>
              </a:rPr>
              <a:t>Review paper topics in terms of specific subjects, the following items are listed: </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Deep-Excavation / Retaining Structures (10) </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Research – Partial Factor (2)</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Research – Clay Swell (1)</a:t>
            </a:r>
            <a:endParaRPr lang="en-GB" sz="16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Research – Cavity Localization (1)</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Case History – Brine Pond (1)</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Case History – Old Canal (1)</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Case History – Slope Stability / Landslide (2)</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Tunnel  - Face Pressure (1)</a:t>
            </a:r>
          </a:p>
          <a:p>
            <a:pPr marL="342900" indent="-342900">
              <a:lnSpc>
                <a:spcPct val="110000"/>
              </a:lnSpc>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TBC (overview/ case history / back analysis) (5) </a:t>
            </a: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sp>
        <p:nvSpPr>
          <p:cNvPr id="3" name="Title 1">
            <a:extLst>
              <a:ext uri="{FF2B5EF4-FFF2-40B4-BE49-F238E27FC236}">
                <a16:creationId xmlns:a16="http://schemas.microsoft.com/office/drawing/2014/main" id="{685F87D9-3E49-B98A-100D-B31ABCF1571C}"/>
              </a:ext>
            </a:extLst>
          </p:cNvPr>
          <p:cNvSpPr txBox="1">
            <a:spLocks/>
          </p:cNvSpPr>
          <p:nvPr/>
        </p:nvSpPr>
        <p:spPr>
          <a:xfrm>
            <a:off x="254643" y="176212"/>
            <a:ext cx="11937357" cy="69850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OM Applications in Papers</a:t>
            </a:r>
          </a:p>
        </p:txBody>
      </p:sp>
      <p:pic>
        <p:nvPicPr>
          <p:cNvPr id="4" name="Picture 3">
            <a:extLst>
              <a:ext uri="{FF2B5EF4-FFF2-40B4-BE49-F238E27FC236}">
                <a16:creationId xmlns:a16="http://schemas.microsoft.com/office/drawing/2014/main" id="{1C992EDB-35C9-CD2C-AE46-4E2FB690D655}"/>
              </a:ext>
            </a:extLst>
          </p:cNvPr>
          <p:cNvPicPr>
            <a:picLocks noChangeAspect="1"/>
          </p:cNvPicPr>
          <p:nvPr/>
        </p:nvPicPr>
        <p:blipFill>
          <a:blip r:embed="rId2"/>
          <a:stretch>
            <a:fillRect/>
          </a:stretch>
        </p:blipFill>
        <p:spPr>
          <a:xfrm>
            <a:off x="6497346" y="1028882"/>
            <a:ext cx="5255207" cy="4974767"/>
          </a:xfrm>
          <a:prstGeom prst="rect">
            <a:avLst/>
          </a:prstGeom>
        </p:spPr>
      </p:pic>
    </p:spTree>
    <p:extLst>
      <p:ext uri="{BB962C8B-B14F-4D97-AF65-F5344CB8AC3E}">
        <p14:creationId xmlns:p14="http://schemas.microsoft.com/office/powerpoint/2010/main" val="256455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9096" y="1179228"/>
            <a:ext cx="10515600" cy="4499543"/>
          </a:xfrm>
        </p:spPr>
        <p:txBody>
          <a:bodyPr>
            <a:normAutofit fontScale="92500" lnSpcReduction="10000"/>
          </a:bodyPr>
          <a:lstStyle/>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CIRIA R185 on OM Guide revision.</a:t>
            </a:r>
          </a:p>
          <a:p>
            <a:pPr lvl="1"/>
            <a:r>
              <a:rPr lang="en-GB" sz="2000" dirty="0">
                <a:latin typeface="Arial" panose="020B0604020202020204" pitchFamily="34" charset="0"/>
                <a:cs typeface="Arial" panose="020B0604020202020204" pitchFamily="34" charset="0"/>
              </a:rPr>
              <a:t>4 tenders submitted  - Interviews in Progress -starts End October 2025. </a:t>
            </a:r>
          </a:p>
          <a:p>
            <a:pPr lvl="1"/>
            <a:r>
              <a:rPr lang="en-GB" sz="2000" dirty="0">
                <a:latin typeface="Arial" panose="020B0604020202020204" pitchFamily="34" charset="0"/>
                <a:cs typeface="Arial" panose="020B0604020202020204" pitchFamily="34" charset="0"/>
              </a:rPr>
              <a:t>One place on the CIRIA Steering group for TC206 member.  - Johan Spross Volunteered.</a:t>
            </a:r>
          </a:p>
          <a:p>
            <a:pPr lvl="1"/>
            <a:r>
              <a:rPr lang="en-GB" sz="2000" dirty="0">
                <a:latin typeface="Arial" panose="020B0604020202020204" pitchFamily="34" charset="0"/>
                <a:cs typeface="Arial" panose="020B0604020202020204" pitchFamily="34" charset="0"/>
              </a:rPr>
              <a:t>TC206 Tech Committee meeting – Feb 26.</a:t>
            </a:r>
          </a:p>
          <a:p>
            <a:pPr lvl="2"/>
            <a:r>
              <a:rPr lang="en-GB" sz="1600" dirty="0">
                <a:latin typeface="Arial" panose="020B0604020202020204" pitchFamily="34" charset="0"/>
                <a:cs typeface="Arial" panose="020B0604020202020204" pitchFamily="34" charset="0"/>
              </a:rPr>
              <a:t>Presentation by successful tenderer.</a:t>
            </a:r>
          </a:p>
          <a:p>
            <a:pPr lvl="2"/>
            <a:r>
              <a:rPr lang="en-GB" sz="1600" dirty="0">
                <a:latin typeface="Arial" panose="020B0604020202020204" pitchFamily="34" charset="0"/>
                <a:cs typeface="Arial" panose="020B0604020202020204" pitchFamily="34" charset="0"/>
              </a:rPr>
              <a:t>Feedback from TC206 members on scope.</a:t>
            </a:r>
          </a:p>
          <a:p>
            <a:pPr lvl="1"/>
            <a:r>
              <a:rPr lang="en-GB" sz="2000" dirty="0">
                <a:latin typeface="Arial" panose="020B0604020202020204" pitchFamily="34" charset="0"/>
                <a:cs typeface="Arial" panose="020B0604020202020204" pitchFamily="34" charset="0"/>
              </a:rPr>
              <a:t>Link to Pre-Rankine Conf.  - Feedback to CIRIA  Guide Authors.</a:t>
            </a: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p:txBody>
          <a:bodyPr/>
          <a:lstStyle/>
          <a:p>
            <a:r>
              <a:rPr lang="en-GB" dirty="0"/>
              <a:t>CIRIA Revised TC285 on OM</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p:txBody>
          <a:bodyPr/>
          <a:lstStyle/>
          <a:p>
            <a:r>
              <a:rPr lang="en-GB" dirty="0"/>
              <a:t>Contract awarded to Arup / Mott MacDonald </a:t>
            </a:r>
          </a:p>
          <a:p>
            <a:r>
              <a:rPr lang="en-GB" dirty="0"/>
              <a:t>Kick off Meeting with Collaborators on 10 November 2023.</a:t>
            </a:r>
          </a:p>
          <a:p>
            <a:r>
              <a:rPr lang="en-GB" dirty="0"/>
              <a:t>Meeting with CIRIA Steering Group planned to agree framework.</a:t>
            </a:r>
          </a:p>
          <a:p>
            <a:r>
              <a:rPr lang="en-GB" dirty="0"/>
              <a:t>Using Pre-Rankine Conference 17/3/25 to gather industry feedback.</a:t>
            </a:r>
          </a:p>
          <a:p>
            <a:r>
              <a:rPr lang="en-GB" dirty="0"/>
              <a:t>Johan Spross is TC206 rep on steering group.</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0099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1035-C125-578E-7D65-CD22F2DB9032}"/>
              </a:ext>
            </a:extLst>
          </p:cNvPr>
          <p:cNvSpPr>
            <a:spLocks noGrp="1"/>
          </p:cNvSpPr>
          <p:nvPr>
            <p:ph type="title"/>
          </p:nvPr>
        </p:nvSpPr>
        <p:spPr>
          <a:xfrm>
            <a:off x="219221" y="176212"/>
            <a:ext cx="10515600" cy="647749"/>
          </a:xfrm>
        </p:spPr>
        <p:txBody>
          <a:bodyPr>
            <a:normAutofit fontScale="90000"/>
          </a:bodyPr>
          <a:lstStyle/>
          <a:p>
            <a:r>
              <a:rPr lang="en-GB" dirty="0"/>
              <a:t>5)Working Group Updates</a:t>
            </a:r>
          </a:p>
        </p:txBody>
      </p:sp>
      <p:sp>
        <p:nvSpPr>
          <p:cNvPr id="3" name="Content Placeholder 2">
            <a:extLst>
              <a:ext uri="{FF2B5EF4-FFF2-40B4-BE49-F238E27FC236}">
                <a16:creationId xmlns:a16="http://schemas.microsoft.com/office/drawing/2014/main" id="{3F7C0C26-18A8-895D-43D3-8DB0AC06A9E9}"/>
              </a:ext>
            </a:extLst>
          </p:cNvPr>
          <p:cNvSpPr>
            <a:spLocks noGrp="1"/>
          </p:cNvSpPr>
          <p:nvPr>
            <p:ph idx="1"/>
          </p:nvPr>
        </p:nvSpPr>
        <p:spPr>
          <a:xfrm>
            <a:off x="655320" y="944416"/>
            <a:ext cx="10515600" cy="5546078"/>
          </a:xfrm>
          <a:solidFill>
            <a:schemeClr val="bg1"/>
          </a:solidFill>
        </p:spPr>
        <p:txBody>
          <a:bodyPr>
            <a:normAutofit/>
          </a:bodyPr>
          <a:lstStyle/>
          <a:p>
            <a:r>
              <a:rPr lang="en-GB" sz="2400" dirty="0">
                <a:latin typeface="Arial" panose="020B0604020202020204" pitchFamily="34" charset="0"/>
                <a:cs typeface="Arial" panose="020B0604020202020204" pitchFamily="34" charset="0"/>
              </a:rPr>
              <a:t>RTBA – Franz </a:t>
            </a:r>
            <a:r>
              <a:rPr lang="en-GB" sz="2400" dirty="0" err="1">
                <a:latin typeface="Arial" panose="020B0604020202020204" pitchFamily="34" charset="0"/>
                <a:cs typeface="Arial" panose="020B0604020202020204" pitchFamily="34" charset="0"/>
              </a:rPr>
              <a:t>Tschurchnigg</a:t>
            </a:r>
            <a:r>
              <a:rPr lang="en-GB" sz="2400" dirty="0">
                <a:latin typeface="Arial" panose="020B0604020202020204" pitchFamily="34" charset="0"/>
                <a:cs typeface="Arial" panose="020B0604020202020204" pitchFamily="34" charset="0"/>
              </a:rPr>
              <a:t>  -  </a:t>
            </a:r>
          </a:p>
          <a:p>
            <a:pPr lvl="1"/>
            <a:r>
              <a:rPr lang="en-GB" sz="2000" dirty="0">
                <a:latin typeface="Arial" panose="020B0604020202020204" pitchFamily="34" charset="0"/>
                <a:cs typeface="Arial" panose="020B0604020202020204" pitchFamily="34" charset="0"/>
              </a:rPr>
              <a:t>Imperial College Workshop – BGS funding application (Truong )</a:t>
            </a:r>
          </a:p>
          <a:p>
            <a:pPr lvl="1"/>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Monitoring – Leaders Hock, Daniele, Dorota, Leen.</a:t>
            </a:r>
          </a:p>
          <a:p>
            <a:r>
              <a:rPr lang="en-GB" sz="2400" dirty="0">
                <a:latin typeface="Arial" panose="020B0604020202020204" pitchFamily="34" charset="0"/>
                <a:cs typeface="Arial" panose="020B0604020202020204" pitchFamily="34" charset="0"/>
              </a:rPr>
              <a:t>Contracts – Tony O’Brien.</a:t>
            </a:r>
          </a:p>
          <a:p>
            <a:r>
              <a:rPr lang="en-GB" sz="2400" dirty="0">
                <a:latin typeface="Arial" panose="020B0604020202020204" pitchFamily="34" charset="0"/>
                <a:cs typeface="Arial" panose="020B0604020202020204" pitchFamily="34" charset="0"/>
              </a:rPr>
              <a:t>Tunnels – Chris Menkiti.</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Eurocodes – Johan Spross.</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Historical Assets – Mandy Korff.</a:t>
            </a:r>
          </a:p>
          <a:p>
            <a:endParaRPr lang="en-GB" dirty="0"/>
          </a:p>
        </p:txBody>
      </p:sp>
      <p:sp>
        <p:nvSpPr>
          <p:cNvPr id="4" name="Text Placeholder 3">
            <a:extLst>
              <a:ext uri="{FF2B5EF4-FFF2-40B4-BE49-F238E27FC236}">
                <a16:creationId xmlns:a16="http://schemas.microsoft.com/office/drawing/2014/main" id="{8F63D5EC-785A-4ED1-241B-83CE673495F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B7C58C-D284-3831-03EA-18341F82752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2550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lstStyle/>
          <a:p>
            <a:r>
              <a:rPr lang="de-AT" dirty="0"/>
              <a:t>TC 206 Meeting</a:t>
            </a:r>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lnSpcReduction="10000"/>
          </a:bodyPr>
          <a:lstStyle/>
          <a:p>
            <a:r>
              <a:rPr lang="de-AT"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dirty="0"/>
              <a:t>Real Time Back Analysis (RTBA)</a:t>
            </a:r>
            <a:endParaRPr lang="de-AT" dirty="0"/>
          </a:p>
        </p:txBody>
      </p:sp>
    </p:spTree>
    <p:extLst>
      <p:ext uri="{BB962C8B-B14F-4D97-AF65-F5344CB8AC3E}">
        <p14:creationId xmlns:p14="http://schemas.microsoft.com/office/powerpoint/2010/main" val="240829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879896" y="383110"/>
            <a:ext cx="11040000" cy="384000"/>
          </a:xfrm>
        </p:spPr>
        <p:txBody>
          <a:bodyPr>
            <a:normAutofit fontScale="92500" lnSpcReduction="10000"/>
          </a:bodyPr>
          <a:lstStyle/>
          <a:p>
            <a:r>
              <a:rPr lang="de-DE" dirty="0"/>
              <a:t>Paper for ICSMGE 2026</a:t>
            </a:r>
            <a:endParaRPr lang="de-DE" alt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3241" y="1511868"/>
            <a:ext cx="2570088" cy="1613028"/>
          </a:xfrm>
          <a:prstGeom prst="rect">
            <a:avLst/>
          </a:prstGeom>
        </p:spPr>
      </p:pic>
      <p:pic>
        <p:nvPicPr>
          <p:cNvPr id="2" name="Grafik 1"/>
          <p:cNvPicPr>
            <a:picLocks noChangeAspect="1"/>
          </p:cNvPicPr>
          <p:nvPr/>
        </p:nvPicPr>
        <p:blipFill rotWithShape="1">
          <a:blip r:embed="rId3"/>
          <a:srcRect l="35684" t="15123" r="33630" b="44874"/>
          <a:stretch/>
        </p:blipFill>
        <p:spPr>
          <a:xfrm>
            <a:off x="702806" y="1124607"/>
            <a:ext cx="7036449" cy="4974041"/>
          </a:xfrm>
          <a:prstGeom prst="rect">
            <a:avLst/>
          </a:prstGeom>
        </p:spPr>
      </p:pic>
      <p:sp>
        <p:nvSpPr>
          <p:cNvPr id="6" name="Rectangle 2"/>
          <p:cNvSpPr>
            <a:spLocks noGrp="1" noChangeArrowheads="1"/>
          </p:cNvSpPr>
          <p:nvPr>
            <p:ph type="body" sz="quarter" idx="11"/>
          </p:nvPr>
        </p:nvSpPr>
        <p:spPr>
          <a:xfrm>
            <a:off x="4887427" y="5125185"/>
            <a:ext cx="6882173" cy="384000"/>
          </a:xfrm>
        </p:spPr>
        <p:txBody>
          <a:bodyPr>
            <a:normAutofit fontScale="92500" lnSpcReduction="10000"/>
          </a:bodyPr>
          <a:lstStyle/>
          <a:p>
            <a:r>
              <a:rPr lang="de-DE" altLang="en-US" dirty="0"/>
              <a:t>ACCEPTED / </a:t>
            </a:r>
            <a:r>
              <a:rPr lang="de-DE" altLang="en-US" dirty="0" err="1"/>
              <a:t>Revised</a:t>
            </a:r>
            <a:r>
              <a:rPr lang="de-DE" altLang="en-US" dirty="0"/>
              <a:t> </a:t>
            </a:r>
            <a:r>
              <a:rPr lang="de-DE" altLang="en-US" dirty="0" err="1"/>
              <a:t>version</a:t>
            </a:r>
            <a:r>
              <a:rPr lang="de-DE" altLang="en-US" dirty="0"/>
              <a:t> </a:t>
            </a:r>
            <a:r>
              <a:rPr lang="de-DE" altLang="en-US" dirty="0" err="1"/>
              <a:t>uploaded</a:t>
            </a:r>
            <a:endParaRPr lang="de-DE" altLang="en-US" dirty="0"/>
          </a:p>
        </p:txBody>
      </p:sp>
    </p:spTree>
    <p:extLst>
      <p:ext uri="{BB962C8B-B14F-4D97-AF65-F5344CB8AC3E}">
        <p14:creationId xmlns:p14="http://schemas.microsoft.com/office/powerpoint/2010/main" val="34857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Autofit/>
          </a:bodyPr>
          <a:lstStyle/>
          <a:p>
            <a:r>
              <a:rPr lang="en-GB" altLang="en-US" b="1" dirty="0"/>
              <a:t>NEXT RTBA MEETING – 12.11.2025 - 2.00pm (CET)</a:t>
            </a:r>
            <a:endParaRPr lang="de-DE" altLang="en-US" b="1" dirty="0"/>
          </a:p>
        </p:txBody>
      </p:sp>
      <p:sp>
        <p:nvSpPr>
          <p:cNvPr id="3" name="Rechteck 2"/>
          <p:cNvSpPr/>
          <p:nvPr/>
        </p:nvSpPr>
        <p:spPr>
          <a:xfrm>
            <a:off x="764282" y="1825917"/>
            <a:ext cx="11136573" cy="3847207"/>
          </a:xfrm>
          <a:prstGeom prst="rect">
            <a:avLst/>
          </a:prstGeom>
        </p:spPr>
        <p:txBody>
          <a:bodyPr wrap="square">
            <a:spAutoFit/>
          </a:bodyPr>
          <a:lstStyle/>
          <a:p>
            <a:pPr algn="l"/>
            <a:r>
              <a:rPr lang="en-GB" sz="2400" dirty="0"/>
              <a:t>Fadi Hassad (Bauer Tech Director) presenting on Piling Instrumentation, </a:t>
            </a:r>
          </a:p>
          <a:p>
            <a:pPr algn="l"/>
            <a:r>
              <a:rPr lang="en-GB" sz="2400" dirty="0"/>
              <a:t>Applying the Observational Method to Piling/ </a:t>
            </a:r>
            <a:r>
              <a:rPr lang="en-GB" sz="2400" dirty="0" err="1"/>
              <a:t>D’wall</a:t>
            </a:r>
            <a:r>
              <a:rPr lang="en-GB" sz="2400" dirty="0"/>
              <a:t> and Ground Treatment.</a:t>
            </a:r>
          </a:p>
          <a:p>
            <a:pPr algn="l"/>
            <a:endParaRPr lang="en-GB" sz="2400" dirty="0"/>
          </a:p>
          <a:p>
            <a:pPr algn="l"/>
            <a:r>
              <a:rPr lang="en-GB" sz="2400" dirty="0"/>
              <a:t>Dry run to select material for Fadi’s Pre-Rankine Conference Presentation.</a:t>
            </a:r>
          </a:p>
          <a:p>
            <a:pPr algn="l"/>
            <a:endParaRPr lang="de-AT" sz="2400" dirty="0"/>
          </a:p>
          <a:p>
            <a:pPr algn="l"/>
            <a:r>
              <a:rPr lang="de-AT" sz="2800" dirty="0"/>
              <a:t>Link: </a:t>
            </a:r>
          </a:p>
          <a:p>
            <a:pPr algn="l"/>
            <a:r>
              <a:rPr lang="en-GB" dirty="0">
                <a:hlinkClick r:id="rId2"/>
              </a:rPr>
              <a:t>https://teams.microsoft.com/l/meetup-join/19%3ameeting_Yzc5Njc3NjgtODlhMi00ZDkzLWI5ZjMtZDlhNjMxMjRiMWEy%40thread.v2/0?context=%7b%22Tid%22%3a%224ae48b41-0137-4599-8661-fc641fe77bea%22%2c%22Oid%22%3a%220f47b4f8-9962-4c38-a843-ac0b7070d53d%22%7d</a:t>
            </a:r>
            <a:r>
              <a:rPr lang="en-GB" dirty="0"/>
              <a:t> </a:t>
            </a:r>
            <a:endParaRPr lang="en-GB" sz="3600" dirty="0"/>
          </a:p>
          <a:p>
            <a:pPr algn="l"/>
            <a:endParaRPr lang="en-GB" sz="2400" dirty="0"/>
          </a:p>
        </p:txBody>
      </p:sp>
    </p:spTree>
    <p:extLst>
      <p:ext uri="{BB962C8B-B14F-4D97-AF65-F5344CB8AC3E}">
        <p14:creationId xmlns:p14="http://schemas.microsoft.com/office/powerpoint/2010/main" val="134635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p:txBody>
          <a:bodyPr>
            <a:normAutofit fontScale="92500" lnSpcReduction="10000"/>
          </a:bodyPr>
          <a:lstStyle/>
          <a:p>
            <a:r>
              <a:rPr lang="de-DE" altLang="en-US" dirty="0"/>
              <a:t>RTBA </a:t>
            </a:r>
            <a:r>
              <a:rPr lang="de-DE" altLang="en-US" dirty="0" err="1"/>
              <a:t>group</a:t>
            </a:r>
            <a:r>
              <a:rPr lang="de-DE" altLang="en-US" dirty="0"/>
              <a:t> and/or </a:t>
            </a:r>
            <a:r>
              <a:rPr lang="de-DE" altLang="en-US" dirty="0" err="1"/>
              <a:t>upcoming</a:t>
            </a:r>
            <a:r>
              <a:rPr lang="de-DE" altLang="en-US" dirty="0"/>
              <a:t> </a:t>
            </a:r>
            <a:r>
              <a:rPr lang="de-DE" altLang="en-US" dirty="0" err="1"/>
              <a:t>Conferences</a:t>
            </a:r>
            <a:endParaRPr lang="de-DE" altLang="en-US" dirty="0"/>
          </a:p>
        </p:txBody>
      </p:sp>
      <p:sp>
        <p:nvSpPr>
          <p:cNvPr id="2" name="Text Placeholder 1">
            <a:extLst>
              <a:ext uri="{FF2B5EF4-FFF2-40B4-BE49-F238E27FC236}">
                <a16:creationId xmlns:a16="http://schemas.microsoft.com/office/drawing/2014/main" id="{42A29E44-19B3-434E-928D-8FE379050A59}"/>
              </a:ext>
            </a:extLst>
          </p:cNvPr>
          <p:cNvSpPr>
            <a:spLocks noGrp="1"/>
          </p:cNvSpPr>
          <p:nvPr>
            <p:ph type="body" sz="quarter" idx="12"/>
          </p:nvPr>
        </p:nvSpPr>
        <p:spPr>
          <a:xfrm>
            <a:off x="911428" y="2303684"/>
            <a:ext cx="9442809" cy="3231521"/>
          </a:xfrm>
        </p:spPr>
        <p:txBody>
          <a:bodyPr>
            <a:normAutofit lnSpcReduction="10000"/>
          </a:bodyPr>
          <a:lstStyle/>
          <a:p>
            <a:pPr marL="0" indent="0">
              <a:buNone/>
            </a:pPr>
            <a:r>
              <a:rPr lang="en-GB" b="1" dirty="0"/>
              <a:t>For further information, feel free to write</a:t>
            </a:r>
          </a:p>
          <a:p>
            <a:pPr marL="0" indent="0">
              <a:buNone/>
            </a:pPr>
            <a:endParaRPr lang="en-US" sz="1867" b="1" dirty="0"/>
          </a:p>
          <a:p>
            <a:pPr marL="0" indent="0">
              <a:buNone/>
            </a:pPr>
            <a:r>
              <a:rPr lang="en-US" sz="1867" b="1" dirty="0"/>
              <a:t>Franz Tschuchnigg </a:t>
            </a:r>
            <a:r>
              <a:rPr lang="en-US" sz="1867" dirty="0"/>
              <a:t>- </a:t>
            </a:r>
            <a:r>
              <a:rPr lang="en-US" sz="1867" dirty="0">
                <a:hlinkClick r:id="rId2"/>
              </a:rPr>
              <a:t>franz.tschuchnigg@TUGraz.at</a:t>
            </a:r>
            <a:endParaRPr lang="en-US" sz="1867" dirty="0"/>
          </a:p>
          <a:p>
            <a:pPr marL="0" indent="0">
              <a:buNone/>
            </a:pPr>
            <a:endParaRPr lang="en-US" sz="1867" dirty="0"/>
          </a:p>
          <a:p>
            <a:pPr marL="0" indent="0">
              <a:buNone/>
            </a:pPr>
            <a:r>
              <a:rPr lang="en-US" sz="1867" dirty="0"/>
              <a:t>Duncan Nicholson - </a:t>
            </a:r>
            <a:r>
              <a:rPr lang="en-US" sz="1867" dirty="0">
                <a:hlinkClick r:id="rId3"/>
              </a:rPr>
              <a:t>Duncan.Nicholson@arup.com</a:t>
            </a:r>
            <a:endParaRPr lang="en-US" sz="1867" dirty="0"/>
          </a:p>
          <a:p>
            <a:pPr marL="0" indent="0">
              <a:buNone/>
            </a:pPr>
            <a:endParaRPr lang="en-US" sz="1867" dirty="0"/>
          </a:p>
          <a:p>
            <a:pPr marL="0" indent="0">
              <a:buNone/>
            </a:pPr>
            <a:r>
              <a:rPr lang="en-US" sz="1867" dirty="0"/>
              <a:t>PRE-RANKINE CONFERENCE: Le Truong - </a:t>
            </a:r>
            <a:r>
              <a:rPr lang="en-US" sz="1867" dirty="0">
                <a:hlinkClick r:id="rId4"/>
              </a:rPr>
              <a:t>truong.le@imperial.ac.uk</a:t>
            </a:r>
            <a:endParaRPr lang="en-US" sz="1867" dirty="0"/>
          </a:p>
          <a:p>
            <a:pPr marL="0" indent="0">
              <a:buNone/>
            </a:pPr>
            <a:endParaRPr lang="en-US" sz="1867" dirty="0"/>
          </a:p>
          <a:p>
            <a:pPr marL="0" indent="0">
              <a:buNone/>
            </a:pPr>
            <a:r>
              <a:rPr lang="en-US" sz="1867" b="1" dirty="0"/>
              <a:t>    </a:t>
            </a:r>
          </a:p>
        </p:txBody>
      </p:sp>
    </p:spTree>
    <p:extLst>
      <p:ext uri="{BB962C8B-B14F-4D97-AF65-F5344CB8AC3E}">
        <p14:creationId xmlns:p14="http://schemas.microsoft.com/office/powerpoint/2010/main" val="172085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204804" y="530578"/>
            <a:ext cx="5933441" cy="6011736"/>
          </a:xfrm>
          <a:solidFill>
            <a:schemeClr val="accent4">
              <a:lumMod val="20000"/>
              <a:lumOff val="80000"/>
            </a:schemeClr>
          </a:solidFill>
        </p:spPr>
        <p:txBody>
          <a:bodyPr>
            <a:normAutofit fontScale="70000" lnSpcReduction="20000"/>
          </a:bodyPr>
          <a:lstStyle/>
          <a:p>
            <a:pPr lvl="0">
              <a:lnSpc>
                <a:spcPct val="100000"/>
              </a:lnSpc>
              <a:buFont typeface="+mj-lt"/>
              <a:buAutoNum type="arabicPeriod"/>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9</a:t>
            </a:r>
            <a:r>
              <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/10/25</a:t>
            </a: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review actions.</a:t>
            </a:r>
            <a:r>
              <a:rPr lang="en-GB"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Covered in agenda.</a:t>
            </a:r>
          </a:p>
          <a:p>
            <a:pPr lvl="0">
              <a:lnSpc>
                <a:spcPct val="100000"/>
              </a:lnSpc>
              <a:buFont typeface="+mj-lt"/>
              <a:buAutoNum type="arabicPeriod"/>
            </a:pPr>
            <a:r>
              <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Admin Update  </a:t>
            </a: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Secretary - </a:t>
            </a:r>
            <a:r>
              <a:rPr lang="en-GB" sz="2000" b="1"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Alessandro Martucci </a:t>
            </a:r>
            <a:endPar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Website Update – </a:t>
            </a:r>
            <a:r>
              <a:rPr lang="en-GB"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Alessandro Martucci</a:t>
            </a:r>
            <a:endPar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2000" b="1" dirty="0">
                <a:solidFill>
                  <a:srgbClr val="000000"/>
                </a:solidFill>
                <a:effectLst/>
                <a:latin typeface="Times New Roman" panose="02020603050405020304" pitchFamily="18" charset="0"/>
                <a:ea typeface="Aptos" panose="020B0004020202020204" pitchFamily="34" charset="0"/>
              </a:rPr>
              <a:t>International Journal of Geoengineering Case Histories </a:t>
            </a:r>
            <a:r>
              <a:rPr lang="en-GB" sz="2000" dirty="0">
                <a:solidFill>
                  <a:srgbClr val="000000"/>
                </a:solidFill>
                <a:effectLst/>
                <a:latin typeface="Times New Roman" panose="02020603050405020304" pitchFamily="18" charset="0"/>
                <a:ea typeface="Aptos" panose="020B0004020202020204" pitchFamily="34" charset="0"/>
              </a:rPr>
              <a:t>(IJGCH) – Tony O’Brien on board.</a:t>
            </a:r>
            <a:endPar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0000"/>
              </a:lnSpc>
              <a:buFont typeface="+mj-lt"/>
              <a:buAutoNum type="arabicPeriod"/>
            </a:pPr>
            <a:r>
              <a:rPr lang="en-GB" sz="24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2000" b="1" dirty="0">
                <a:latin typeface="Arial" panose="020B0604020202020204" pitchFamily="34" charset="0"/>
                <a:ea typeface="Calibri" panose="020F0502020204030204" pitchFamily="34" charset="0"/>
                <a:cs typeface="Arial" panose="020B0604020202020204" pitchFamily="34" charset="0"/>
              </a:rPr>
              <a:t>Pre-Rankine Conference </a:t>
            </a:r>
          </a:p>
          <a:p>
            <a:pPr lvl="2">
              <a:lnSpc>
                <a:spcPct val="100000"/>
              </a:lnSpc>
            </a:pPr>
            <a:r>
              <a:rPr lang="en-GB" sz="1600" b="1" dirty="0">
                <a:latin typeface="Arial" panose="020B0604020202020204" pitchFamily="34" charset="0"/>
                <a:ea typeface="Calibri" panose="020F0502020204030204" pitchFamily="34" charset="0"/>
                <a:cs typeface="Arial" panose="020B0604020202020204" pitchFamily="34" charset="0"/>
              </a:rPr>
              <a:t>Truong </a:t>
            </a:r>
            <a:r>
              <a:rPr lang="en-GB" sz="1600" b="1">
                <a:latin typeface="Arial" panose="020B0604020202020204" pitchFamily="34" charset="0"/>
                <a:ea typeface="Calibri" panose="020F0502020204030204" pitchFamily="34" charset="0"/>
                <a:cs typeface="Arial" panose="020B0604020202020204" pitchFamily="34" charset="0"/>
              </a:rPr>
              <a:t>reviewing process </a:t>
            </a:r>
            <a:endParaRPr lang="en-GB" sz="1600" b="1" dirty="0">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Vienna Conf</a:t>
            </a:r>
          </a:p>
          <a:p>
            <a:pPr lvl="2">
              <a:lnSpc>
                <a:spcPct val="100000"/>
              </a:lnSpc>
            </a:pP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2400" b="1" dirty="0">
                <a:latin typeface="Arial" panose="020B0604020202020204" pitchFamily="34" charset="0"/>
                <a:ea typeface="Calibri" panose="020F0502020204030204" pitchFamily="34" charset="0"/>
                <a:cs typeface="Arial" panose="020B0604020202020204" pitchFamily="34" charset="0"/>
              </a:rPr>
              <a:t>4. CIRIA Guid R185 Revision</a:t>
            </a: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7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won tender.</a:t>
            </a:r>
          </a:p>
          <a:p>
            <a:pPr lvl="2">
              <a:lnSpc>
                <a:spcPct val="100000"/>
              </a:lnSpc>
            </a:pPr>
            <a:r>
              <a:rPr lang="en-GB" sz="1700" b="1" dirty="0">
                <a:solidFill>
                  <a:srgbClr val="000000"/>
                </a:solidFill>
                <a:latin typeface="Arial" panose="020B0604020202020204" pitchFamily="34" charset="0"/>
                <a:ea typeface="Calibri" panose="020F0502020204030204" pitchFamily="34" charset="0"/>
                <a:cs typeface="Arial" panose="020B0604020202020204" pitchFamily="34" charset="0"/>
              </a:rPr>
              <a:t>Meetings planned with collaborators and steering group</a:t>
            </a:r>
          </a:p>
          <a:p>
            <a:pPr marL="0" lvl="0" indent="0">
              <a:lnSpc>
                <a:spcPct val="100000"/>
              </a:lnSpc>
              <a:buNone/>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5. Working Groups - Planned meetings.</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5 min</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- 5 Min</a:t>
            </a:r>
          </a:p>
          <a:p>
            <a:pPr lvl="1">
              <a:lnSpc>
                <a:spcPct val="10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Tony - 1 min </a:t>
            </a:r>
          </a:p>
          <a:p>
            <a:pPr lvl="1">
              <a:lnSpc>
                <a:spcPct val="110000"/>
              </a:lnSpc>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Historical Assets – Mandy/ Ying - 1 min</a:t>
            </a: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Management Group  - Agenda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291142" y="423131"/>
            <a:ext cx="5900858" cy="6119183"/>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solidFill>
                  <a:srgbClr val="000000"/>
                </a:solidFill>
                <a:latin typeface="Arial" panose="020B0604020202020204" pitchFamily="34" charset="0"/>
                <a:cs typeface="Arial" panose="020B0604020202020204" pitchFamily="34" charset="0"/>
              </a:rPr>
              <a:t>6.</a:t>
            </a: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 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800" b="1" dirty="0">
                <a:solidFill>
                  <a:srgbClr val="FF0000"/>
                </a:solidFill>
                <a:latin typeface="Arial" panose="020B0604020202020204" pitchFamily="34" charset="0"/>
                <a:cs typeface="Arial" panose="020B0604020202020204" pitchFamily="34" charset="0"/>
              </a:rPr>
              <a:t>10 December 2025 (09.30hrs UK time).</a:t>
            </a:r>
          </a:p>
          <a:p>
            <a:pPr marL="0" indent="0">
              <a:lnSpc>
                <a:spcPct val="100000"/>
              </a:lnSpc>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7. TC </a:t>
            </a:r>
            <a:r>
              <a:rPr lang="en-GB" sz="2400" b="1" dirty="0">
                <a:solidFill>
                  <a:srgbClr val="000000"/>
                </a:solidFill>
                <a:latin typeface="Arial" panose="020B0604020202020204" pitchFamily="34" charset="0"/>
                <a:cs typeface="Arial" panose="020B0604020202020204" pitchFamily="34" charset="0"/>
              </a:rPr>
              <a:t>Presentation </a:t>
            </a:r>
            <a:endPar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2000" b="1" dirty="0">
                <a:latin typeface="Arial" panose="020B0604020202020204" pitchFamily="34" charset="0"/>
                <a:ea typeface="Calibri" panose="020F0502020204030204" pitchFamily="34" charset="0"/>
                <a:cs typeface="Arial" panose="020B0604020202020204" pitchFamily="34" charset="0"/>
              </a:rPr>
              <a:t>Tara Wood –  </a:t>
            </a:r>
            <a:r>
              <a:rPr lang="en-GB" sz="1900" b="1" dirty="0">
                <a:latin typeface="Arial" panose="020B0604020202020204" pitchFamily="34" charset="0"/>
                <a:ea typeface="Calibri" panose="020F0502020204030204" pitchFamily="34" charset="0"/>
                <a:cs typeface="Arial" panose="020B0604020202020204" pitchFamily="34" charset="0"/>
              </a:rPr>
              <a:t>on 10/12/25 </a:t>
            </a:r>
            <a:endParaRPr lang="en-GB" sz="2000" b="1" dirty="0">
              <a:latin typeface="Arial" panose="020B0604020202020204" pitchFamily="34" charset="0"/>
              <a:ea typeface="Calibri" panose="020F0502020204030204" pitchFamily="34" charset="0"/>
              <a:cs typeface="Arial" panose="020B0604020202020204" pitchFamily="34" charset="0"/>
            </a:endParaRPr>
          </a:p>
          <a:p>
            <a:pPr lvl="2">
              <a:lnSpc>
                <a:spcPct val="100000"/>
              </a:lnSpc>
              <a:tabLst>
                <a:tab pos="457200" algn="l"/>
              </a:tabLst>
            </a:pPr>
            <a:r>
              <a:rPr lang="en-US" sz="1600" b="1" dirty="0"/>
              <a:t>Bridging the knowledge gaps through observational methods: some Swedish examples.</a:t>
            </a:r>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8.Next Management Meeting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September 2025 – 09.00hrs.</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October 2025 - 09.00hrs </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6 November 2025 -09.00hrs</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December 2025 – 09.00hrs</a:t>
            </a: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2167-E80B-FA0E-ACC2-312471B687D3}"/>
              </a:ext>
            </a:extLst>
          </p:cNvPr>
          <p:cNvSpPr>
            <a:spLocks noGrp="1"/>
          </p:cNvSpPr>
          <p:nvPr>
            <p:ph type="title"/>
          </p:nvPr>
        </p:nvSpPr>
        <p:spPr/>
        <p:txBody>
          <a:bodyPr>
            <a:normAutofit/>
          </a:bodyPr>
          <a:lstStyle/>
          <a:p>
            <a:r>
              <a:rPr lang="en-GB" sz="3600" dirty="0"/>
              <a:t>Monitoring Group  </a:t>
            </a:r>
            <a:br>
              <a:rPr lang="en-GB" sz="3600" dirty="0"/>
            </a:br>
            <a:r>
              <a:rPr lang="en-GB" sz="3600" dirty="0"/>
              <a:t>(Hock, Leen, Dorota, Daniele)</a:t>
            </a:r>
          </a:p>
        </p:txBody>
      </p:sp>
      <p:sp>
        <p:nvSpPr>
          <p:cNvPr id="3" name="Content Placeholder 2">
            <a:extLst>
              <a:ext uri="{FF2B5EF4-FFF2-40B4-BE49-F238E27FC236}">
                <a16:creationId xmlns:a16="http://schemas.microsoft.com/office/drawing/2014/main" id="{467017EB-96D9-5D17-2384-C761694C65CD}"/>
              </a:ext>
            </a:extLst>
          </p:cNvPr>
          <p:cNvSpPr>
            <a:spLocks noGrp="1"/>
          </p:cNvSpPr>
          <p:nvPr>
            <p:ph idx="1"/>
          </p:nvPr>
        </p:nvSpPr>
        <p:spPr>
          <a:xfrm>
            <a:off x="838200" y="1825625"/>
            <a:ext cx="10515600" cy="4267265"/>
          </a:xfrm>
        </p:spPr>
        <p:txBody>
          <a:bodyPr>
            <a:normAutofit/>
          </a:bodyPr>
          <a:lstStyle/>
          <a:p>
            <a:r>
              <a:rPr lang="en-GB" sz="2000" u="sng" dirty="0"/>
              <a:t>Last Meeting </a:t>
            </a:r>
            <a:r>
              <a:rPr lang="en-GB" sz="2000" dirty="0"/>
              <a:t>- 9 September 2025 - </a:t>
            </a:r>
            <a:r>
              <a:rPr lang="en-GB" sz="2000" b="1" dirty="0"/>
              <a:t>Fiona Hughes </a:t>
            </a:r>
            <a:r>
              <a:rPr lang="en-GB" sz="2000" dirty="0"/>
              <a:t>(Arup) </a:t>
            </a:r>
            <a:r>
              <a:rPr lang="en-GB" sz="2000" b="1" dirty="0"/>
              <a:t>and Colin Carter </a:t>
            </a:r>
            <a:r>
              <a:rPr lang="en-GB" sz="2000" dirty="0"/>
              <a:t>(SCS).</a:t>
            </a:r>
          </a:p>
          <a:p>
            <a:r>
              <a:rPr lang="en-GB" sz="2000" dirty="0"/>
              <a:t>“</a:t>
            </a:r>
            <a:r>
              <a:rPr lang="en-GB" sz="2000" b="1" dirty="0"/>
              <a:t>Lessons Learned from Monitoring HS2 Northolt Tunnels</a:t>
            </a:r>
            <a:r>
              <a:rPr lang="en-GB" sz="2000" dirty="0"/>
              <a:t>”</a:t>
            </a:r>
          </a:p>
          <a:p>
            <a:endParaRPr lang="en-GB" sz="2000" b="1" dirty="0"/>
          </a:p>
          <a:p>
            <a:r>
              <a:rPr lang="en-GB" sz="2000" u="sng" dirty="0"/>
              <a:t>Next Meeting -</a:t>
            </a:r>
            <a:r>
              <a:rPr lang="en-GB" sz="2000" dirty="0"/>
              <a:t>12 December 2025 - </a:t>
            </a:r>
            <a:r>
              <a:rPr lang="en-GB" sz="2000" b="1" dirty="0"/>
              <a:t>Dr Nader Saffari </a:t>
            </a:r>
            <a:r>
              <a:rPr lang="en-GB" sz="2000" dirty="0"/>
              <a:t>– Profession Head – Earthwork Structures &amp; Geotechnical, Transport for London </a:t>
            </a:r>
          </a:p>
          <a:p>
            <a:r>
              <a:rPr lang="en-GB" sz="2000" b="1" dirty="0"/>
              <a:t>“Monitoring of Earth Structures on LU Network” </a:t>
            </a:r>
          </a:p>
          <a:p>
            <a:r>
              <a:rPr lang="en-GB" sz="2000" dirty="0"/>
              <a:t> </a:t>
            </a:r>
          </a:p>
          <a:p>
            <a:r>
              <a:rPr lang="en-GB" sz="2000" u="sng" dirty="0"/>
              <a:t>Goal </a:t>
            </a:r>
            <a:r>
              <a:rPr lang="en-GB" sz="2000" dirty="0"/>
              <a:t>– Develop Flow Charts for Commissioning I&amp;M. </a:t>
            </a:r>
          </a:p>
          <a:p>
            <a:endParaRPr lang="en-GB" sz="2000" dirty="0"/>
          </a:p>
          <a:p>
            <a:endParaRPr lang="en-GB" sz="2000" dirty="0"/>
          </a:p>
        </p:txBody>
      </p:sp>
      <p:sp>
        <p:nvSpPr>
          <p:cNvPr id="4" name="Text Placeholder 3">
            <a:extLst>
              <a:ext uri="{FF2B5EF4-FFF2-40B4-BE49-F238E27FC236}">
                <a16:creationId xmlns:a16="http://schemas.microsoft.com/office/drawing/2014/main" id="{5E6C9E56-7DE3-03A2-36B7-0B3EFABD6B0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49DFC6A-5227-6BCE-FC48-D655E47EA92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6544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dirty="0"/>
              <a:t>Contracts - update by Tony O</a:t>
            </a:r>
            <a:r>
              <a:rPr lang="en-GB" sz="4000" dirty="0">
                <a:latin typeface="Arial" panose="020B0604020202020204" pitchFamily="34" charset="0"/>
                <a:cs typeface="Arial" panose="020B0604020202020204" pitchFamily="34" charset="0"/>
              </a:rPr>
              <a:t>’</a:t>
            </a:r>
            <a:r>
              <a:rPr lang="en-GB" sz="4000" dirty="0"/>
              <a:t>Brien </a:t>
            </a:r>
            <a:endParaRPr lang="en-GB" sz="4000"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39262" y="723900"/>
            <a:ext cx="10779368" cy="6134100"/>
          </a:xfrm>
          <a:solidFill>
            <a:schemeClr val="bg1"/>
          </a:solidFill>
        </p:spPr>
        <p:txBody>
          <a:bodyPr>
            <a:normAutofit fontScale="55000" lnSpcReduction="20000"/>
          </a:bodyPr>
          <a:lstStyle/>
          <a:p>
            <a:r>
              <a:rPr lang="en-GB" dirty="0"/>
              <a:t>Need to complete table of OM projects with cost savings.   - </a:t>
            </a:r>
            <a:r>
              <a:rPr lang="en-GB" dirty="0">
                <a:solidFill>
                  <a:srgbClr val="FF0000"/>
                </a:solidFill>
              </a:rPr>
              <a:t>Now end May 2025</a:t>
            </a:r>
          </a:p>
          <a:p>
            <a:r>
              <a:rPr lang="en-GB" dirty="0"/>
              <a:t>Chase other experts – Alan Marr - ??  </a:t>
            </a:r>
            <a:r>
              <a:rPr lang="en-GB" dirty="0" err="1"/>
              <a:t>Ferovila</a:t>
            </a:r>
            <a:r>
              <a:rPr lang="en-GB" dirty="0"/>
              <a:t>.  Lisbon contact JST – Ko  forces.  Spanish rep  Carbon calculations counting in Table 1  example.  Canary Wharf – Arup carbon experience.</a:t>
            </a:r>
          </a:p>
          <a:p>
            <a:r>
              <a:rPr lang="en-GB" dirty="0"/>
              <a:t>Paper for Vienna – summarise report.  Individual case histories</a:t>
            </a:r>
          </a:p>
          <a:p>
            <a:r>
              <a:rPr lang="en-GB" dirty="0"/>
              <a:t>Link with ICE Client Initiatives. </a:t>
            </a:r>
          </a:p>
          <a:p>
            <a:r>
              <a:rPr lang="en-GB" dirty="0"/>
              <a:t>Link to new OM Projects.</a:t>
            </a:r>
          </a:p>
          <a:p>
            <a:r>
              <a:rPr lang="en-GB" dirty="0"/>
              <a:t>Need for Cat 3 checker to reassess temp work changes.</a:t>
            </a:r>
          </a:p>
          <a:p>
            <a:r>
              <a:rPr lang="en-GB" dirty="0"/>
              <a:t>TAA issues – AIP issues.</a:t>
            </a:r>
          </a:p>
          <a:p>
            <a:r>
              <a:rPr lang="en-GB" dirty="0"/>
              <a:t>Paper on Culture – </a:t>
            </a:r>
          </a:p>
          <a:p>
            <a:pPr lvl="1"/>
            <a:r>
              <a:rPr lang="en-GB" dirty="0"/>
              <a:t>Organisations need to reach consensus at start of OM.. This means skill base to extend and confidence.  Effects all parties – Contractors and Consultants.  Key Leaders.</a:t>
            </a:r>
          </a:p>
          <a:p>
            <a:r>
              <a:rPr lang="sv-SE" sz="2800" dirty="0">
                <a:latin typeface="Arial" panose="020B0604020202020204" pitchFamily="34" charset="0"/>
                <a:cs typeface="Arial" panose="020B0604020202020204" pitchFamily="34" charset="0"/>
              </a:rPr>
              <a:t>Email from David J. Hatem </a:t>
            </a:r>
            <a:r>
              <a:rPr lang="sv-SE" sz="2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sv-SE" sz="2800" dirty="0">
                <a:latin typeface="Arial" panose="020B0604020202020204" pitchFamily="34" charset="0"/>
                <a:cs typeface="Arial" panose="020B0604020202020204" pitchFamily="34" charset="0"/>
              </a:rPr>
              <a:t>  - US experience.  Chase  - presentation? </a:t>
            </a:r>
            <a:endParaRPr lang="en-GB" dirty="0"/>
          </a:p>
          <a:p>
            <a:pPr>
              <a:lnSpc>
                <a:spcPct val="120000"/>
              </a:lnSpc>
            </a:pPr>
            <a:r>
              <a:rPr lang="en-GB" sz="2900" b="1" dirty="0">
                <a:effectLst/>
                <a:latin typeface="Times New Roman" panose="02020603050405020304" pitchFamily="18" charset="0"/>
                <a:ea typeface="Aptos" panose="020B0004020202020204" pitchFamily="34" charset="0"/>
              </a:rPr>
              <a:t>HS2 – WHRC –</a:t>
            </a:r>
          </a:p>
          <a:p>
            <a:pPr lvl="1">
              <a:lnSpc>
                <a:spcPct val="120000"/>
              </a:lnSpc>
            </a:pPr>
            <a:r>
              <a:rPr lang="en-GB" sz="1800" dirty="0">
                <a:latin typeface="Times New Roman" panose="02020603050405020304" pitchFamily="18" charset="0"/>
                <a:ea typeface="Aptos" panose="020B0004020202020204" pitchFamily="34" charset="0"/>
              </a:rPr>
              <a:t>BBV, -  omission of 112 temporary props. Carbon savings ?</a:t>
            </a:r>
          </a:p>
          <a:p>
            <a:pPr lvl="1">
              <a:lnSpc>
                <a:spcPct val="120000"/>
              </a:lnSpc>
            </a:pPr>
            <a:r>
              <a:rPr lang="en-GB" sz="2200" dirty="0">
                <a:latin typeface="Times New Roman" panose="02020603050405020304" pitchFamily="18" charset="0"/>
                <a:ea typeface="Aptos" panose="020B0004020202020204" pitchFamily="34" charset="0"/>
              </a:rPr>
              <a:t>BBV have noted regardless of commercial saving they would continue with OM to avoid the construction constraints working around temporary props.</a:t>
            </a:r>
          </a:p>
          <a:p>
            <a:pPr lvl="1">
              <a:lnSpc>
                <a:spcPct val="120000"/>
              </a:lnSpc>
            </a:pPr>
            <a:r>
              <a:rPr lang="en-GB" sz="2200" dirty="0">
                <a:effectLst/>
                <a:latin typeface="Times New Roman" panose="02020603050405020304" pitchFamily="18" charset="0"/>
                <a:ea typeface="Aptos" panose="020B0004020202020204" pitchFamily="34" charset="0"/>
              </a:rPr>
              <a:t>OM Design – Motts </a:t>
            </a:r>
          </a:p>
          <a:p>
            <a:pPr lvl="1">
              <a:lnSpc>
                <a:spcPct val="120000"/>
              </a:lnSpc>
            </a:pPr>
            <a:r>
              <a:rPr lang="en-GB" sz="2200" dirty="0">
                <a:effectLst/>
                <a:latin typeface="Times New Roman" panose="02020603050405020304" pitchFamily="18" charset="0"/>
                <a:ea typeface="Aptos" panose="020B0004020202020204" pitchFamily="34" charset="0"/>
              </a:rPr>
              <a:t>CAT3 fee (£1M)</a:t>
            </a:r>
          </a:p>
          <a:p>
            <a:pPr>
              <a:lnSpc>
                <a:spcPct val="120000"/>
              </a:lnSpc>
            </a:pPr>
            <a:r>
              <a:rPr lang="en-GB" sz="2900" b="1" dirty="0">
                <a:latin typeface="Times New Roman" panose="02020603050405020304" pitchFamily="18" charset="0"/>
                <a:ea typeface="Aptos" panose="020B0004020202020204" pitchFamily="34" charset="0"/>
              </a:rPr>
              <a:t>HS2 - VRCB  -  OM - best way-out example</a:t>
            </a:r>
          </a:p>
          <a:p>
            <a:pPr lvl="1">
              <a:lnSpc>
                <a:spcPct val="120000"/>
              </a:lnSpc>
            </a:pPr>
            <a:r>
              <a:rPr lang="en-GB" sz="2200" dirty="0">
                <a:effectLst/>
                <a:latin typeface="Times New Roman" panose="02020603050405020304" pitchFamily="18" charset="0"/>
                <a:ea typeface="Aptos" panose="020B0004020202020204" pitchFamily="34" charset="0"/>
              </a:rPr>
              <a:t>SCS -  Cost of New wall  </a:t>
            </a:r>
          </a:p>
          <a:p>
            <a:pPr lvl="1">
              <a:lnSpc>
                <a:spcPct val="120000"/>
              </a:lnSpc>
            </a:pPr>
            <a:r>
              <a:rPr lang="en-GB" sz="2200" dirty="0">
                <a:latin typeface="Times New Roman" panose="02020603050405020304" pitchFamily="18" charset="0"/>
                <a:ea typeface="Aptos" panose="020B0004020202020204" pitchFamily="34" charset="0"/>
              </a:rPr>
              <a:t>OM assessment </a:t>
            </a:r>
          </a:p>
          <a:p>
            <a:pPr lvl="1">
              <a:lnSpc>
                <a:spcPct val="120000"/>
              </a:lnSpc>
            </a:pPr>
            <a:r>
              <a:rPr lang="en-GB" sz="2200" dirty="0">
                <a:latin typeface="Times New Roman" panose="02020603050405020304" pitchFamily="18" charset="0"/>
                <a:ea typeface="Aptos" panose="020B0004020202020204" pitchFamily="34" charset="0"/>
              </a:rPr>
              <a:t>Time </a:t>
            </a:r>
          </a:p>
          <a:p>
            <a:pPr>
              <a:lnSpc>
                <a:spcPct val="120000"/>
              </a:lnSpc>
            </a:pPr>
            <a:r>
              <a:rPr lang="en-GB" sz="2900" b="1" dirty="0">
                <a:latin typeface="Times New Roman" panose="02020603050405020304" pitchFamily="18" charset="0"/>
              </a:rPr>
              <a:t>HS2 - Old Oak Common</a:t>
            </a:r>
          </a:p>
          <a:p>
            <a:pPr lvl="1"/>
            <a:endParaRPr lang="en-GB"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19805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dirty="0"/>
              <a:t>Eurocodes - Johan Spross </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normAutofit/>
          </a:bodyPr>
          <a:lstStyle/>
          <a:p>
            <a:r>
              <a:rPr lang="en-GB" sz="2400" dirty="0">
                <a:latin typeface="Arial" panose="020B0604020202020204" pitchFamily="34" charset="0"/>
                <a:cs typeface="Arial" panose="020B0604020202020204" pitchFamily="34" charset="0"/>
              </a:rPr>
              <a:t>Papers   - </a:t>
            </a:r>
            <a:r>
              <a:rPr lang="en-GB" sz="2400" dirty="0">
                <a:solidFill>
                  <a:srgbClr val="FF0000"/>
                </a:solidFill>
                <a:latin typeface="Arial" panose="020B0604020202020204" pitchFamily="34" charset="0"/>
                <a:cs typeface="Arial" panose="020B0604020202020204" pitchFamily="34" charset="0"/>
              </a:rPr>
              <a:t>Vienna Conf  - Stuart submitted paper on varying partial factors.</a:t>
            </a: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Next meeting?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Input into CIRIA Guide - </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rmAutofit/>
          </a:bodyPr>
          <a:lstStyle/>
          <a:p>
            <a:r>
              <a:rPr lang="en-GB" dirty="0"/>
              <a:t>Historical Assets – Mandy Korff</a:t>
            </a:r>
            <a:endParaRPr lang="en-GB" dirty="0">
              <a:solidFill>
                <a:srgbClr val="FF0000"/>
              </a:solidFill>
            </a:endParaRPr>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lnSpcReduction="10000"/>
          </a:bodyPr>
          <a:lstStyle/>
          <a:p>
            <a:r>
              <a:rPr lang="en-GB" sz="2400"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Mandy held initial meeting on 16 June 25.</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Euston.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latin typeface="Times New Roman" panose="02020603050405020304" pitchFamily="18" charset="0"/>
                <a:ea typeface="Aptos" panose="020B0004020202020204" pitchFamily="34" charset="0"/>
                <a:cs typeface="Aptos" panose="020B0004020202020204" pitchFamily="34" charset="0"/>
              </a:rPr>
              <a:t>O</a:t>
            </a:r>
            <a:r>
              <a:rPr lang="en-GB" sz="2400" dirty="0">
                <a:effectLst/>
                <a:latin typeface="Times New Roman" panose="02020603050405020304" pitchFamily="18" charset="0"/>
                <a:ea typeface="Aptos" panose="020B0004020202020204" pitchFamily="34" charset="0"/>
                <a:cs typeface="Aptos" panose="020B0004020202020204" pitchFamily="34" charset="0"/>
              </a:rPr>
              <a:t>ld cut slopes - TFL / HA/  Network rail (GCG)  </a:t>
            </a:r>
            <a:r>
              <a:rPr lang="en-GB" sz="2400"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TFL presentation on 10/12/25 in Monitoring Group.</a:t>
            </a:r>
            <a:endParaRPr lang="en-GB" sz="2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dirty="0">
                <a:solidFill>
                  <a:srgbClr val="FF0000"/>
                </a:solidFill>
                <a:latin typeface="Times New Roman" panose="02020603050405020304" pitchFamily="18" charset="0"/>
                <a:ea typeface="Aptos" panose="020B0004020202020204" pitchFamily="34" charset="0"/>
                <a:cs typeface="Aptos" panose="020B0004020202020204" pitchFamily="34" charset="0"/>
              </a:rPr>
              <a:t>Mandy /Ying submitted Vienna Abstracts</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Goal set up working group.</a:t>
            </a:r>
          </a:p>
        </p:txBody>
      </p:sp>
    </p:spTree>
    <p:extLst>
      <p:ext uri="{BB962C8B-B14F-4D97-AF65-F5344CB8AC3E}">
        <p14:creationId xmlns:p14="http://schemas.microsoft.com/office/powerpoint/2010/main" val="11852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dirty="0"/>
              <a:t>Tunnelling Working Group - update by C Menkiti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13670" y="899885"/>
            <a:ext cx="10515600" cy="5958115"/>
          </a:xfrm>
          <a:solidFill>
            <a:schemeClr val="bg1"/>
          </a:solidFill>
        </p:spPr>
        <p:txBody>
          <a:bodyPr>
            <a:normAutofit fontScale="25000" lnSpcReduction="20000"/>
          </a:bodyPr>
          <a:lstStyle/>
          <a:p>
            <a:pPr marL="0" indent="0">
              <a:buNone/>
            </a:pPr>
            <a:r>
              <a:rPr lang="en-GB" sz="6400" b="1" dirty="0"/>
              <a:t>Leadership. </a:t>
            </a:r>
          </a:p>
          <a:p>
            <a:pPr marL="0" indent="0">
              <a:buNone/>
            </a:pPr>
            <a:r>
              <a:rPr lang="en-GB" sz="6400" dirty="0"/>
              <a:t>Chris </a:t>
            </a:r>
            <a:r>
              <a:rPr lang="en-GB" sz="6400" dirty="0" err="1"/>
              <a:t>Menkiti</a:t>
            </a:r>
            <a:r>
              <a:rPr lang="en-GB" sz="6400" dirty="0"/>
              <a:t> leads this group.</a:t>
            </a:r>
          </a:p>
          <a:p>
            <a:r>
              <a:rPr lang="en-GB" sz="6400" dirty="0">
                <a:solidFill>
                  <a:srgbClr val="FF0000"/>
                </a:solidFill>
              </a:rPr>
              <a:t>Chris has a GCG person.</a:t>
            </a:r>
          </a:p>
          <a:p>
            <a:r>
              <a:rPr lang="en-GB" sz="6400" dirty="0">
                <a:solidFill>
                  <a:srgbClr val="FF0000"/>
                </a:solidFill>
              </a:rPr>
              <a:t>Use Pre-Rankine Conferences as a starting Point.</a:t>
            </a:r>
          </a:p>
          <a:p>
            <a:r>
              <a:rPr lang="en-GB" sz="6400" dirty="0">
                <a:solidFill>
                  <a:srgbClr val="FF0000"/>
                </a:solidFill>
              </a:rPr>
              <a:t>Input into CIRIA GUIDE.</a:t>
            </a:r>
          </a:p>
          <a:p>
            <a:pPr marL="0" indent="0">
              <a:buNone/>
            </a:pPr>
            <a:r>
              <a:rPr lang="en-GB" sz="6400" dirty="0"/>
              <a:t> </a:t>
            </a:r>
          </a:p>
          <a:p>
            <a:pPr marL="0" indent="0">
              <a:buNone/>
            </a:pPr>
            <a:r>
              <a:rPr lang="en-GB" sz="6400" b="1" dirty="0"/>
              <a:t>Restarting Tunnelling Working Group </a:t>
            </a:r>
          </a:p>
          <a:p>
            <a:pPr marL="0" indent="0">
              <a:buNone/>
            </a:pPr>
            <a:r>
              <a:rPr lang="en-GB" sz="6400" dirty="0"/>
              <a:t>For the Management meeting on 13/11/24 and TC206 meeting we need a presentation on:-</a:t>
            </a:r>
          </a:p>
          <a:p>
            <a:r>
              <a:rPr lang="en-GB" sz="6400" dirty="0"/>
              <a:t>List people who previously attended the Tunnelling WG.</a:t>
            </a:r>
          </a:p>
          <a:p>
            <a:r>
              <a:rPr lang="en-GB" sz="6400" dirty="0"/>
              <a:t>Terms of Reference. – topics </a:t>
            </a:r>
          </a:p>
          <a:p>
            <a:r>
              <a:rPr lang="en-GB" sz="6400" dirty="0"/>
              <a:t>Links with TC204</a:t>
            </a:r>
          </a:p>
          <a:p>
            <a:r>
              <a:rPr lang="en-GB" sz="6400" dirty="0"/>
              <a:t>Define tunnelling approach to OM and compare with Infrastructure approach.  What can we learn?</a:t>
            </a:r>
          </a:p>
          <a:p>
            <a:r>
              <a:rPr lang="en-GB" sz="6400" dirty="0"/>
              <a:t>Triggers and design. </a:t>
            </a:r>
            <a:endParaRPr lang="en-GB" sz="6400" dirty="0">
              <a:solidFill>
                <a:srgbClr val="FF0000"/>
              </a:solidFill>
            </a:endParaRPr>
          </a:p>
          <a:p>
            <a:r>
              <a:rPr lang="en-GB" sz="6400" dirty="0"/>
              <a:t>Examples.</a:t>
            </a:r>
          </a:p>
          <a:p>
            <a:r>
              <a:rPr lang="en-GB" sz="6400" dirty="0"/>
              <a:t>HS2 – bored tunnels.  </a:t>
            </a:r>
            <a:r>
              <a:rPr lang="en-GB" sz="6400" dirty="0">
                <a:solidFill>
                  <a:srgbClr val="FF0000"/>
                </a:solidFill>
              </a:rPr>
              <a:t>SAALG presenting </a:t>
            </a:r>
          </a:p>
          <a:p>
            <a:r>
              <a:rPr lang="en-GB" sz="6400" dirty="0"/>
              <a:t>HS2 - SCL tunnels.  </a:t>
            </a:r>
            <a:r>
              <a:rPr lang="en-GB" sz="6400" dirty="0">
                <a:solidFill>
                  <a:srgbClr val="FF0000"/>
                </a:solidFill>
              </a:rPr>
              <a:t>Colin Eddie Presenting</a:t>
            </a:r>
          </a:p>
          <a:p>
            <a:r>
              <a:rPr lang="en-GB" sz="6400" dirty="0"/>
              <a:t>Silvertown tunnel.</a:t>
            </a:r>
          </a:p>
          <a:p>
            <a:r>
              <a:rPr lang="en-GB" sz="6400" dirty="0"/>
              <a:t>Sensors and RTBA . – new sensors on cutting wheel.</a:t>
            </a:r>
          </a:p>
          <a:p>
            <a:r>
              <a:rPr lang="en-GB" sz="6400" dirty="0"/>
              <a:t>Aim for a meeting before Christmas.</a:t>
            </a:r>
          </a:p>
          <a:p>
            <a:pPr marL="0" indent="0">
              <a:buNone/>
            </a:pPr>
            <a:r>
              <a:rPr lang="en-GB" sz="6400" dirty="0"/>
              <a:t>Strategic papers – Vienna conf</a:t>
            </a:r>
          </a:p>
          <a:p>
            <a:pPr marL="0" indent="0">
              <a:buNone/>
            </a:pPr>
            <a:r>
              <a:rPr lang="en-GB" sz="6400" dirty="0"/>
              <a:t>Hold working group meeting  January ‘25.</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7)Next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a:bodyPr>
          <a:lstStyle/>
          <a:p>
            <a:r>
              <a:rPr lang="en-GB" dirty="0">
                <a:latin typeface="Arial" panose="020B0604020202020204" pitchFamily="34" charset="0"/>
                <a:cs typeface="Arial" panose="020B0604020202020204" pitchFamily="34" charset="0"/>
              </a:rPr>
              <a:t>ISSMGE - TC206 Tech Committee - Members meetings:</a:t>
            </a:r>
            <a:endParaRPr lang="en-GB" b="1" dirty="0">
              <a:solidFill>
                <a:srgbClr val="FF0000"/>
              </a:solidFill>
              <a:latin typeface="Arial" panose="020B0604020202020204" pitchFamily="34" charset="0"/>
              <a:cs typeface="Arial" panose="020B0604020202020204" pitchFamily="34" charset="0"/>
            </a:endParaRPr>
          </a:p>
          <a:p>
            <a:pPr lvl="1"/>
            <a:r>
              <a:rPr lang="en-GB" sz="1900" b="1" dirty="0">
                <a:solidFill>
                  <a:srgbClr val="FF0000"/>
                </a:solidFill>
                <a:latin typeface="Arial" panose="020B0604020202020204" pitchFamily="34" charset="0"/>
                <a:cs typeface="Arial" panose="020B0604020202020204" pitchFamily="34" charset="0"/>
              </a:rPr>
              <a:t>10 December 2025</a:t>
            </a:r>
          </a:p>
          <a:p>
            <a:pPr lvl="2"/>
            <a:r>
              <a:rPr lang="en-GB" b="1" dirty="0">
                <a:solidFill>
                  <a:srgbClr val="FF0000"/>
                </a:solidFill>
                <a:latin typeface="Arial" panose="020B0604020202020204" pitchFamily="34" charset="0"/>
                <a:cs typeface="Arial" panose="020B0604020202020204" pitchFamily="34" charset="0"/>
              </a:rPr>
              <a:t>Tara Wood – </a:t>
            </a:r>
            <a:r>
              <a:rPr lang="en-US" sz="1600" b="1" dirty="0">
                <a:solidFill>
                  <a:srgbClr val="FF0000"/>
                </a:solidFill>
              </a:rPr>
              <a:t>Bridging the knowledge gaps through observational methods: some Swedish examples.</a:t>
            </a:r>
            <a:endParaRPr lang="en-GB" sz="1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March  2026?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Run in UK and American Times? </a:t>
            </a:r>
          </a:p>
          <a:p>
            <a:pPr lvl="2"/>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CIRIA OM GUIDE – AUTHORS    - Contents proposal and feedback to Authors.</a:t>
            </a:r>
            <a:endParaRPr lang="en-GB" sz="2400" dirty="0">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TC206 Management Group Meetings</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Sept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9 Oct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6 Nov 2025 -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3 Dec 2025 -	09.00hrs UK time</a:t>
            </a:r>
          </a:p>
          <a:p>
            <a:pPr lvl="1">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CC1-061C-569B-F5E8-E26BBD4BCCF8}"/>
              </a:ext>
            </a:extLst>
          </p:cNvPr>
          <p:cNvSpPr>
            <a:spLocks noGrp="1"/>
          </p:cNvSpPr>
          <p:nvPr>
            <p:ph type="title"/>
          </p:nvPr>
        </p:nvSpPr>
        <p:spPr/>
        <p:txBody>
          <a:bodyPr/>
          <a:lstStyle/>
          <a:p>
            <a:pPr algn="ctr"/>
            <a:r>
              <a:rPr lang="en-GB" dirty="0"/>
              <a:t>Any Questions </a:t>
            </a:r>
          </a:p>
        </p:txBody>
      </p:sp>
      <p:sp>
        <p:nvSpPr>
          <p:cNvPr id="3" name="Content Placeholder 2">
            <a:extLst>
              <a:ext uri="{FF2B5EF4-FFF2-40B4-BE49-F238E27FC236}">
                <a16:creationId xmlns:a16="http://schemas.microsoft.com/office/drawing/2014/main" id="{B2EE70C4-C67F-A149-E5C8-C8D66635004F}"/>
              </a:ext>
            </a:extLst>
          </p:cNvPr>
          <p:cNvSpPr>
            <a:spLocks noGrp="1"/>
          </p:cNvSpPr>
          <p:nvPr>
            <p:ph idx="1"/>
          </p:nvPr>
        </p:nvSpPr>
        <p:spPr/>
        <p:txBody>
          <a:bodyPr/>
          <a:lstStyle/>
          <a:p>
            <a:pPr marL="0" indent="0">
              <a:buNone/>
            </a:pPr>
            <a:endParaRPr lang="en-GB" dirty="0"/>
          </a:p>
        </p:txBody>
      </p:sp>
      <p:sp>
        <p:nvSpPr>
          <p:cNvPr id="4" name="Text Placeholder 3">
            <a:extLst>
              <a:ext uri="{FF2B5EF4-FFF2-40B4-BE49-F238E27FC236}">
                <a16:creationId xmlns:a16="http://schemas.microsoft.com/office/drawing/2014/main" id="{5106AD6F-48D0-DA1D-E3C2-3B3BA164CDF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2DB6D12E-D030-D43F-4721-AAC00DD4083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0362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C5FC-D807-9C64-8F39-48E2BF172A94}"/>
              </a:ext>
            </a:extLst>
          </p:cNvPr>
          <p:cNvSpPr>
            <a:spLocks noGrp="1"/>
          </p:cNvSpPr>
          <p:nvPr>
            <p:ph type="title"/>
          </p:nvPr>
        </p:nvSpPr>
        <p:spPr/>
        <p:txBody>
          <a:bodyPr>
            <a:normAutofit fontScale="90000"/>
          </a:bodyPr>
          <a:lstStyle/>
          <a:p>
            <a:r>
              <a:rPr lang="en-GB" dirty="0"/>
              <a:t>Conferences </a:t>
            </a:r>
            <a:br>
              <a:rPr lang="en-GB" dirty="0"/>
            </a:br>
            <a:r>
              <a:rPr lang="en-GB" sz="3100" b="1" dirty="0"/>
              <a:t>2nd Workshop on Polymer Support Fluids in Geotechnical Engineering -  Cambridge Uni</a:t>
            </a:r>
            <a:endParaRPr lang="en-GB" dirty="0"/>
          </a:p>
        </p:txBody>
      </p:sp>
      <p:sp>
        <p:nvSpPr>
          <p:cNvPr id="3" name="Content Placeholder 2">
            <a:extLst>
              <a:ext uri="{FF2B5EF4-FFF2-40B4-BE49-F238E27FC236}">
                <a16:creationId xmlns:a16="http://schemas.microsoft.com/office/drawing/2014/main" id="{A920A1CC-6DD1-12E3-C775-0257B8782583}"/>
              </a:ext>
            </a:extLst>
          </p:cNvPr>
          <p:cNvSpPr>
            <a:spLocks noGrp="1"/>
          </p:cNvSpPr>
          <p:nvPr>
            <p:ph idx="1"/>
          </p:nvPr>
        </p:nvSpPr>
        <p:spPr>
          <a:xfrm>
            <a:off x="838200" y="2139156"/>
            <a:ext cx="10515600" cy="4351338"/>
          </a:xfrm>
        </p:spPr>
        <p:txBody>
          <a:bodyPr/>
          <a:lstStyle/>
          <a:p>
            <a:r>
              <a:rPr lang="en-GB" dirty="0"/>
              <a:t> Link to register: https://tinyurl.com/WorkshopPOPFS25 </a:t>
            </a:r>
          </a:p>
          <a:p>
            <a:r>
              <a:rPr lang="en-GB" dirty="0"/>
              <a:t>Deadline to register: Extended. </a:t>
            </a:r>
          </a:p>
          <a:p>
            <a:r>
              <a:rPr lang="en-GB" dirty="0"/>
              <a:t>Registration fee (including networking dinner): </a:t>
            </a:r>
          </a:p>
          <a:p>
            <a:r>
              <a:rPr lang="en-GB" dirty="0"/>
              <a:t>Members of British Geotechnical Association (BGA): £75 </a:t>
            </a:r>
          </a:p>
          <a:p>
            <a:r>
              <a:rPr lang="en-GB" dirty="0"/>
              <a:t>Young Members of BGA: £50 </a:t>
            </a:r>
          </a:p>
          <a:p>
            <a:r>
              <a:rPr lang="en-GB" dirty="0"/>
              <a:t>Other participants: £100</a:t>
            </a:r>
          </a:p>
        </p:txBody>
      </p:sp>
      <p:sp>
        <p:nvSpPr>
          <p:cNvPr id="4" name="Text Placeholder 3">
            <a:extLst>
              <a:ext uri="{FF2B5EF4-FFF2-40B4-BE49-F238E27FC236}">
                <a16:creationId xmlns:a16="http://schemas.microsoft.com/office/drawing/2014/main" id="{4C9C4A92-8961-C352-C9B0-814F3D34D32E}"/>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FACC43D-AE7F-8A5D-2636-2E118EAC31FA}"/>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0534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176212"/>
            <a:ext cx="11758612" cy="1094398"/>
          </a:xfrm>
        </p:spPr>
        <p:txBody>
          <a:bodyPr>
            <a:normAutofit fontScale="90000"/>
          </a:bodyPr>
          <a:lstStyle/>
          <a:p>
            <a:r>
              <a:rPr lang="en-GB" dirty="0"/>
              <a:t>2)TC206 Administration Websites Update – </a:t>
            </a:r>
            <a:br>
              <a:rPr lang="en-GB" dirty="0"/>
            </a:br>
            <a:r>
              <a:rPr lang="en-GB" dirty="0"/>
              <a:t>Alessandro Martucci -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328613" y="1487749"/>
            <a:ext cx="11286444" cy="5081326"/>
          </a:xfrm>
          <a:solidFill>
            <a:schemeClr val="bg1"/>
          </a:solidFill>
        </p:spPr>
        <p:txBody>
          <a:bodyPr>
            <a:normAutofit fontScale="92500" lnSpcReduction="10000"/>
          </a:bodyPr>
          <a:lstStyle/>
          <a:p>
            <a:r>
              <a:rPr lang="en-GB" dirty="0">
                <a:latin typeface="Arial" panose="020B0604020202020204" pitchFamily="34" charset="0"/>
              </a:rPr>
              <a:t>Alessandro’s main job:-</a:t>
            </a:r>
          </a:p>
          <a:p>
            <a:r>
              <a:rPr lang="en-GB" sz="2400" dirty="0">
                <a:latin typeface="Arial" panose="020B0604020202020204" pitchFamily="34" charset="0"/>
              </a:rPr>
              <a:t>Transfer existing TC206 internal web site from Amit’s Google site to Google website registered as TC206. </a:t>
            </a:r>
          </a:p>
          <a:p>
            <a:r>
              <a:rPr lang="en-GB" sz="2400" dirty="0">
                <a:latin typeface="Arial" panose="020B0604020202020204" pitchFamily="34" charset="0"/>
              </a:rPr>
              <a:t>Update data base minutes.</a:t>
            </a:r>
          </a:p>
          <a:p>
            <a:r>
              <a:rPr lang="en-GB" sz="2400" dirty="0">
                <a:solidFill>
                  <a:srgbClr val="FF0000"/>
                </a:solidFill>
                <a:latin typeface="Arial" panose="020B0604020202020204" pitchFamily="34" charset="0"/>
              </a:rPr>
              <a:t>Use ISSMGE Hub as a TC206 internal site.</a:t>
            </a:r>
            <a:endParaRPr lang="en-GB" sz="2000" dirty="0">
              <a:solidFill>
                <a:srgbClr val="FF0000"/>
              </a:solidFill>
              <a:latin typeface="Arial" panose="020B0604020202020204" pitchFamily="34" charset="0"/>
            </a:endParaRPr>
          </a:p>
          <a:p>
            <a:r>
              <a:rPr lang="en-GB" sz="2400" dirty="0">
                <a:latin typeface="Arial" panose="020B0604020202020204" pitchFamily="34" charset="0"/>
              </a:rPr>
              <a:t>Update ISSMGE - TC206 public webpage -  update.</a:t>
            </a:r>
          </a:p>
          <a:p>
            <a:pPr lvl="1"/>
            <a:r>
              <a:rPr lang="en-GB" sz="2000" dirty="0">
                <a:latin typeface="Arial" panose="020B0604020202020204" pitchFamily="34" charset="0"/>
              </a:rPr>
              <a:t>What can we store?  Including past events (2023 to 2024) </a:t>
            </a:r>
          </a:p>
          <a:p>
            <a:pPr lvl="1"/>
            <a:r>
              <a:rPr lang="en-GB" sz="2000" dirty="0">
                <a:latin typeface="Arial" panose="020B0604020202020204" pitchFamily="34" charset="0"/>
              </a:rPr>
              <a:t>New Terms of Reference.</a:t>
            </a:r>
          </a:p>
          <a:p>
            <a:pPr lvl="1"/>
            <a:r>
              <a:rPr lang="en-GB" sz="2000" dirty="0">
                <a:solidFill>
                  <a:srgbClr val="FF0000"/>
                </a:solidFill>
                <a:latin typeface="Arial" panose="020B0604020202020204" pitchFamily="34" charset="0"/>
              </a:rPr>
              <a:t>We need to advertise the Pre-Rankine OM Conference on the TC206 web site.  Action Truong and Alessandro.</a:t>
            </a:r>
          </a:p>
          <a:p>
            <a:pPr marL="457200" lvl="1" indent="0">
              <a:buNone/>
            </a:pPr>
            <a:endParaRPr lang="en-GB" sz="2000" dirty="0">
              <a:solidFill>
                <a:srgbClr val="FF0000"/>
              </a:solidFill>
              <a:latin typeface="Arial" panose="020B0604020202020204" pitchFamily="34" charset="0"/>
            </a:endParaRPr>
          </a:p>
          <a:p>
            <a:r>
              <a:rPr lang="en-GB" sz="2400" dirty="0">
                <a:latin typeface="Arial" panose="020B0604020202020204" pitchFamily="34" charset="0"/>
              </a:rPr>
              <a:t>TC206 Membership Development.</a:t>
            </a:r>
          </a:p>
          <a:p>
            <a:endParaRPr lang="en-GB" sz="2400" dirty="0">
              <a:latin typeface="Arial" panose="020B0604020202020204" pitchFamily="34" charset="0"/>
            </a:endParaRPr>
          </a:p>
          <a:p>
            <a:r>
              <a:rPr lang="en-GB" sz="2400" dirty="0">
                <a:solidFill>
                  <a:srgbClr val="FF0000"/>
                </a:solidFill>
                <a:latin typeface="Arial" panose="020B0604020202020204" pitchFamily="34" charset="0"/>
              </a:rPr>
              <a:t>Progress report?</a:t>
            </a:r>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31439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4A94-D413-4990-C633-86A3468C91C9}"/>
              </a:ext>
            </a:extLst>
          </p:cNvPr>
          <p:cNvSpPr>
            <a:spLocks noGrp="1"/>
          </p:cNvSpPr>
          <p:nvPr>
            <p:ph type="title"/>
          </p:nvPr>
        </p:nvSpPr>
        <p:spPr/>
        <p:txBody>
          <a:bodyPr/>
          <a:lstStyle/>
          <a:p>
            <a:r>
              <a:rPr lang="en-GB" dirty="0"/>
              <a:t>3)	Conferences </a:t>
            </a:r>
          </a:p>
        </p:txBody>
      </p:sp>
      <p:sp>
        <p:nvSpPr>
          <p:cNvPr id="3" name="Content Placeholder 2">
            <a:extLst>
              <a:ext uri="{FF2B5EF4-FFF2-40B4-BE49-F238E27FC236}">
                <a16:creationId xmlns:a16="http://schemas.microsoft.com/office/drawing/2014/main" id="{6B8BBCFF-8959-CE6B-5FA4-D570CDCD005E}"/>
              </a:ext>
            </a:extLst>
          </p:cNvPr>
          <p:cNvSpPr>
            <a:spLocks noGrp="1"/>
          </p:cNvSpPr>
          <p:nvPr>
            <p:ph idx="1"/>
          </p:nvPr>
        </p:nvSpPr>
        <p:spPr/>
        <p:txBody>
          <a:bodyPr/>
          <a:lstStyle/>
          <a:p>
            <a:r>
              <a:rPr lang="en-GB" dirty="0"/>
              <a:t>Pre-Rankine Conference on OM (17/3/26)</a:t>
            </a:r>
          </a:p>
          <a:p>
            <a:endParaRPr lang="en-GB" dirty="0"/>
          </a:p>
          <a:p>
            <a:r>
              <a:rPr lang="en-GB" dirty="0"/>
              <a:t>Vienna Conference TC206 Involvement  (14-19 June 2026)</a:t>
            </a:r>
          </a:p>
        </p:txBody>
      </p:sp>
      <p:sp>
        <p:nvSpPr>
          <p:cNvPr id="4" name="Text Placeholder 3">
            <a:extLst>
              <a:ext uri="{FF2B5EF4-FFF2-40B4-BE49-F238E27FC236}">
                <a16:creationId xmlns:a16="http://schemas.microsoft.com/office/drawing/2014/main" id="{6583FEF1-DD81-0210-2BCC-E8289180E8A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7E1022D-7E59-2B40-6B7D-C061540CC6A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1361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8F4-1758-4F9A-CDF2-789052543349}"/>
              </a:ext>
            </a:extLst>
          </p:cNvPr>
          <p:cNvSpPr>
            <a:spLocks noGrp="1"/>
          </p:cNvSpPr>
          <p:nvPr>
            <p:ph type="title"/>
          </p:nvPr>
        </p:nvSpPr>
        <p:spPr>
          <a:xfrm>
            <a:off x="302342" y="109410"/>
            <a:ext cx="11889658" cy="1099958"/>
          </a:xfrm>
        </p:spPr>
        <p:txBody>
          <a:bodyPr>
            <a:normAutofit fontScale="90000"/>
          </a:bodyPr>
          <a:lstStyle/>
          <a:p>
            <a:pPr algn="ctr"/>
            <a:r>
              <a:rPr lang="en-GB" sz="3100" b="1" dirty="0"/>
              <a:t>PRE-RANKINE CONF. ON OM DEVELOPMENTS -17/3/2026 </a:t>
            </a:r>
            <a:br>
              <a:rPr lang="en-GB" sz="3100" b="1" dirty="0"/>
            </a:br>
            <a:r>
              <a:rPr lang="en-GB" sz="3100" b="1" dirty="0"/>
              <a:t>at Imperial College.</a:t>
            </a:r>
            <a:br>
              <a:rPr lang="en-GB" sz="3100" b="1" dirty="0"/>
            </a:br>
            <a:r>
              <a:rPr lang="en-GB" sz="3100" b="1" dirty="0"/>
              <a:t>Truong Le and Franz </a:t>
            </a:r>
            <a:r>
              <a:rPr lang="de-DE" sz="3100" b="1" dirty="0"/>
              <a:t>Tschuchnigg</a:t>
            </a:r>
            <a:endParaRPr lang="en-GB" dirty="0"/>
          </a:p>
        </p:txBody>
      </p:sp>
      <p:sp>
        <p:nvSpPr>
          <p:cNvPr id="3" name="Content Placeholder 2">
            <a:extLst>
              <a:ext uri="{FF2B5EF4-FFF2-40B4-BE49-F238E27FC236}">
                <a16:creationId xmlns:a16="http://schemas.microsoft.com/office/drawing/2014/main" id="{90A60CDB-0B08-BE8A-7ABF-ACDC4EF88E6F}"/>
              </a:ext>
            </a:extLst>
          </p:cNvPr>
          <p:cNvSpPr>
            <a:spLocks noGrp="1"/>
          </p:cNvSpPr>
          <p:nvPr>
            <p:ph idx="1"/>
          </p:nvPr>
        </p:nvSpPr>
        <p:spPr>
          <a:xfrm>
            <a:off x="526979" y="1450338"/>
            <a:ext cx="10763062" cy="4530583"/>
          </a:xfrm>
        </p:spPr>
        <p:txBody>
          <a:bodyPr>
            <a:normAutofit fontScale="92500" lnSpcReduction="20000"/>
          </a:bodyPr>
          <a:lstStyle/>
          <a:p>
            <a:r>
              <a:rPr lang="en-GB" dirty="0"/>
              <a:t>Review Agenda. – say 50 people?</a:t>
            </a:r>
          </a:p>
          <a:p>
            <a:endParaRPr lang="en-GB" dirty="0"/>
          </a:p>
          <a:p>
            <a:r>
              <a:rPr lang="en-GB" dirty="0"/>
              <a:t>Goals </a:t>
            </a:r>
          </a:p>
          <a:p>
            <a:pPr lvl="1"/>
            <a:r>
              <a:rPr lang="en-GB" dirty="0"/>
              <a:t>Agenda set.</a:t>
            </a:r>
          </a:p>
          <a:p>
            <a:pPr lvl="1"/>
            <a:r>
              <a:rPr lang="en-GB" dirty="0"/>
              <a:t>Presenters Confirmed</a:t>
            </a:r>
          </a:p>
          <a:p>
            <a:pPr lvl="1"/>
            <a:r>
              <a:rPr lang="en-GB" dirty="0"/>
              <a:t>IC meeting room (100 places) booked.  We are budgeting on 50 people.</a:t>
            </a:r>
          </a:p>
          <a:p>
            <a:pPr lvl="1"/>
            <a:r>
              <a:rPr lang="en-GB" dirty="0"/>
              <a:t>Coffee and Lunch booked.</a:t>
            </a:r>
          </a:p>
          <a:p>
            <a:pPr lvl="1"/>
            <a:r>
              <a:rPr lang="en-GB" dirty="0">
                <a:solidFill>
                  <a:srgbClr val="FF0000"/>
                </a:solidFill>
              </a:rPr>
              <a:t>Website drafted but not accessible by attendee sites.  May transfer to IC?</a:t>
            </a:r>
          </a:p>
          <a:p>
            <a:pPr lvl="1"/>
            <a:r>
              <a:rPr lang="en-GB" dirty="0">
                <a:solidFill>
                  <a:srgbClr val="FF0000"/>
                </a:solidFill>
              </a:rPr>
              <a:t>Need fliers to Email and </a:t>
            </a:r>
            <a:r>
              <a:rPr lang="en-GB" dirty="0" err="1">
                <a:solidFill>
                  <a:srgbClr val="FF0000"/>
                </a:solidFill>
              </a:rPr>
              <a:t>pil</a:t>
            </a:r>
            <a:r>
              <a:rPr lang="en-GB" dirty="0">
                <a:solidFill>
                  <a:srgbClr val="FF0000"/>
                </a:solidFill>
              </a:rPr>
              <a:t> </a:t>
            </a:r>
          </a:p>
          <a:p>
            <a:pPr lvl="1"/>
            <a:r>
              <a:rPr lang="en-GB" dirty="0"/>
              <a:t>Budget – BGA Support - £5000 – Registration fee - £100/person.</a:t>
            </a:r>
          </a:p>
          <a:p>
            <a:pPr lvl="1"/>
            <a:r>
              <a:rPr lang="en-GB" dirty="0">
                <a:solidFill>
                  <a:srgbClr val="FF0000"/>
                </a:solidFill>
              </a:rPr>
              <a:t>TC206 Bank account – try to register via IC.</a:t>
            </a:r>
          </a:p>
          <a:p>
            <a:pPr lvl="1"/>
            <a:endParaRPr lang="en-GB" dirty="0"/>
          </a:p>
          <a:p>
            <a:r>
              <a:rPr lang="en-GB" dirty="0"/>
              <a:t>Need to go live and advertise.</a:t>
            </a:r>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36DC6447-4A8A-B50E-2431-DBD0BDBCA1B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875D6A9-0946-A493-F86F-0BEA53CA87A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3655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3AA4-0334-6047-93A9-0FCD7A67A88F}"/>
              </a:ext>
            </a:extLst>
          </p:cNvPr>
          <p:cNvSpPr>
            <a:spLocks noGrp="1"/>
          </p:cNvSpPr>
          <p:nvPr>
            <p:ph type="title"/>
          </p:nvPr>
        </p:nvSpPr>
        <p:spPr>
          <a:xfrm>
            <a:off x="2704707" y="1279525"/>
            <a:ext cx="10515600" cy="1325563"/>
          </a:xfrm>
        </p:spPr>
        <p:txBody>
          <a:bodyPr/>
          <a:lstStyle/>
          <a:p>
            <a:endParaRPr lang="en-GB" dirty="0"/>
          </a:p>
        </p:txBody>
      </p:sp>
      <p:sp>
        <p:nvSpPr>
          <p:cNvPr id="4" name="Text Placeholder 3">
            <a:extLst>
              <a:ext uri="{FF2B5EF4-FFF2-40B4-BE49-F238E27FC236}">
                <a16:creationId xmlns:a16="http://schemas.microsoft.com/office/drawing/2014/main" id="{7701D671-C373-3A7A-E1A9-DA392ABBE81C}"/>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97D7F94-06B3-EDCD-B548-B20BA84E053F}"/>
              </a:ext>
            </a:extLst>
          </p:cNvPr>
          <p:cNvSpPr>
            <a:spLocks noGrp="1"/>
          </p:cNvSpPr>
          <p:nvPr>
            <p:ph type="body" sz="quarter" idx="11"/>
          </p:nvPr>
        </p:nvSpPr>
        <p:spPr/>
        <p:txBody>
          <a:bodyPr/>
          <a:lstStyle/>
          <a:p>
            <a:endParaRPr lang="en-GB"/>
          </a:p>
        </p:txBody>
      </p:sp>
      <p:sp>
        <p:nvSpPr>
          <p:cNvPr id="11" name="Content Placeholder 10">
            <a:extLst>
              <a:ext uri="{FF2B5EF4-FFF2-40B4-BE49-F238E27FC236}">
                <a16:creationId xmlns:a16="http://schemas.microsoft.com/office/drawing/2014/main" id="{6235F51F-95B9-4397-6615-201795CC0D48}"/>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5DC8D035-778A-E347-D36D-849E044E3A09}"/>
              </a:ext>
            </a:extLst>
          </p:cNvPr>
          <p:cNvPicPr>
            <a:picLocks noChangeAspect="1"/>
          </p:cNvPicPr>
          <p:nvPr/>
        </p:nvPicPr>
        <p:blipFill>
          <a:blip r:embed="rId2"/>
          <a:stretch>
            <a:fillRect/>
          </a:stretch>
        </p:blipFill>
        <p:spPr>
          <a:xfrm>
            <a:off x="671803" y="51318"/>
            <a:ext cx="9585822" cy="6755363"/>
          </a:xfrm>
          <a:prstGeom prst="rect">
            <a:avLst/>
          </a:prstGeom>
        </p:spPr>
      </p:pic>
    </p:spTree>
    <p:extLst>
      <p:ext uri="{BB962C8B-B14F-4D97-AF65-F5344CB8AC3E}">
        <p14:creationId xmlns:p14="http://schemas.microsoft.com/office/powerpoint/2010/main" val="49408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EE97-682D-45F6-AB8C-78C343BF852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D2451D3-CD74-AA80-256C-B6DA501D2074}"/>
              </a:ext>
            </a:extLst>
          </p:cNvPr>
          <p:cNvSpPr>
            <a:spLocks noGrp="1"/>
          </p:cNvSpPr>
          <p:nvPr>
            <p:ph idx="1"/>
          </p:nvPr>
        </p:nvSpPr>
        <p:spPr>
          <a:xfrm>
            <a:off x="857313" y="1690688"/>
            <a:ext cx="10515600" cy="4351338"/>
          </a:xfrm>
        </p:spPr>
        <p:txBody>
          <a:bodyPr/>
          <a:lstStyle/>
          <a:p>
            <a:endParaRPr lang="en-GB"/>
          </a:p>
        </p:txBody>
      </p:sp>
      <p:sp>
        <p:nvSpPr>
          <p:cNvPr id="4" name="Text Placeholder 3">
            <a:extLst>
              <a:ext uri="{FF2B5EF4-FFF2-40B4-BE49-F238E27FC236}">
                <a16:creationId xmlns:a16="http://schemas.microsoft.com/office/drawing/2014/main" id="{EB9B073C-6A84-A302-3EDA-4CFC69B6A48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B6FF73D4-3AAC-1BBE-208B-6630725CC811}"/>
              </a:ext>
            </a:extLst>
          </p:cNvPr>
          <p:cNvSpPr>
            <a:spLocks noGrp="1"/>
          </p:cNvSpPr>
          <p:nvPr>
            <p:ph type="body" sz="quarter" idx="11"/>
          </p:nvPr>
        </p:nvSpPr>
        <p:spPr/>
        <p:txBody>
          <a:bodyPr/>
          <a:lstStyle/>
          <a:p>
            <a:endParaRPr lang="en-GB"/>
          </a:p>
        </p:txBody>
      </p:sp>
      <p:pic>
        <p:nvPicPr>
          <p:cNvPr id="8" name="Picture 7">
            <a:extLst>
              <a:ext uri="{FF2B5EF4-FFF2-40B4-BE49-F238E27FC236}">
                <a16:creationId xmlns:a16="http://schemas.microsoft.com/office/drawing/2014/main" id="{3AB8A99F-7D9D-57BA-DC07-B258A516405F}"/>
              </a:ext>
            </a:extLst>
          </p:cNvPr>
          <p:cNvPicPr>
            <a:picLocks noChangeAspect="1"/>
          </p:cNvPicPr>
          <p:nvPr/>
        </p:nvPicPr>
        <p:blipFill>
          <a:blip r:embed="rId2"/>
          <a:stretch>
            <a:fillRect/>
          </a:stretch>
        </p:blipFill>
        <p:spPr>
          <a:xfrm>
            <a:off x="962891" y="88106"/>
            <a:ext cx="10488382" cy="6681788"/>
          </a:xfrm>
          <a:prstGeom prst="rect">
            <a:avLst/>
          </a:prstGeom>
        </p:spPr>
      </p:pic>
    </p:spTree>
    <p:extLst>
      <p:ext uri="{BB962C8B-B14F-4D97-AF65-F5344CB8AC3E}">
        <p14:creationId xmlns:p14="http://schemas.microsoft.com/office/powerpoint/2010/main" val="315017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72296" y="512598"/>
            <a:ext cx="10515600" cy="740733"/>
          </a:xfrm>
        </p:spPr>
        <p:txBody>
          <a:bodyPr>
            <a:normAutofit fontScale="90000"/>
          </a:bodyPr>
          <a:lstStyle/>
          <a:p>
            <a:r>
              <a:rPr lang="en-GB" sz="3600" dirty="0"/>
              <a:t>ISSMGE 21</a:t>
            </a:r>
            <a:r>
              <a:rPr lang="en-GB" sz="3600" baseline="30000" dirty="0"/>
              <a:t>st</a:t>
            </a:r>
            <a:r>
              <a:rPr lang="en-GB" sz="3600" dirty="0"/>
              <a:t> Int. Conf.  - Vienna - 14-19 June 2026  </a:t>
            </a:r>
            <a:br>
              <a:rPr lang="en-GB" sz="3600" dirty="0"/>
            </a:br>
            <a:r>
              <a:rPr lang="en-GB" sz="3600" dirty="0"/>
              <a:t>Ying Chen</a:t>
            </a:r>
            <a:endParaRPr lang="en-GB"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14649" y="1478941"/>
            <a:ext cx="11030893" cy="4351338"/>
          </a:xfrm>
        </p:spPr>
        <p:txBody>
          <a:bodyPr>
            <a:normAutofit fontScale="85000" lnSpcReduction="20000"/>
          </a:bodyPr>
          <a:lstStyle/>
          <a:p>
            <a:pPr marL="0" indent="0">
              <a:buNone/>
            </a:pPr>
            <a:endParaRPr lang="en-GB" dirty="0"/>
          </a:p>
          <a:p>
            <a:pPr lvl="1"/>
            <a:r>
              <a:rPr lang="en-GB" dirty="0"/>
              <a:t>Honour Lecture Proposal withdrawn.</a:t>
            </a:r>
            <a:endParaRPr lang="en-GB" dirty="0">
              <a:solidFill>
                <a:srgbClr val="FF0000"/>
              </a:solidFill>
            </a:endParaRPr>
          </a:p>
          <a:p>
            <a:pPr lvl="1"/>
            <a:endParaRPr lang="en-GB" dirty="0">
              <a:solidFill>
                <a:srgbClr val="FF0000"/>
              </a:solidFill>
            </a:endParaRPr>
          </a:p>
          <a:p>
            <a:pPr lvl="1"/>
            <a:r>
              <a:rPr lang="en-GB" dirty="0">
                <a:latin typeface="Calibri" panose="020F0502020204030204" pitchFamily="34" charset="0"/>
                <a:ea typeface="PMingLiU" panose="02020500000000000000" pitchFamily="18" charset="-120"/>
                <a:cs typeface="PMingLiU" panose="02020500000000000000" pitchFamily="18" charset="-120"/>
              </a:rPr>
              <a:t>Keynote speech on OM by Tony O’Brian  </a:t>
            </a:r>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Agreed.</a:t>
            </a:r>
          </a:p>
          <a:p>
            <a:pPr lvl="1"/>
            <a:endParaRPr lang="en-GB" dirty="0">
              <a:latin typeface="Calibri" panose="020F0502020204030204" pitchFamily="34" charset="0"/>
              <a:ea typeface="PMingLiU" panose="02020500000000000000" pitchFamily="18" charset="-120"/>
              <a:cs typeface="PMingLiU" panose="02020500000000000000" pitchFamily="18" charset="-120"/>
            </a:endParaRPr>
          </a:p>
          <a:p>
            <a:pPr lvl="1"/>
            <a:r>
              <a:rPr lang="en-GB" dirty="0">
                <a:latin typeface="Calibri" panose="020F0502020204030204" pitchFamily="34" charset="0"/>
                <a:ea typeface="PMingLiU" panose="02020500000000000000" pitchFamily="18" charset="-120"/>
                <a:cs typeface="PMingLiU" panose="02020500000000000000" pitchFamily="18" charset="-120"/>
              </a:rPr>
              <a:t>25 OM Papers submitted. </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dirty="0">
                <a:latin typeface="Calibri" panose="020F0502020204030204" pitchFamily="34" charset="0"/>
                <a:ea typeface="PMingLiU" panose="02020500000000000000" pitchFamily="18" charset="-120"/>
                <a:cs typeface="PMingLiU" panose="02020500000000000000" pitchFamily="18" charset="-120"/>
              </a:rPr>
              <a:t>. </a:t>
            </a:r>
          </a:p>
          <a:p>
            <a:pPr lvl="2"/>
            <a:r>
              <a:rPr lang="en-GB" dirty="0">
                <a:solidFill>
                  <a:srgbClr val="FF0000"/>
                </a:solidFill>
                <a:latin typeface="Calibri" panose="020F0502020204030204" pitchFamily="34" charset="0"/>
                <a:ea typeface="PMingLiU" panose="02020500000000000000" pitchFamily="18" charset="-120"/>
                <a:cs typeface="PMingLiU" panose="02020500000000000000" pitchFamily="18" charset="-120"/>
              </a:rPr>
              <a:t>Papers will be passed to TC206 – Dec 2025 – TC206 to select papers for presentation.</a:t>
            </a:r>
          </a:p>
          <a:p>
            <a:pPr lvl="1"/>
            <a:endParaRPr lang="en-GB" sz="2000" dirty="0">
              <a:latin typeface="PMingLiU" panose="02020500000000000000" pitchFamily="18" charset="-120"/>
              <a:ea typeface="PMingLiU" panose="02020500000000000000" pitchFamily="18" charset="-120"/>
              <a:cs typeface="PMingLiU" panose="02020500000000000000" pitchFamily="18" charset="-120"/>
            </a:endParaRPr>
          </a:p>
          <a:p>
            <a:pPr lvl="1"/>
            <a:r>
              <a:rPr lang="en-GB" dirty="0"/>
              <a:t>“Workshop” Session booked (90 minutes?) – TC206  to organise.  </a:t>
            </a:r>
          </a:p>
          <a:p>
            <a:pPr lvl="2"/>
            <a:r>
              <a:rPr lang="en-GB" dirty="0"/>
              <a:t>This is 2 or 3 discussion topics???</a:t>
            </a:r>
          </a:p>
          <a:p>
            <a:pPr lvl="2"/>
            <a:r>
              <a:rPr lang="en-GB" dirty="0"/>
              <a:t>Link to Oral Session Papers.</a:t>
            </a:r>
          </a:p>
          <a:p>
            <a:pPr lvl="2"/>
            <a:r>
              <a:rPr lang="en-GB" dirty="0"/>
              <a:t>What do we want to discuss?</a:t>
            </a:r>
          </a:p>
          <a:p>
            <a:pPr lvl="1"/>
            <a:endParaRPr lang="en-GB" dirty="0"/>
          </a:p>
          <a:p>
            <a:pPr lvl="1"/>
            <a:r>
              <a:rPr lang="en-GB"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5618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CE23-09DE-B51B-F7E7-0BDC192BA571}"/>
              </a:ext>
            </a:extLst>
          </p:cNvPr>
          <p:cNvSpPr txBox="1">
            <a:spLocks/>
          </p:cNvSpPr>
          <p:nvPr/>
        </p:nvSpPr>
        <p:spPr>
          <a:xfrm>
            <a:off x="604519" y="308018"/>
            <a:ext cx="10515600" cy="698501"/>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ea typeface="MS PGothic" panose="020B0600070205080204" pitchFamily="34" charset="-128"/>
                <a:cs typeface="Arial" panose="020B0604020202020204" pitchFamily="34" charset="0"/>
              </a:rPr>
              <a:t>OM Oral Presentations Session: 90 minutes. </a:t>
            </a: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CB7E65D-1D97-32AD-5F1D-9C7DC916331E}"/>
              </a:ext>
            </a:extLst>
          </p:cNvPr>
          <p:cNvSpPr txBox="1">
            <a:spLocks/>
          </p:cNvSpPr>
          <p:nvPr/>
        </p:nvSpPr>
        <p:spPr>
          <a:xfrm>
            <a:off x="604519" y="1304375"/>
            <a:ext cx="11004007" cy="398324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ICSMGE in Vienna, Austria – </a:t>
            </a:r>
            <a:r>
              <a:rPr lang="en-GB" sz="2000" dirty="0"/>
              <a:t>14-19 June 2026. </a:t>
            </a:r>
            <a:r>
              <a:rPr lang="en-GB" sz="2000" dirty="0">
                <a:latin typeface="Arial" panose="020B0604020202020204" pitchFamily="34" charset="0"/>
                <a:ea typeface="MS PGothic" panose="020B0600070205080204" pitchFamily="34" charset="-128"/>
                <a:cs typeface="Arial" panose="020B0604020202020204" pitchFamily="34" charset="0"/>
              </a:rPr>
              <a:t> </a:t>
            </a:r>
          </a:p>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TC206 to review submitted 25 OM papers.</a:t>
            </a:r>
          </a:p>
          <a:p>
            <a:pPr marL="342900" indent="-342900">
              <a:lnSpc>
                <a:spcPct val="110000"/>
              </a:lnSpc>
              <a:spcAft>
                <a:spcPts val="600"/>
              </a:spcAft>
              <a:buFont typeface="Symbol" panose="05050102010706020507" pitchFamily="18"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TC206 to Organise Presentations.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Option 1 Select best 7 papers to present within 90 minutes’ session (12 minutes each presentation).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Option 2 Maximum numbers of papers to be present (7 minutes each, up to 12 papers to be presented) </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Do we want a paper discussion?</a:t>
            </a:r>
          </a:p>
          <a:p>
            <a:pPr marL="800100" lvl="1" indent="-342900">
              <a:lnSpc>
                <a:spcPct val="110000"/>
              </a:lnSpc>
              <a:spcAft>
                <a:spcPts val="600"/>
              </a:spcAft>
              <a:buFont typeface="Symbol" panose="05050102010706020507" pitchFamily="18"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We want these papers to inform the workshop discussions.</a:t>
            </a:r>
          </a:p>
          <a:p>
            <a:pPr marL="342900" indent="-342900">
              <a:lnSpc>
                <a:spcPct val="110000"/>
              </a:lnSpc>
              <a:buFont typeface="Symbol" panose="05050102010706020507" pitchFamily="18" charset="2"/>
              <a:buChar char=""/>
            </a:pPr>
            <a:endParaRPr lang="en-GB" sz="20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6578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ans 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09197AB1-976B-43DD-A3FC-DAED88A3328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AC0B5073-BDC2-4D66-B056-1641E6949EA5}"/>
    </a:ext>
  </a:extLst>
</a:theme>
</file>

<file path=ppt/theme/theme3.xml><?xml version="1.0" encoding="utf-8"?>
<a:theme xmlns:a="http://schemas.openxmlformats.org/drawingml/2006/main" name="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4.xml><?xml version="1.0" encoding="utf-8"?>
<a:theme xmlns:a="http://schemas.openxmlformats.org/drawingml/2006/main" name="3_Mott MacDonald Template 2022">
  <a:themeElements>
    <a:clrScheme name="MM Turquoise">
      <a:dk1>
        <a:srgbClr val="000000"/>
      </a:dk1>
      <a:lt1>
        <a:srgbClr val="FFFFFF"/>
      </a:lt1>
      <a:dk2>
        <a:srgbClr val="575656"/>
      </a:dk2>
      <a:lt2>
        <a:srgbClr val="EDEBE6"/>
      </a:lt2>
      <a:accent1>
        <a:srgbClr val="2FB6BC"/>
      </a:accent1>
      <a:accent2>
        <a:srgbClr val="009695"/>
      </a:accent2>
      <a:accent3>
        <a:srgbClr val="2B86C7"/>
      </a:accent3>
      <a:accent4>
        <a:srgbClr val="216B99"/>
      </a:accent4>
      <a:accent5>
        <a:srgbClr val="41AC4C"/>
      </a:accent5>
      <a:accent6>
        <a:srgbClr val="8E3F91"/>
      </a:accent6>
      <a:hlink>
        <a:srgbClr val="009695"/>
      </a:hlink>
      <a:folHlink>
        <a:srgbClr val="2FB6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5.xml><?xml version="1.0" encoding="utf-8"?>
<a:theme xmlns:a="http://schemas.openxmlformats.org/drawingml/2006/main" name="1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6.xml><?xml version="1.0" encoding="utf-8"?>
<a:theme xmlns:a="http://schemas.openxmlformats.org/drawingml/2006/main" name="2_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7.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7753391892227763","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7753391892227763","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7753391892227763","enableDocumentContentUpdater":false,"version":"2.0"}]]></TemplafySlideTemplateConfiguration>
</file>

<file path=customXml/item17.xml><?xml version="1.0" encoding="utf-8"?>
<TemplafySlideTemplateConfiguration><![CDATA[{"slideVersion":1,"isValidatorEnabled":false,"isLocked":false,"elementsMetadata":[],"slideId":"637753391892214650","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7753391892243984","enableDocumentContentUpdater":false,"version":"2.0"}]]></TemplafySlideTemplate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7753391892227763","enableDocumentContentUpdater":false,"version":"2.0"}]]></TemplafySlideTemplateConfiguration>
</file>

<file path=customXml/item2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6.xml><?xml version="1.0" encoding="utf-8"?>
<TemplafySlideTemplateConfiguration><![CDATA[{"slideVersion":1,"isValidatorEnabled":false,"isLocked":false,"elementsMetadata":[],"slideId":"637753391892227763","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7753391892227763","enableDocumentContentUpdater":false,"version":"2.0"}]]></TemplafySlideTemplateConfiguration>
</file>

<file path=customXml/item9.xml><?xml version="1.0" encoding="utf-8"?>
<TemplafySlideTemplateConfiguration><![CDATA[{"slideVersion":1,"isValidatorEnabled":false,"isLocked":false,"elementsMetadata":[],"slideId":"637753391892227763","enableDocumentContentUpdater":false,"version":"2.0"}]]></TemplafySlideTemplateConfiguration>
</file>

<file path=customXml/itemProps1.xml><?xml version="1.0" encoding="utf-8"?>
<ds:datastoreItem xmlns:ds="http://schemas.openxmlformats.org/officeDocument/2006/customXml" ds:itemID="{AD9F35C9-FDE3-4512-8D36-1B3A5A1C3AD9}">
  <ds:schemaRefs/>
</ds:datastoreItem>
</file>

<file path=customXml/itemProps10.xml><?xml version="1.0" encoding="utf-8"?>
<ds:datastoreItem xmlns:ds="http://schemas.openxmlformats.org/officeDocument/2006/customXml" ds:itemID="{DA7858F9-2698-4030-8FA4-8A474590326A}">
  <ds:schemaRefs/>
</ds:datastoreItem>
</file>

<file path=customXml/itemProps11.xml><?xml version="1.0" encoding="utf-8"?>
<ds:datastoreItem xmlns:ds="http://schemas.openxmlformats.org/officeDocument/2006/customXml" ds:itemID="{AB35A41D-9B92-4FCD-870B-7EEFA305B98E}">
  <ds:schemaRefs/>
</ds:datastoreItem>
</file>

<file path=customXml/itemProps12.xml><?xml version="1.0" encoding="utf-8"?>
<ds:datastoreItem xmlns:ds="http://schemas.openxmlformats.org/officeDocument/2006/customXml" ds:itemID="{4A134940-D1D2-423D-AE64-8301C6C14851}">
  <ds:schemaRefs/>
</ds:datastoreItem>
</file>

<file path=customXml/itemProps13.xml><?xml version="1.0" encoding="utf-8"?>
<ds:datastoreItem xmlns:ds="http://schemas.openxmlformats.org/officeDocument/2006/customXml" ds:itemID="{BA9684A7-4C4C-47DE-A70D-56BA0990C4B7}">
  <ds:schemaRefs/>
</ds:datastoreItem>
</file>

<file path=customXml/itemProps14.xml><?xml version="1.0" encoding="utf-8"?>
<ds:datastoreItem xmlns:ds="http://schemas.openxmlformats.org/officeDocument/2006/customXml" ds:itemID="{38BD5DE6-8A20-4DBE-BE64-342F55C3AD1B}">
  <ds:schemaRefs/>
</ds:datastoreItem>
</file>

<file path=customXml/itemProps15.xml><?xml version="1.0" encoding="utf-8"?>
<ds:datastoreItem xmlns:ds="http://schemas.openxmlformats.org/officeDocument/2006/customXml" ds:itemID="{5D0D8289-49FD-41C8-8C43-34508C3127FD}">
  <ds:schemaRefs/>
</ds:datastoreItem>
</file>

<file path=customXml/itemProps16.xml><?xml version="1.0" encoding="utf-8"?>
<ds:datastoreItem xmlns:ds="http://schemas.openxmlformats.org/officeDocument/2006/customXml" ds:itemID="{C946C537-ECA8-46CA-BDAA-205272BC8AE1}">
  <ds:schemaRefs/>
</ds:datastoreItem>
</file>

<file path=customXml/itemProps17.xml><?xml version="1.0" encoding="utf-8"?>
<ds:datastoreItem xmlns:ds="http://schemas.openxmlformats.org/officeDocument/2006/customXml" ds:itemID="{66EC641E-6C2C-4CF2-8558-B0289BE67A81}">
  <ds:schemaRefs/>
</ds:datastoreItem>
</file>

<file path=customXml/itemProps18.xml><?xml version="1.0" encoding="utf-8"?>
<ds:datastoreItem xmlns:ds="http://schemas.openxmlformats.org/officeDocument/2006/customXml" ds:itemID="{430B21EC-2084-4508-97D0-8AC759F4396E}">
  <ds:schemaRefs/>
</ds:datastoreItem>
</file>

<file path=customXml/itemProps19.xml><?xml version="1.0" encoding="utf-8"?>
<ds:datastoreItem xmlns:ds="http://schemas.openxmlformats.org/officeDocument/2006/customXml" ds:itemID="{A013EFAB-EA8A-4ACB-9F2D-029C55C5896C}">
  <ds:schemaRefs/>
</ds:datastoreItem>
</file>

<file path=customXml/itemProps2.xml><?xml version="1.0" encoding="utf-8"?>
<ds:datastoreItem xmlns:ds="http://schemas.openxmlformats.org/officeDocument/2006/customXml" ds:itemID="{64E48607-DE2F-4FCE-A254-D002F1BF10AC}">
  <ds:schemaRefs/>
</ds:datastoreItem>
</file>

<file path=customXml/itemProps20.xml><?xml version="1.0" encoding="utf-8"?>
<ds:datastoreItem xmlns:ds="http://schemas.openxmlformats.org/officeDocument/2006/customXml" ds:itemID="{C0B7E490-4658-4FB4-9267-A2472966FC60}">
  <ds:schemaRefs/>
</ds:datastoreItem>
</file>

<file path=customXml/itemProps21.xml><?xml version="1.0" encoding="utf-8"?>
<ds:datastoreItem xmlns:ds="http://schemas.openxmlformats.org/officeDocument/2006/customXml" ds:itemID="{B8A97941-2E86-4DA0-AD78-FE5F4D84F921}">
  <ds:schemaRefs/>
</ds:datastoreItem>
</file>

<file path=customXml/itemProps22.xml><?xml version="1.0" encoding="utf-8"?>
<ds:datastoreItem xmlns:ds="http://schemas.openxmlformats.org/officeDocument/2006/customXml" ds:itemID="{3BE2DBBA-3C2A-4E38-8B2C-30B1925A0391}">
  <ds:schemaRefs/>
</ds:datastoreItem>
</file>

<file path=customXml/itemProps3.xml><?xml version="1.0" encoding="utf-8"?>
<ds:datastoreItem xmlns:ds="http://schemas.openxmlformats.org/officeDocument/2006/customXml" ds:itemID="{14D1AAC2-A1E6-4A85-9094-A7D60DF7FD9A}">
  <ds:schemaRefs/>
</ds:datastoreItem>
</file>

<file path=customXml/itemProps4.xml><?xml version="1.0" encoding="utf-8"?>
<ds:datastoreItem xmlns:ds="http://schemas.openxmlformats.org/officeDocument/2006/customXml" ds:itemID="{DC99435C-290C-4CDF-A5E2-B38CA16AA338}">
  <ds:schemaRefs/>
</ds:datastoreItem>
</file>

<file path=customXml/itemProps5.xml><?xml version="1.0" encoding="utf-8"?>
<ds:datastoreItem xmlns:ds="http://schemas.openxmlformats.org/officeDocument/2006/customXml" ds:itemID="{7B99D4F5-E01C-4BDD-A9B0-7CF37D96E577}">
  <ds:schemaRefs/>
</ds:datastoreItem>
</file>

<file path=customXml/itemProps6.xml><?xml version="1.0" encoding="utf-8"?>
<ds:datastoreItem xmlns:ds="http://schemas.openxmlformats.org/officeDocument/2006/customXml" ds:itemID="{DD5000C6-0713-46B0-938F-F4113FE7A2AB}">
  <ds:schemaRefs/>
</ds:datastoreItem>
</file>

<file path=customXml/itemProps7.xml><?xml version="1.0" encoding="utf-8"?>
<ds:datastoreItem xmlns:ds="http://schemas.openxmlformats.org/officeDocument/2006/customXml" ds:itemID="{6E4B402B-296A-4127-9396-49A0B62E09C1}">
  <ds:schemaRefs/>
</ds:datastoreItem>
</file>

<file path=customXml/itemProps8.xml><?xml version="1.0" encoding="utf-8"?>
<ds:datastoreItem xmlns:ds="http://schemas.openxmlformats.org/officeDocument/2006/customXml" ds:itemID="{33416931-B3CD-4018-8835-380FDC98E6EF}">
  <ds:schemaRefs/>
</ds:datastoreItem>
</file>

<file path=customXml/itemProps9.xml><?xml version="1.0" encoding="utf-8"?>
<ds:datastoreItem xmlns:ds="http://schemas.openxmlformats.org/officeDocument/2006/customXml" ds:itemID="{DF99B058-CFEB-455C-8E60-8DCB3C0EDBCC}">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Sub group Monitoring data</Template>
  <TotalTime>22834</TotalTime>
  <Words>2034</Words>
  <Application>Microsoft Office PowerPoint</Application>
  <PresentationFormat>Widescreen</PresentationFormat>
  <Paragraphs>278</Paragraphs>
  <Slides>27</Slides>
  <Notes>0</Notes>
  <HiddenSlides>3</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27</vt:i4>
      </vt:variant>
    </vt:vector>
  </HeadingPairs>
  <TitlesOfParts>
    <vt:vector size="47" baseType="lpstr">
      <vt:lpstr>ＭＳ Ｐゴシック</vt:lpstr>
      <vt:lpstr>PMingLiU</vt:lpstr>
      <vt:lpstr>Aptos</vt:lpstr>
      <vt:lpstr>Arial</vt:lpstr>
      <vt:lpstr>Arial Black</vt:lpstr>
      <vt:lpstr>Calibri</vt:lpstr>
      <vt:lpstr>Johnston100</vt:lpstr>
      <vt:lpstr>Johnston100 Light</vt:lpstr>
      <vt:lpstr>Sans Serif</vt:lpstr>
      <vt:lpstr>SansSerif</vt:lpstr>
      <vt:lpstr>Symbol</vt:lpstr>
      <vt:lpstr>Times New Roman</vt:lpstr>
      <vt:lpstr>Wingdings</vt:lpstr>
      <vt:lpstr>Office Theme</vt:lpstr>
      <vt:lpstr>Custom Design</vt:lpstr>
      <vt:lpstr>Mott MacDonald Template 2022</vt:lpstr>
      <vt:lpstr>3_Mott MacDonald Template 2022</vt:lpstr>
      <vt:lpstr>1_Mott MacDonald Template 2022</vt:lpstr>
      <vt:lpstr>2_Mott MacDonald Template 2022</vt:lpstr>
      <vt:lpstr>Arup</vt:lpstr>
      <vt:lpstr>ISSMGE - TC206 Management Meeting  6-11-2025 at 09:00 – 09.30hrs - UK time</vt:lpstr>
      <vt:lpstr>Management Group  - Agenda  </vt:lpstr>
      <vt:lpstr>2)TC206 Administration Websites Update –  Alessandro Martucci - </vt:lpstr>
      <vt:lpstr>3) Conferences </vt:lpstr>
      <vt:lpstr>PRE-RANKINE CONF. ON OM DEVELOPMENTS -17/3/2026  at Imperial College. Truong Le and Franz Tschuchnigg</vt:lpstr>
      <vt:lpstr>PowerPoint Presentation</vt:lpstr>
      <vt:lpstr>PowerPoint Presentation</vt:lpstr>
      <vt:lpstr>ISSMGE 21st Int. Conf.  - Vienna - 14-19 June 2026   Ying Chen</vt:lpstr>
      <vt:lpstr>PowerPoint Presentation</vt:lpstr>
      <vt:lpstr>PowerPoint Presentation</vt:lpstr>
      <vt:lpstr>PowerPoint Presentation</vt:lpstr>
      <vt:lpstr>PowerPoint Presentation</vt:lpstr>
      <vt:lpstr>Other Conf / Publications:</vt:lpstr>
      <vt:lpstr>CIRIA Revised TC285 on OM</vt:lpstr>
      <vt:lpstr>5)Working Group Updates</vt:lpstr>
      <vt:lpstr>TC 206 Meeting</vt:lpstr>
      <vt:lpstr>PowerPoint Presentation</vt:lpstr>
      <vt:lpstr>PowerPoint Presentation</vt:lpstr>
      <vt:lpstr>PowerPoint Presentation</vt:lpstr>
      <vt:lpstr>Monitoring Group   (Hock, Leen, Dorota, Daniele)</vt:lpstr>
      <vt:lpstr>Contracts - update by Tony O’Brien </vt:lpstr>
      <vt:lpstr>Eurocodes - Johan Spross </vt:lpstr>
      <vt:lpstr>Historical Assets – Mandy Korff</vt:lpstr>
      <vt:lpstr>Tunnelling Working Group - update by C Menkiti </vt:lpstr>
      <vt:lpstr>7)Next Meetings</vt:lpstr>
      <vt:lpstr>Any Questions </vt:lpstr>
      <vt:lpstr>Conferences  2nd Workshop on Polymer Support Fluids in Geotechnical Engineering -  Cambridge Uni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data for back analysis</dc:title>
  <dc:creator>Ying Chen</dc:creator>
  <cp:lastModifiedBy>Duncan Nicholson</cp:lastModifiedBy>
  <cp:revision>237</cp:revision>
  <cp:lastPrinted>2021-03-17T15:14:37Z</cp:lastPrinted>
  <dcterms:created xsi:type="dcterms:W3CDTF">2021-02-13T15:35:14Z</dcterms:created>
  <dcterms:modified xsi:type="dcterms:W3CDTF">2025-11-06T21:46:43Z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2020-11-17T10:39:20Z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4b62c35d-e160-4fee-9d41-6dde98de8b50</vt:lpwstr>
  </property>
  <property fmtid="{D5CDD505-2E9C-101B-9397-08002B2CF9AE}" pid="8" name="MSIP_Label_82fa3fd3-029b-403d-91b4-1dc930cb0e60_ContentBits">
    <vt:lpwstr>0</vt:lpwstr>
  </property>
</Properties>
</file>