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5"/>
    <p:sldMasterId id="2147483661" r:id="rId26"/>
    <p:sldMasterId id="2147483684" r:id="rId27"/>
    <p:sldMasterId id="2147483722" r:id="rId28"/>
    <p:sldMasterId id="2147483760" r:id="rId29"/>
    <p:sldMasterId id="2147483807" r:id="rId30"/>
    <p:sldMasterId id="2147483845" r:id="rId31"/>
  </p:sldMasterIdLst>
  <p:notesMasterIdLst>
    <p:notesMasterId r:id="rId64"/>
  </p:notesMasterIdLst>
  <p:sldIdLst>
    <p:sldId id="553" r:id="rId32"/>
    <p:sldId id="634" r:id="rId33"/>
    <p:sldId id="1765" r:id="rId34"/>
    <p:sldId id="3250" r:id="rId35"/>
    <p:sldId id="3244" r:id="rId36"/>
    <p:sldId id="3254" r:id="rId37"/>
    <p:sldId id="3255" r:id="rId38"/>
    <p:sldId id="3261" r:id="rId39"/>
    <p:sldId id="3218" r:id="rId40"/>
    <p:sldId id="256" r:id="rId41"/>
    <p:sldId id="3257" r:id="rId42"/>
    <p:sldId id="3258" r:id="rId43"/>
    <p:sldId id="3222" r:id="rId44"/>
    <p:sldId id="3251" r:id="rId45"/>
    <p:sldId id="386" r:id="rId46"/>
    <p:sldId id="373" r:id="rId47"/>
    <p:sldId id="273" r:id="rId48"/>
    <p:sldId id="257" r:id="rId49"/>
    <p:sldId id="258" r:id="rId50"/>
    <p:sldId id="3216" r:id="rId51"/>
    <p:sldId id="272" r:id="rId52"/>
    <p:sldId id="1756" r:id="rId53"/>
    <p:sldId id="282" r:id="rId54"/>
    <p:sldId id="3248" r:id="rId55"/>
    <p:sldId id="3213" r:id="rId56"/>
    <p:sldId id="3259" r:id="rId57"/>
    <p:sldId id="1769" r:id="rId58"/>
    <p:sldId id="3260" r:id="rId59"/>
    <p:sldId id="3217" r:id="rId60"/>
    <p:sldId id="3212" r:id="rId61"/>
    <p:sldId id="1766" r:id="rId62"/>
    <p:sldId id="3209" r:id="rId63"/>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Nicholson" initials="DN" lastIdx="3" clrIdx="0">
    <p:extLst>
      <p:ext uri="{19B8F6BF-5375-455C-9EA6-DF929625EA0E}">
        <p15:presenceInfo xmlns:p15="http://schemas.microsoft.com/office/powerpoint/2012/main" userId="S::duncan.nicholson@arup.com::d00339fd-09dc-4151-a2a9-f88dc3c3a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a:srgbClr val="B12B32"/>
    <a:srgbClr val="33CC33"/>
    <a:srgbClr val="009900"/>
    <a:srgbClr val="6699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07D99-957F-4FE9-B89D-F3082F8BC04A}" v="34" dt="2026-02-11T22:24:11.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76" autoAdjust="0"/>
    <p:restoredTop sz="94660"/>
  </p:normalViewPr>
  <p:slideViewPr>
    <p:cSldViewPr snapToGrid="0">
      <p:cViewPr varScale="1">
        <p:scale>
          <a:sx n="85" d="100"/>
          <a:sy n="85" d="100"/>
        </p:scale>
        <p:origin x="86" y="139"/>
      </p:cViewPr>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theme" Target="theme/theme1.xml"/><Relationship Id="rId7" Type="http://schemas.openxmlformats.org/officeDocument/2006/relationships/customXml" Target="../customXml/item7.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30.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customXml" Target="../customXml/item10.xml"/><Relationship Id="rId31" Type="http://schemas.openxmlformats.org/officeDocument/2006/relationships/slideMaster" Target="slideMasters/slideMaster7.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6349E5F5-E66E-4810-8A1E-567E697E50A6}"/>
    <pc:docChg chg="modSld">
      <pc:chgData name="Duncan Nicholson" userId="d00339fd-09dc-4151-a2a9-f88dc3c3a050" providerId="ADAL" clId="{6349E5F5-E66E-4810-8A1E-567E697E50A6}" dt="2026-02-13T15:05:11.933" v="100" actId="6549"/>
      <pc:docMkLst>
        <pc:docMk/>
      </pc:docMkLst>
      <pc:sldChg chg="modSp mod">
        <pc:chgData name="Duncan Nicholson" userId="d00339fd-09dc-4151-a2a9-f88dc3c3a050" providerId="ADAL" clId="{6349E5F5-E66E-4810-8A1E-567E697E50A6}" dt="2026-02-13T15:05:11.933" v="100" actId="6549"/>
        <pc:sldMkLst>
          <pc:docMk/>
          <pc:sldMk cId="2269087906" sldId="553"/>
        </pc:sldMkLst>
        <pc:spChg chg="mod">
          <ac:chgData name="Duncan Nicholson" userId="d00339fd-09dc-4151-a2a9-f88dc3c3a050" providerId="ADAL" clId="{6349E5F5-E66E-4810-8A1E-567E697E50A6}" dt="2026-02-13T15:05:11.933" v="100" actId="6549"/>
          <ac:spMkLst>
            <pc:docMk/>
            <pc:sldMk cId="2269087906" sldId="553"/>
            <ac:spMk id="2" creationId="{00000000-0000-0000-0000-000000000000}"/>
          </ac:spMkLst>
        </pc:spChg>
      </pc:sldChg>
      <pc:sldChg chg="modSp mod">
        <pc:chgData name="Duncan Nicholson" userId="d00339fd-09dc-4151-a2a9-f88dc3c3a050" providerId="ADAL" clId="{6349E5F5-E66E-4810-8A1E-567E697E50A6}" dt="2026-02-13T15:04:01.078" v="67" actId="20577"/>
        <pc:sldMkLst>
          <pc:docMk/>
          <pc:sldMk cId="280566355" sldId="634"/>
        </pc:sldMkLst>
        <pc:spChg chg="mod">
          <ac:chgData name="Duncan Nicholson" userId="d00339fd-09dc-4151-a2a9-f88dc3c3a050" providerId="ADAL" clId="{6349E5F5-E66E-4810-8A1E-567E697E50A6}" dt="2026-02-13T15:04:01.078" v="67" actId="20577"/>
          <ac:spMkLst>
            <pc:docMk/>
            <pc:sldMk cId="280566355" sldId="634"/>
            <ac:spMk id="3" creationId="{63D560E5-0D25-4364-8DD8-42658FCACDB4}"/>
          </ac:spMkLst>
        </pc:spChg>
      </pc:sldChg>
      <pc:sldChg chg="modSp mod">
        <pc:chgData name="Duncan Nicholson" userId="d00339fd-09dc-4151-a2a9-f88dc3c3a050" providerId="ADAL" clId="{6349E5F5-E66E-4810-8A1E-567E697E50A6}" dt="2026-02-11T23:01:36.250" v="66" actId="20577"/>
        <pc:sldMkLst>
          <pc:docMk/>
          <pc:sldMk cId="1736557577" sldId="3244"/>
        </pc:sldMkLst>
        <pc:spChg chg="mod">
          <ac:chgData name="Duncan Nicholson" userId="d00339fd-09dc-4151-a2a9-f88dc3c3a050" providerId="ADAL" clId="{6349E5F5-E66E-4810-8A1E-567E697E50A6}" dt="2026-02-11T23:01:36.250" v="66" actId="20577"/>
          <ac:spMkLst>
            <pc:docMk/>
            <pc:sldMk cId="1736557577" sldId="3244"/>
            <ac:spMk id="3" creationId="{90A60CDB-0B08-BE8A-7ABF-ACDC4EF88E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C7BE9-4FA6-485B-AD0E-185E18E064E1}"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E657A5E6-4358-4CCB-9E1F-AA78C3086CE7}">
      <dgm:prSet phldrT="[Text]"/>
      <dgm:spPr/>
      <dgm:t>
        <a:bodyPr/>
        <a:lstStyle/>
        <a:p>
          <a:r>
            <a:rPr lang="en-GB" dirty="0"/>
            <a:t>March 26</a:t>
          </a:r>
        </a:p>
      </dgm:t>
    </dgm:pt>
    <dgm:pt modelId="{EED2DECD-95A1-4325-87BB-395CC0180B79}" type="parTrans" cxnId="{B584B5B5-090B-4704-B211-183A8A6EB0D0}">
      <dgm:prSet/>
      <dgm:spPr/>
      <dgm:t>
        <a:bodyPr/>
        <a:lstStyle/>
        <a:p>
          <a:endParaRPr lang="en-GB"/>
        </a:p>
      </dgm:t>
    </dgm:pt>
    <dgm:pt modelId="{97F72979-73D0-4920-8280-2475334B9934}" type="sibTrans" cxnId="{B584B5B5-090B-4704-B211-183A8A6EB0D0}">
      <dgm:prSet/>
      <dgm:spPr/>
      <dgm:t>
        <a:bodyPr/>
        <a:lstStyle/>
        <a:p>
          <a:endParaRPr lang="en-GB"/>
        </a:p>
      </dgm:t>
    </dgm:pt>
    <dgm:pt modelId="{F1EF5C8A-9E68-4910-8C40-B068BE0828D6}">
      <dgm:prSet phldrT="[Text]"/>
      <dgm:spPr/>
      <dgm:t>
        <a:bodyPr/>
        <a:lstStyle/>
        <a:p>
          <a:r>
            <a:rPr lang="en-GB" dirty="0"/>
            <a:t>June 26</a:t>
          </a:r>
        </a:p>
      </dgm:t>
    </dgm:pt>
    <dgm:pt modelId="{E52DC7A0-7DDF-4996-8E8D-4813BEFD0A9D}" type="parTrans" cxnId="{80792D0B-E2FC-491B-95A0-EA3A6E45F988}">
      <dgm:prSet/>
      <dgm:spPr/>
      <dgm:t>
        <a:bodyPr/>
        <a:lstStyle/>
        <a:p>
          <a:endParaRPr lang="en-GB"/>
        </a:p>
      </dgm:t>
    </dgm:pt>
    <dgm:pt modelId="{8ED368DB-F008-4ACD-A88E-E5B2EF542FD4}" type="sibTrans" cxnId="{80792D0B-E2FC-491B-95A0-EA3A6E45F988}">
      <dgm:prSet/>
      <dgm:spPr/>
      <dgm:t>
        <a:bodyPr/>
        <a:lstStyle/>
        <a:p>
          <a:endParaRPr lang="en-GB"/>
        </a:p>
      </dgm:t>
    </dgm:pt>
    <dgm:pt modelId="{3623AB36-91BE-4350-AB9F-D3C8D90C006E}">
      <dgm:prSet phldrT="[Text]"/>
      <dgm:spPr/>
      <dgm:t>
        <a:bodyPr/>
        <a:lstStyle/>
        <a:p>
          <a:r>
            <a:rPr lang="en-GB" dirty="0"/>
            <a:t>Sep 26</a:t>
          </a:r>
        </a:p>
      </dgm:t>
    </dgm:pt>
    <dgm:pt modelId="{7BD2BB36-D845-4751-A9CA-72EE207F6CAF}" type="parTrans" cxnId="{1A2BC408-7810-4694-B0BF-9F82BBD5F79F}">
      <dgm:prSet/>
      <dgm:spPr/>
      <dgm:t>
        <a:bodyPr/>
        <a:lstStyle/>
        <a:p>
          <a:endParaRPr lang="en-GB"/>
        </a:p>
      </dgm:t>
    </dgm:pt>
    <dgm:pt modelId="{17213964-CDF3-49E8-A284-6586D1878FDA}" type="sibTrans" cxnId="{1A2BC408-7810-4694-B0BF-9F82BBD5F79F}">
      <dgm:prSet/>
      <dgm:spPr/>
      <dgm:t>
        <a:bodyPr/>
        <a:lstStyle/>
        <a:p>
          <a:endParaRPr lang="en-GB"/>
        </a:p>
      </dgm:t>
    </dgm:pt>
    <dgm:pt modelId="{06A03B23-6E63-4724-9FE7-AA8FAAF77419}">
      <dgm:prSet/>
      <dgm:spPr/>
      <dgm:t>
        <a:bodyPr/>
        <a:lstStyle/>
        <a:p>
          <a:r>
            <a:rPr lang="en-GB" dirty="0"/>
            <a:t>Dec 26</a:t>
          </a:r>
        </a:p>
      </dgm:t>
    </dgm:pt>
    <dgm:pt modelId="{536FD3B5-E1F7-4EBB-885B-91F5441B069B}" type="parTrans" cxnId="{B8F66B69-BF05-4F77-A754-32410C7BF710}">
      <dgm:prSet/>
      <dgm:spPr/>
      <dgm:t>
        <a:bodyPr/>
        <a:lstStyle/>
        <a:p>
          <a:endParaRPr lang="en-GB"/>
        </a:p>
      </dgm:t>
    </dgm:pt>
    <dgm:pt modelId="{559B0B27-16D1-4736-B86D-8A4083C6E942}" type="sibTrans" cxnId="{B8F66B69-BF05-4F77-A754-32410C7BF710}">
      <dgm:prSet/>
      <dgm:spPr/>
      <dgm:t>
        <a:bodyPr/>
        <a:lstStyle/>
        <a:p>
          <a:endParaRPr lang="en-GB"/>
        </a:p>
      </dgm:t>
    </dgm:pt>
    <dgm:pt modelId="{9BC9E056-161A-4C5F-9D4B-D7D415522FBB}" type="pres">
      <dgm:prSet presAssocID="{C67C7BE9-4FA6-485B-AD0E-185E18E064E1}" presName="Name0" presStyleCnt="0">
        <dgm:presLayoutVars>
          <dgm:dir/>
          <dgm:resizeHandles val="exact"/>
        </dgm:presLayoutVars>
      </dgm:prSet>
      <dgm:spPr/>
    </dgm:pt>
    <dgm:pt modelId="{3473F4D5-DD43-4362-81C5-4AC1ACBB05F3}" type="pres">
      <dgm:prSet presAssocID="{E657A5E6-4358-4CCB-9E1F-AA78C3086CE7}" presName="composite" presStyleCnt="0"/>
      <dgm:spPr/>
    </dgm:pt>
    <dgm:pt modelId="{5C3A3D75-BE74-449C-8330-08C4F779AC53}" type="pres">
      <dgm:prSet presAssocID="{E657A5E6-4358-4CCB-9E1F-AA78C3086CE7}" presName="bgChev" presStyleLbl="node1" presStyleIdx="0" presStyleCnt="4"/>
      <dgm:spPr/>
    </dgm:pt>
    <dgm:pt modelId="{8C8E734F-F5DE-4FB1-B201-4708CC62E3D9}" type="pres">
      <dgm:prSet presAssocID="{E657A5E6-4358-4CCB-9E1F-AA78C3086CE7}" presName="txNode" presStyleLbl="fgAcc1" presStyleIdx="0" presStyleCnt="4">
        <dgm:presLayoutVars>
          <dgm:bulletEnabled val="1"/>
        </dgm:presLayoutVars>
      </dgm:prSet>
      <dgm:spPr/>
    </dgm:pt>
    <dgm:pt modelId="{76009DAF-875D-475A-9E76-705E8A9F0092}" type="pres">
      <dgm:prSet presAssocID="{97F72979-73D0-4920-8280-2475334B9934}" presName="compositeSpace" presStyleCnt="0"/>
      <dgm:spPr/>
    </dgm:pt>
    <dgm:pt modelId="{66EEC023-3D1F-44BE-A254-16737A4EF979}" type="pres">
      <dgm:prSet presAssocID="{F1EF5C8A-9E68-4910-8C40-B068BE0828D6}" presName="composite" presStyleCnt="0"/>
      <dgm:spPr/>
    </dgm:pt>
    <dgm:pt modelId="{7D9A333C-9A98-4F01-900D-6E705281CF0F}" type="pres">
      <dgm:prSet presAssocID="{F1EF5C8A-9E68-4910-8C40-B068BE0828D6}" presName="bgChev" presStyleLbl="node1" presStyleIdx="1" presStyleCnt="4"/>
      <dgm:spPr/>
    </dgm:pt>
    <dgm:pt modelId="{6A5ACE8F-CDCC-4331-89DC-1580676D7A06}" type="pres">
      <dgm:prSet presAssocID="{F1EF5C8A-9E68-4910-8C40-B068BE0828D6}" presName="txNode" presStyleLbl="fgAcc1" presStyleIdx="1" presStyleCnt="4">
        <dgm:presLayoutVars>
          <dgm:bulletEnabled val="1"/>
        </dgm:presLayoutVars>
      </dgm:prSet>
      <dgm:spPr/>
    </dgm:pt>
    <dgm:pt modelId="{7E9718C0-0FE6-4A97-B1C5-C079AF8AB37F}" type="pres">
      <dgm:prSet presAssocID="{8ED368DB-F008-4ACD-A88E-E5B2EF542FD4}" presName="compositeSpace" presStyleCnt="0"/>
      <dgm:spPr/>
    </dgm:pt>
    <dgm:pt modelId="{7DE75A3B-BBDA-46BE-A9A5-97D50A0BEEC9}" type="pres">
      <dgm:prSet presAssocID="{3623AB36-91BE-4350-AB9F-D3C8D90C006E}" presName="composite" presStyleCnt="0"/>
      <dgm:spPr/>
    </dgm:pt>
    <dgm:pt modelId="{D1E8340F-ED81-47A7-A6EE-9759740FE75A}" type="pres">
      <dgm:prSet presAssocID="{3623AB36-91BE-4350-AB9F-D3C8D90C006E}" presName="bgChev" presStyleLbl="node1" presStyleIdx="2" presStyleCnt="4"/>
      <dgm:spPr/>
    </dgm:pt>
    <dgm:pt modelId="{1A027B4C-E4B6-4852-BEC2-68CB7C00EF5C}" type="pres">
      <dgm:prSet presAssocID="{3623AB36-91BE-4350-AB9F-D3C8D90C006E}" presName="txNode" presStyleLbl="fgAcc1" presStyleIdx="2" presStyleCnt="4">
        <dgm:presLayoutVars>
          <dgm:bulletEnabled val="1"/>
        </dgm:presLayoutVars>
      </dgm:prSet>
      <dgm:spPr/>
    </dgm:pt>
    <dgm:pt modelId="{AF14CAD0-3468-44AC-B2FA-7588E4756880}" type="pres">
      <dgm:prSet presAssocID="{17213964-CDF3-49E8-A284-6586D1878FDA}" presName="compositeSpace" presStyleCnt="0"/>
      <dgm:spPr/>
    </dgm:pt>
    <dgm:pt modelId="{D32F555E-9C13-4AC4-9E41-F4FC27DE7C03}" type="pres">
      <dgm:prSet presAssocID="{06A03B23-6E63-4724-9FE7-AA8FAAF77419}" presName="composite" presStyleCnt="0"/>
      <dgm:spPr/>
    </dgm:pt>
    <dgm:pt modelId="{882D1D77-3D5F-4B1C-B57D-FCD7987A056D}" type="pres">
      <dgm:prSet presAssocID="{06A03B23-6E63-4724-9FE7-AA8FAAF77419}" presName="bgChev" presStyleLbl="node1" presStyleIdx="3" presStyleCnt="4"/>
      <dgm:spPr/>
    </dgm:pt>
    <dgm:pt modelId="{02F6D78D-8193-49EB-A942-919B3BEF6D72}" type="pres">
      <dgm:prSet presAssocID="{06A03B23-6E63-4724-9FE7-AA8FAAF77419}" presName="txNode" presStyleLbl="fgAcc1" presStyleIdx="3" presStyleCnt="4">
        <dgm:presLayoutVars>
          <dgm:bulletEnabled val="1"/>
        </dgm:presLayoutVars>
      </dgm:prSet>
      <dgm:spPr/>
    </dgm:pt>
  </dgm:ptLst>
  <dgm:cxnLst>
    <dgm:cxn modelId="{1A2BC408-7810-4694-B0BF-9F82BBD5F79F}" srcId="{C67C7BE9-4FA6-485B-AD0E-185E18E064E1}" destId="{3623AB36-91BE-4350-AB9F-D3C8D90C006E}" srcOrd="2" destOrd="0" parTransId="{7BD2BB36-D845-4751-A9CA-72EE207F6CAF}" sibTransId="{17213964-CDF3-49E8-A284-6586D1878FDA}"/>
    <dgm:cxn modelId="{80792D0B-E2FC-491B-95A0-EA3A6E45F988}" srcId="{C67C7BE9-4FA6-485B-AD0E-185E18E064E1}" destId="{F1EF5C8A-9E68-4910-8C40-B068BE0828D6}" srcOrd="1" destOrd="0" parTransId="{E52DC7A0-7DDF-4996-8E8D-4813BEFD0A9D}" sibTransId="{8ED368DB-F008-4ACD-A88E-E5B2EF542FD4}"/>
    <dgm:cxn modelId="{B8F66B69-BF05-4F77-A754-32410C7BF710}" srcId="{C67C7BE9-4FA6-485B-AD0E-185E18E064E1}" destId="{06A03B23-6E63-4724-9FE7-AA8FAAF77419}" srcOrd="3" destOrd="0" parTransId="{536FD3B5-E1F7-4EBB-885B-91F5441B069B}" sibTransId="{559B0B27-16D1-4736-B86D-8A4083C6E942}"/>
    <dgm:cxn modelId="{CDE85E7A-4731-41AE-9FB2-9F907A11C491}" type="presOf" srcId="{C67C7BE9-4FA6-485B-AD0E-185E18E064E1}" destId="{9BC9E056-161A-4C5F-9D4B-D7D415522FBB}" srcOrd="0" destOrd="0" presId="urn:microsoft.com/office/officeart/2005/8/layout/chevronAccent+Icon"/>
    <dgm:cxn modelId="{88255B95-A957-44A3-8D5B-65F14111E9B5}" type="presOf" srcId="{E657A5E6-4358-4CCB-9E1F-AA78C3086CE7}" destId="{8C8E734F-F5DE-4FB1-B201-4708CC62E3D9}" srcOrd="0" destOrd="0" presId="urn:microsoft.com/office/officeart/2005/8/layout/chevronAccent+Icon"/>
    <dgm:cxn modelId="{A2DCE79C-B878-4C22-8C7D-C16973E60284}" type="presOf" srcId="{3623AB36-91BE-4350-AB9F-D3C8D90C006E}" destId="{1A027B4C-E4B6-4852-BEC2-68CB7C00EF5C}" srcOrd="0" destOrd="0" presId="urn:microsoft.com/office/officeart/2005/8/layout/chevronAccent+Icon"/>
    <dgm:cxn modelId="{0C84F9AB-2F85-4213-AAA2-4E7DDA0A741C}" type="presOf" srcId="{06A03B23-6E63-4724-9FE7-AA8FAAF77419}" destId="{02F6D78D-8193-49EB-A942-919B3BEF6D72}" srcOrd="0" destOrd="0" presId="urn:microsoft.com/office/officeart/2005/8/layout/chevronAccent+Icon"/>
    <dgm:cxn modelId="{36255EB1-74F1-4FFB-90E9-15D3E8187657}" type="presOf" srcId="{F1EF5C8A-9E68-4910-8C40-B068BE0828D6}" destId="{6A5ACE8F-CDCC-4331-89DC-1580676D7A06}" srcOrd="0" destOrd="0" presId="urn:microsoft.com/office/officeart/2005/8/layout/chevronAccent+Icon"/>
    <dgm:cxn modelId="{B584B5B5-090B-4704-B211-183A8A6EB0D0}" srcId="{C67C7BE9-4FA6-485B-AD0E-185E18E064E1}" destId="{E657A5E6-4358-4CCB-9E1F-AA78C3086CE7}" srcOrd="0" destOrd="0" parTransId="{EED2DECD-95A1-4325-87BB-395CC0180B79}" sibTransId="{97F72979-73D0-4920-8280-2475334B9934}"/>
    <dgm:cxn modelId="{A7833233-8567-49CC-A524-6DF078D1FCE8}" type="presParOf" srcId="{9BC9E056-161A-4C5F-9D4B-D7D415522FBB}" destId="{3473F4D5-DD43-4362-81C5-4AC1ACBB05F3}" srcOrd="0" destOrd="0" presId="urn:microsoft.com/office/officeart/2005/8/layout/chevronAccent+Icon"/>
    <dgm:cxn modelId="{98359F2C-CD10-4BEF-8A2B-B4320F95420F}" type="presParOf" srcId="{3473F4D5-DD43-4362-81C5-4AC1ACBB05F3}" destId="{5C3A3D75-BE74-449C-8330-08C4F779AC53}" srcOrd="0" destOrd="0" presId="urn:microsoft.com/office/officeart/2005/8/layout/chevronAccent+Icon"/>
    <dgm:cxn modelId="{1BA4467C-560E-421D-B120-4EFAFB1D02F5}" type="presParOf" srcId="{3473F4D5-DD43-4362-81C5-4AC1ACBB05F3}" destId="{8C8E734F-F5DE-4FB1-B201-4708CC62E3D9}" srcOrd="1" destOrd="0" presId="urn:microsoft.com/office/officeart/2005/8/layout/chevronAccent+Icon"/>
    <dgm:cxn modelId="{CE17609E-6EAF-4CF3-AAAE-0A42EC505F9F}" type="presParOf" srcId="{9BC9E056-161A-4C5F-9D4B-D7D415522FBB}" destId="{76009DAF-875D-475A-9E76-705E8A9F0092}" srcOrd="1" destOrd="0" presId="urn:microsoft.com/office/officeart/2005/8/layout/chevronAccent+Icon"/>
    <dgm:cxn modelId="{6D586B75-5CF6-4765-A80C-E24B51FB8424}" type="presParOf" srcId="{9BC9E056-161A-4C5F-9D4B-D7D415522FBB}" destId="{66EEC023-3D1F-44BE-A254-16737A4EF979}" srcOrd="2" destOrd="0" presId="urn:microsoft.com/office/officeart/2005/8/layout/chevronAccent+Icon"/>
    <dgm:cxn modelId="{04FBEC5F-6258-44AA-8B3E-4C3D99B9F3D1}" type="presParOf" srcId="{66EEC023-3D1F-44BE-A254-16737A4EF979}" destId="{7D9A333C-9A98-4F01-900D-6E705281CF0F}" srcOrd="0" destOrd="0" presId="urn:microsoft.com/office/officeart/2005/8/layout/chevronAccent+Icon"/>
    <dgm:cxn modelId="{A1A0DD74-CAF2-4C04-8F7C-EBDED6587ACD}" type="presParOf" srcId="{66EEC023-3D1F-44BE-A254-16737A4EF979}" destId="{6A5ACE8F-CDCC-4331-89DC-1580676D7A06}" srcOrd="1" destOrd="0" presId="urn:microsoft.com/office/officeart/2005/8/layout/chevronAccent+Icon"/>
    <dgm:cxn modelId="{382F2BE0-1410-4C6F-81C4-E18701907237}" type="presParOf" srcId="{9BC9E056-161A-4C5F-9D4B-D7D415522FBB}" destId="{7E9718C0-0FE6-4A97-B1C5-C079AF8AB37F}" srcOrd="3" destOrd="0" presId="urn:microsoft.com/office/officeart/2005/8/layout/chevronAccent+Icon"/>
    <dgm:cxn modelId="{6CE81FE2-EEBB-431D-B578-1CC4F797E09A}" type="presParOf" srcId="{9BC9E056-161A-4C5F-9D4B-D7D415522FBB}" destId="{7DE75A3B-BBDA-46BE-A9A5-97D50A0BEEC9}" srcOrd="4" destOrd="0" presId="urn:microsoft.com/office/officeart/2005/8/layout/chevronAccent+Icon"/>
    <dgm:cxn modelId="{7638267D-5E8E-48B9-BDC2-340C3146712D}" type="presParOf" srcId="{7DE75A3B-BBDA-46BE-A9A5-97D50A0BEEC9}" destId="{D1E8340F-ED81-47A7-A6EE-9759740FE75A}" srcOrd="0" destOrd="0" presId="urn:microsoft.com/office/officeart/2005/8/layout/chevronAccent+Icon"/>
    <dgm:cxn modelId="{9C37F3AF-D436-4E2B-9A07-B47902F11C6A}" type="presParOf" srcId="{7DE75A3B-BBDA-46BE-A9A5-97D50A0BEEC9}" destId="{1A027B4C-E4B6-4852-BEC2-68CB7C00EF5C}" srcOrd="1" destOrd="0" presId="urn:microsoft.com/office/officeart/2005/8/layout/chevronAccent+Icon"/>
    <dgm:cxn modelId="{BC6B9B40-018E-4FD2-963C-5951BE703DBC}" type="presParOf" srcId="{9BC9E056-161A-4C5F-9D4B-D7D415522FBB}" destId="{AF14CAD0-3468-44AC-B2FA-7588E4756880}" srcOrd="5" destOrd="0" presId="urn:microsoft.com/office/officeart/2005/8/layout/chevronAccent+Icon"/>
    <dgm:cxn modelId="{69BEBE53-E856-43CF-95A1-A72176830F59}" type="presParOf" srcId="{9BC9E056-161A-4C5F-9D4B-D7D415522FBB}" destId="{D32F555E-9C13-4AC4-9E41-F4FC27DE7C03}" srcOrd="6" destOrd="0" presId="urn:microsoft.com/office/officeart/2005/8/layout/chevronAccent+Icon"/>
    <dgm:cxn modelId="{B8660A6B-DCA7-4147-9671-D8D1932790CD}" type="presParOf" srcId="{D32F555E-9C13-4AC4-9E41-F4FC27DE7C03}" destId="{882D1D77-3D5F-4B1C-B57D-FCD7987A056D}" srcOrd="0" destOrd="0" presId="urn:microsoft.com/office/officeart/2005/8/layout/chevronAccent+Icon"/>
    <dgm:cxn modelId="{5EEC7B75-100B-42FF-9A52-9902FAC07DDE}" type="presParOf" srcId="{D32F555E-9C13-4AC4-9E41-F4FC27DE7C03}" destId="{02F6D78D-8193-49EB-A942-919B3BEF6D7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3D75-BE74-449C-8330-08C4F779AC53}">
      <dsp:nvSpPr>
        <dsp:cNvPr id="0" name=""/>
        <dsp:cNvSpPr/>
      </dsp:nvSpPr>
      <dsp:spPr>
        <a:xfrm>
          <a:off x="5152" y="453636"/>
          <a:ext cx="2425084" cy="93608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E734F-F5DE-4FB1-B201-4708CC62E3D9}">
      <dsp:nvSpPr>
        <dsp:cNvPr id="0" name=""/>
        <dsp:cNvSpPr/>
      </dsp:nvSpPr>
      <dsp:spPr>
        <a:xfrm>
          <a:off x="651841"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March 26</a:t>
          </a:r>
        </a:p>
      </dsp:txBody>
      <dsp:txXfrm>
        <a:off x="679258" y="715074"/>
        <a:ext cx="1993015" cy="881248"/>
      </dsp:txXfrm>
    </dsp:sp>
    <dsp:sp modelId="{7D9A333C-9A98-4F01-900D-6E705281CF0F}">
      <dsp:nvSpPr>
        <dsp:cNvPr id="0" name=""/>
        <dsp:cNvSpPr/>
      </dsp:nvSpPr>
      <dsp:spPr>
        <a:xfrm>
          <a:off x="2775137" y="453636"/>
          <a:ext cx="2425084" cy="93608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CE8F-CDCC-4331-89DC-1580676D7A06}">
      <dsp:nvSpPr>
        <dsp:cNvPr id="0" name=""/>
        <dsp:cNvSpPr/>
      </dsp:nvSpPr>
      <dsp:spPr>
        <a:xfrm>
          <a:off x="3421827"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June 26</a:t>
          </a:r>
        </a:p>
      </dsp:txBody>
      <dsp:txXfrm>
        <a:off x="3449244" y="715074"/>
        <a:ext cx="1993015" cy="881248"/>
      </dsp:txXfrm>
    </dsp:sp>
    <dsp:sp modelId="{D1E8340F-ED81-47A7-A6EE-9759740FE75A}">
      <dsp:nvSpPr>
        <dsp:cNvPr id="0" name=""/>
        <dsp:cNvSpPr/>
      </dsp:nvSpPr>
      <dsp:spPr>
        <a:xfrm>
          <a:off x="5545123" y="453636"/>
          <a:ext cx="2425084" cy="93608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7B4C-E4B6-4852-BEC2-68CB7C00EF5C}">
      <dsp:nvSpPr>
        <dsp:cNvPr id="0" name=""/>
        <dsp:cNvSpPr/>
      </dsp:nvSpPr>
      <dsp:spPr>
        <a:xfrm>
          <a:off x="6191812"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Sep 26</a:t>
          </a:r>
        </a:p>
      </dsp:txBody>
      <dsp:txXfrm>
        <a:off x="6219229" y="715074"/>
        <a:ext cx="1993015" cy="881248"/>
      </dsp:txXfrm>
    </dsp:sp>
    <dsp:sp modelId="{882D1D77-3D5F-4B1C-B57D-FCD7987A056D}">
      <dsp:nvSpPr>
        <dsp:cNvPr id="0" name=""/>
        <dsp:cNvSpPr/>
      </dsp:nvSpPr>
      <dsp:spPr>
        <a:xfrm>
          <a:off x="8315109" y="453636"/>
          <a:ext cx="2425084" cy="93608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78D-8193-49EB-A942-919B3BEF6D72}">
      <dsp:nvSpPr>
        <dsp:cNvPr id="0" name=""/>
        <dsp:cNvSpPr/>
      </dsp:nvSpPr>
      <dsp:spPr>
        <a:xfrm>
          <a:off x="8961798"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Dec 26</a:t>
          </a:r>
        </a:p>
      </dsp:txBody>
      <dsp:txXfrm>
        <a:off x="8989215" y="715074"/>
        <a:ext cx="1993015" cy="881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48D8B2A-8E16-4D4C-9870-DCE07D7DE636}" type="datetimeFigureOut">
              <a:rPr lang="en-GB" smtClean="0"/>
              <a:t>13/02/2026</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D5717503-9867-4119-840A-EDA0959081AC}" type="slidenum">
              <a:rPr lang="en-GB" smtClean="0"/>
              <a:t>‹#›</a:t>
            </a:fld>
            <a:endParaRPr lang="en-GB" dirty="0"/>
          </a:p>
        </p:txBody>
      </p:sp>
    </p:spTree>
    <p:extLst>
      <p:ext uri="{BB962C8B-B14F-4D97-AF65-F5344CB8AC3E}">
        <p14:creationId xmlns:p14="http://schemas.microsoft.com/office/powerpoint/2010/main" val="374613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17</a:t>
            </a:fld>
            <a:endParaRPr lang="en-GB"/>
          </a:p>
        </p:txBody>
      </p:sp>
      <p:sp>
        <p:nvSpPr>
          <p:cNvPr id="5" name="Date Placeholder 4"/>
          <p:cNvSpPr>
            <a:spLocks noGrp="1"/>
          </p:cNvSpPr>
          <p:nvPr>
            <p:ph type="dt" idx="1"/>
          </p:nvPr>
        </p:nvSpPr>
        <p:spPr/>
        <p:txBody>
          <a:bodyPr/>
          <a:lstStyle/>
          <a:p>
            <a:fld id="{BF8440AE-93C9-41C7-A56D-8656F85B993E}" type="datetime1">
              <a:rPr lang="en-GB" smtClean="0"/>
              <a:t>13/02/2026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7073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411A-301A-4A83-A7C5-A642F1C36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01B04ED-A2A0-4C75-9519-BE7D50284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7C7E99B5-E796-48F3-916B-989BE03E8DA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5AA8E123-629B-4CA4-AFF2-84A9BFF7C63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2948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9DA4-7EF8-4447-96AF-AB044792242E}"/>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D5D2724-D0CA-453A-94E7-66281C90E21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7" name="Text Placeholder 5">
            <a:extLst>
              <a:ext uri="{FF2B5EF4-FFF2-40B4-BE49-F238E27FC236}">
                <a16:creationId xmlns:a16="http://schemas.microsoft.com/office/drawing/2014/main" id="{DF22186B-2D4E-443C-A6D8-EA862B06404A}"/>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60938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4"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2"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7480cb70-adc2-4e23-9b36-8ef3a2144bd9&quot;}}" title="UserProfile.Language.PpEntity">
            <a:extLst>
              <a:ext uri="{FF2B5EF4-FFF2-40B4-BE49-F238E27FC236}">
                <a16:creationId xmlns:a16="http://schemas.microsoft.com/office/drawing/2014/main" id="{AFF39282-D6ED-43E9-B547-568736DA7ED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b9d3aaa6-2e38-4d29-a1f1-428a94d25d1e&quot;}}" hidden="1">
            <a:extLst>
              <a:ext uri="{FF2B5EF4-FFF2-40B4-BE49-F238E27FC236}">
                <a16:creationId xmlns:a16="http://schemas.microsoft.com/office/drawing/2014/main" id="{395070C2-3A2E-4187-A0BE-15E523B4FEB5}"/>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2057440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02671373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7454985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2b24dead-eb56-4f67-bc69-a2a9738b491e&quot;}}" title="UserProfile.Language.PpEntity">
            <a:extLst>
              <a:ext uri="{FF2B5EF4-FFF2-40B4-BE49-F238E27FC236}">
                <a16:creationId xmlns:a16="http://schemas.microsoft.com/office/drawing/2014/main" id="{CA2F9CC8-C9D4-4CF3-95F5-D4271C2BD529}"/>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8f9e2fe1-cf71-41a5-abdc-9fbb61f4ac0c&quot;}}" hidden="1">
            <a:extLst>
              <a:ext uri="{FF2B5EF4-FFF2-40B4-BE49-F238E27FC236}">
                <a16:creationId xmlns:a16="http://schemas.microsoft.com/office/drawing/2014/main" id="{C0C3D4E7-CB66-4AEA-A74F-65BD571609D3}"/>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84032624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67813750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44088407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3c61f6a9-1e6a-465f-9658-bd28e4f63ecc&quot;}}" title="UserProfile.Language.PpEntity">
            <a:extLst>
              <a:ext uri="{FF2B5EF4-FFF2-40B4-BE49-F238E27FC236}">
                <a16:creationId xmlns:a16="http://schemas.microsoft.com/office/drawing/2014/main" id="{360E037E-C553-4BA7-A703-522C9A354E2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41da8ea7-58da-4f14-84ee-ad0a989778c7&quot;}}" hidden="1">
            <a:extLst>
              <a:ext uri="{FF2B5EF4-FFF2-40B4-BE49-F238E27FC236}">
                <a16:creationId xmlns:a16="http://schemas.microsoft.com/office/drawing/2014/main" id="{6BA968C7-8FB2-4567-8ED6-BABA276053C4}"/>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0278816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270667221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90726017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68b04838-9a77-4d16-b82f-eaffa14b0099&quot;}}" title="UserProfile.Language.PpEntity">
            <a:extLst>
              <a:ext uri="{FF2B5EF4-FFF2-40B4-BE49-F238E27FC236}">
                <a16:creationId xmlns:a16="http://schemas.microsoft.com/office/drawing/2014/main" id="{60402E90-7061-4794-9E84-1671A1637D63}"/>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cb542b8d-660d-4184-a329-056eb746b2d8&quot;}}" hidden="1">
            <a:extLst>
              <a:ext uri="{FF2B5EF4-FFF2-40B4-BE49-F238E27FC236}">
                <a16:creationId xmlns:a16="http://schemas.microsoft.com/office/drawing/2014/main" id="{986DF998-2FCF-43BF-A18E-C8C9871CD2C9}"/>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7959838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E3F8-4C21-4128-8509-CCA083B84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F3E21-833A-4DDF-AA7B-9E27AA6C6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FCA5E5-B24D-451A-B648-CD6509BB42B6}"/>
              </a:ext>
            </a:extLst>
          </p:cNvPr>
          <p:cNvSpPr>
            <a:spLocks noGrp="1"/>
          </p:cNvSpPr>
          <p:nvPr>
            <p:ph type="dt" sz="half" idx="10"/>
          </p:nvPr>
        </p:nvSpPr>
        <p:spPr/>
        <p:txBody>
          <a:bodyPr/>
          <a:lstStyle/>
          <a:p>
            <a:fld id="{B9E0A34B-B061-4012-A161-315FE04976C7}" type="datetimeFigureOut">
              <a:rPr lang="en-GB" smtClean="0"/>
              <a:t>13/02/2026</a:t>
            </a:fld>
            <a:endParaRPr lang="en-GB" dirty="0"/>
          </a:p>
        </p:txBody>
      </p:sp>
      <p:sp>
        <p:nvSpPr>
          <p:cNvPr id="5" name="Footer Placeholder 4">
            <a:extLst>
              <a:ext uri="{FF2B5EF4-FFF2-40B4-BE49-F238E27FC236}">
                <a16:creationId xmlns:a16="http://schemas.microsoft.com/office/drawing/2014/main" id="{7BECF285-42E0-45F9-8291-36AAF0DEB2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FE0AC-3C63-4681-AB0C-5130C9DE6F79}"/>
              </a:ext>
            </a:extLst>
          </p:cNvPr>
          <p:cNvSpPr>
            <a:spLocks noGrp="1"/>
          </p:cNvSpPr>
          <p:nvPr>
            <p:ph type="sldNum" sz="quarter" idx="12"/>
          </p:nvPr>
        </p:nvSpPr>
        <p:spPr/>
        <p:txBody>
          <a:bodyPr/>
          <a:lstStyle/>
          <a:p>
            <a:fld id="{7573C942-E052-42BC-8052-6D2645009FCF}" type="slidenum">
              <a:rPr lang="en-GB" smtClean="0"/>
              <a:t>‹#›</a:t>
            </a:fld>
            <a:endParaRPr lang="en-GB" dirty="0"/>
          </a:p>
        </p:txBody>
      </p:sp>
    </p:spTree>
    <p:extLst>
      <p:ext uri="{BB962C8B-B14F-4D97-AF65-F5344CB8AC3E}">
        <p14:creationId xmlns:p14="http://schemas.microsoft.com/office/powerpoint/2010/main" val="2952903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128260628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4168165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0d3d781b-8bc3-4285-847a-c365b3a9d792&quot;}}" title="UserProfile.Language.PpEntity">
            <a:extLst>
              <a:ext uri="{FF2B5EF4-FFF2-40B4-BE49-F238E27FC236}">
                <a16:creationId xmlns:a16="http://schemas.microsoft.com/office/drawing/2014/main" id="{D8F201DE-B081-4704-8CA4-5006D62533DB}"/>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fef8d62e-a759-4b4b-be12-324928c570bf&quot;}}" hidden="1">
            <a:extLst>
              <a:ext uri="{FF2B5EF4-FFF2-40B4-BE49-F238E27FC236}">
                <a16:creationId xmlns:a16="http://schemas.microsoft.com/office/drawing/2014/main" id="{FAA09B43-F1D4-4247-9D1F-387AC36CF096}"/>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87393583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1" y="529170"/>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8"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15129588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1" y="529170"/>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50372662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2" y="0"/>
            <a:ext cx="6000750" cy="6858000"/>
          </a:xfrm>
          <a:prstGeom prst="rect">
            <a:avLst/>
          </a:prstGeom>
          <a:solidFill>
            <a:schemeClr val="tx2"/>
          </a:solidFill>
        </p:spPr>
        <p:txBody>
          <a:bodyPr vert="horz"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5" y="529170"/>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2"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40739359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70"/>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23665132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4"/>
            <a:ext cx="12192000" cy="5397499"/>
          </a:xfrm>
          <a:solidFill>
            <a:schemeClr val="tx2"/>
          </a:solidFill>
        </p:spPr>
        <p:txBody>
          <a:bodyPr vert="horz" lIns="0" tIns="457200" rIns="0" bIns="0" rtlCol="0" anchor="ctr" anchorCtr="0">
            <a:noAutofit/>
          </a:bodyPr>
          <a:lstStyle>
            <a:lvl1pPr algn="ctr">
              <a:defRPr lang="en-GB" sz="3199"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6"/>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78851568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0"/>
            <a:ext cx="12192000" cy="6858000"/>
          </a:xfrm>
          <a:solidFill>
            <a:schemeClr val="tx2"/>
          </a:solidFill>
        </p:spPr>
        <p:txBody>
          <a:bodyPr vert="horz" lIns="0" tIns="457200" rIns="0" bIns="0" rtlCol="0" anchor="ctr" anchorCtr="0">
            <a:noAutofit/>
          </a:bodyPr>
          <a:lstStyle>
            <a:lvl1pPr>
              <a:defRPr lang="en-GB" sz="4499"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89655899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7"/>
            <a:ext cx="567743" cy="131235"/>
          </a:xfrm>
          <a:prstGeom prst="rect">
            <a:avLst/>
          </a:prstGeom>
        </p:spPr>
        <p:txBody>
          <a:bodyPr/>
          <a:lstStyle/>
          <a:p>
            <a:pPr defTabSz="1218500"/>
            <a:fld id="{2490C926-4C7A-4456-B603-8FB00524CD8E}" type="slidenum">
              <a:rPr lang="en-GB" smtClean="0"/>
              <a:pPr defTabSz="1218500"/>
              <a:t>‹#›</a:t>
            </a:fld>
            <a:endParaRPr lang="en-GB"/>
          </a:p>
        </p:txBody>
      </p:sp>
    </p:spTree>
    <p:extLst>
      <p:ext uri="{BB962C8B-B14F-4D97-AF65-F5344CB8AC3E}">
        <p14:creationId xmlns:p14="http://schemas.microsoft.com/office/powerpoint/2010/main" val="39908697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60A1B-0AF8-8143-9FE3-89A5394F28BF}"/>
              </a:ext>
            </a:extLst>
          </p:cNvPr>
          <p:cNvSpPr>
            <a:spLocks noGrp="1"/>
          </p:cNvSpPr>
          <p:nvPr>
            <p:ph type="dt" sz="half" idx="10"/>
          </p:nvPr>
        </p:nvSpPr>
        <p:spPr/>
        <p:txBody>
          <a:bodyPr/>
          <a:lstStyle/>
          <a:p>
            <a:fld id="{461BFE3C-CD75-415F-A71F-32DB40F4AF50}" type="datetimeFigureOut">
              <a:rPr lang="en-GB" smtClean="0"/>
              <a:t>13/02/2026</a:t>
            </a:fld>
            <a:endParaRPr lang="en-GB"/>
          </a:p>
        </p:txBody>
      </p:sp>
      <p:sp>
        <p:nvSpPr>
          <p:cNvPr id="3" name="Footer Placeholder 2">
            <a:extLst>
              <a:ext uri="{FF2B5EF4-FFF2-40B4-BE49-F238E27FC236}">
                <a16:creationId xmlns:a16="http://schemas.microsoft.com/office/drawing/2014/main" id="{CFE3CE5D-6B5B-A2CB-EA31-AA5611F94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0DBBF0-A81E-B0A4-771D-5C5368618E0E}"/>
              </a:ext>
            </a:extLst>
          </p:cNvPr>
          <p:cNvSpPr>
            <a:spLocks noGrp="1"/>
          </p:cNvSpPr>
          <p:nvPr>
            <p:ph type="sldNum" sz="quarter" idx="12"/>
          </p:nvPr>
        </p:nvSpPr>
        <p:spPr/>
        <p:txBody>
          <a:bodyPr/>
          <a:lstStyle/>
          <a:p>
            <a:fld id="{9D5108D1-48B9-455E-BD9A-0EF5332CAD0A}" type="slidenum">
              <a:rPr lang="en-GB" smtClean="0"/>
              <a:t>‹#›</a:t>
            </a:fld>
            <a:endParaRPr lang="en-GB"/>
          </a:p>
        </p:txBody>
      </p:sp>
    </p:spTree>
    <p:extLst>
      <p:ext uri="{BB962C8B-B14F-4D97-AF65-F5344CB8AC3E}">
        <p14:creationId xmlns:p14="http://schemas.microsoft.com/office/powerpoint/2010/main" val="1000193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4154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8885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0337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42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01447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3404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4343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6354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733796435" name="image" descr="{&quot;templafy&quot;:{&quot;id&quot;:&quot;0691ec6d-1d73-49c7-b520-358204aa785b&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400835487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7304315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31239118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BA02-AC80-4B6B-9648-EA7B16AB3A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941BD-1BAB-40C6-A6CA-621988F4C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087B8-A21F-4035-A6C4-855C131BEEAA}"/>
              </a:ext>
            </a:extLst>
          </p:cNvPr>
          <p:cNvSpPr>
            <a:spLocks noGrp="1"/>
          </p:cNvSpPr>
          <p:nvPr>
            <p:ph type="dt" sz="half" idx="10"/>
          </p:nvPr>
        </p:nvSpPr>
        <p:spPr/>
        <p:txBody>
          <a:bodyPr/>
          <a:lstStyle/>
          <a:p>
            <a:fld id="{270D2C45-E6D0-4F8C-9E5D-B679BD7E5B82}" type="datetimeFigureOut">
              <a:rPr lang="en-GB" smtClean="0"/>
              <a:t>13/02/2026</a:t>
            </a:fld>
            <a:endParaRPr lang="en-GB"/>
          </a:p>
        </p:txBody>
      </p:sp>
      <p:sp>
        <p:nvSpPr>
          <p:cNvPr id="5" name="Footer Placeholder 4">
            <a:extLst>
              <a:ext uri="{FF2B5EF4-FFF2-40B4-BE49-F238E27FC236}">
                <a16:creationId xmlns:a16="http://schemas.microsoft.com/office/drawing/2014/main" id="{CA986A6F-FC0F-465D-8270-79662A149BA9}"/>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3CB5BC-AE05-42AB-805E-A8E68DC3138C}"/>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19506889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A418-8386-4E0B-964C-6568DE800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BE458C-A888-4A4B-BB72-042898FD2A4F}"/>
              </a:ext>
            </a:extLst>
          </p:cNvPr>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D18ADC-BD79-4EB1-AE4C-5B89C9A5A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45CA2-34AE-4379-9828-71574ED63B5E}"/>
              </a:ext>
            </a:extLst>
          </p:cNvPr>
          <p:cNvSpPr>
            <a:spLocks noGrp="1"/>
          </p:cNvSpPr>
          <p:nvPr>
            <p:ph type="dt" sz="half" idx="10"/>
          </p:nvPr>
        </p:nvSpPr>
        <p:spPr/>
        <p:txBody>
          <a:bodyPr/>
          <a:lstStyle/>
          <a:p>
            <a:fld id="{270D2C45-E6D0-4F8C-9E5D-B679BD7E5B82}" type="datetimeFigureOut">
              <a:rPr lang="en-GB" smtClean="0"/>
              <a:t>13/02/2026</a:t>
            </a:fld>
            <a:endParaRPr lang="en-GB"/>
          </a:p>
        </p:txBody>
      </p:sp>
      <p:sp>
        <p:nvSpPr>
          <p:cNvPr id="6" name="Footer Placeholder 5">
            <a:extLst>
              <a:ext uri="{FF2B5EF4-FFF2-40B4-BE49-F238E27FC236}">
                <a16:creationId xmlns:a16="http://schemas.microsoft.com/office/drawing/2014/main" id="{2BF42868-B5E7-4AF5-BC80-8246022E6374}"/>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8A772-BB11-47AF-BF5F-DF68B465E8D8}"/>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2744968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95527374"/>
      </p:ext>
    </p:extLst>
  </p:cSld>
  <p:clrMapOvr>
    <a:masterClrMapping/>
  </p:clrMapOvr>
  <p:transition>
    <p:fade/>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1"/>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813321442"/>
      </p:ext>
    </p:extLst>
  </p:cSld>
  <p:clrMapOvr>
    <a:masterClrMapping/>
  </p:clrMapOvr>
  <p:transition>
    <p:fade/>
  </p:transition>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7" y="2799023"/>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1601301863"/>
      </p:ext>
    </p:extLst>
  </p:cSld>
  <p:clrMapOvr>
    <a:masterClrMapping/>
  </p:clrMapOvr>
  <p:transition>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1"/>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9" y="527051"/>
            <a:ext cx="871855"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64363682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70"/>
            <a:ext cx="11137900" cy="4617615"/>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035639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9"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832115040"/>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80487968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9918991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35068662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53122167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02729399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5"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167453564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148321262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78579985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7711814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4"/>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31696668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66022640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52990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9"/>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120610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6122766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9"/>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7"/>
            <a:ext cx="63374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7261131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49"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9"/>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0"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2957582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9"/>
            <a:ext cx="6197791"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7"/>
            <a:ext cx="619779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98191786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2" y="5526914"/>
            <a:ext cx="11137899"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84604185"/>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439335932"/>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4"/>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5"/>
            <a:ext cx="567743" cy="131235"/>
          </a:xfrm>
          <a:prstGeom prst="rect">
            <a:avLst/>
          </a:prstGeom>
        </p:spPr>
        <p:txBody>
          <a:bodyPr/>
          <a:lstStyle/>
          <a:p>
            <a:pPr defTabSz="1218836"/>
            <a:fld id="{2490C926-4C7A-4456-B603-8FB00524CD8E}" type="slidenum">
              <a:rPr lang="en-GB" smtClean="0"/>
              <a:pPr defTabSz="1218836"/>
              <a:t>‹#›</a:t>
            </a:fld>
            <a:endParaRPr lang="en-GB" dirty="0"/>
          </a:p>
        </p:txBody>
      </p:sp>
    </p:spTree>
    <p:extLst>
      <p:ext uri="{BB962C8B-B14F-4D97-AF65-F5344CB8AC3E}">
        <p14:creationId xmlns:p14="http://schemas.microsoft.com/office/powerpoint/2010/main" val="2599521449"/>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1791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9513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100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043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21" name="Copyright">
            <a:extLst>
              <a:ext uri="{FF2B5EF4-FFF2-40B4-BE49-F238E27FC236}">
                <a16:creationId xmlns:a16="http://schemas.microsoft.com/office/drawing/2014/main" id="{7597ACA5-BAFF-4F69-A27C-CC42E930FC5A}"/>
              </a:ext>
            </a:extLst>
          </p:cNvPr>
          <p:cNvSpPr>
            <a:spLocks noGrp="1"/>
          </p:cNvSpPr>
          <p:nvPr>
            <p:ph type="body" sz="quarter" idx="65" hasCustomPrompt="1"/>
          </p:nvPr>
        </p:nvSpPr>
        <p:spPr>
          <a:xfrm rot="16200000">
            <a:off x="10438597"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
        <p:nvSpPr>
          <p:cNvPr id="22" name="Copyright">
            <a:extLst>
              <a:ext uri="{FF2B5EF4-FFF2-40B4-BE49-F238E27FC236}">
                <a16:creationId xmlns:a16="http://schemas.microsoft.com/office/drawing/2014/main" id="{727AEC6E-0B13-4AE0-963F-9E317D70C9CF}"/>
              </a:ext>
            </a:extLst>
          </p:cNvPr>
          <p:cNvSpPr>
            <a:spLocks noGrp="1"/>
          </p:cNvSpPr>
          <p:nvPr>
            <p:ph type="body" sz="quarter" idx="30" hasCustomPrompt="1"/>
          </p:nvPr>
        </p:nvSpPr>
        <p:spPr>
          <a:xfrm rot="16200000">
            <a:off x="6729012"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
        <p:nvSpPr>
          <p:cNvPr id="23" name="Copyright">
            <a:extLst>
              <a:ext uri="{FF2B5EF4-FFF2-40B4-BE49-F238E27FC236}">
                <a16:creationId xmlns:a16="http://schemas.microsoft.com/office/drawing/2014/main" id="{0886C253-7D1A-44B3-BD61-DA9FCBA67F6C}"/>
              </a:ext>
            </a:extLst>
          </p:cNvPr>
          <p:cNvSpPr>
            <a:spLocks noGrp="1"/>
          </p:cNvSpPr>
          <p:nvPr>
            <p:ph type="body" sz="quarter" idx="66" hasCustomPrompt="1"/>
          </p:nvPr>
        </p:nvSpPr>
        <p:spPr>
          <a:xfrm rot="16200000">
            <a:off x="3013500"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Tree>
    <p:extLst>
      <p:ext uri="{BB962C8B-B14F-4D97-AF65-F5344CB8AC3E}">
        <p14:creationId xmlns:p14="http://schemas.microsoft.com/office/powerpoint/2010/main" val="42401592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1131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6171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1957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8043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9" y="527051"/>
            <a:ext cx="871855" cy="738000"/>
          </a:xfrm>
          <a:prstGeom prst="rect">
            <a:avLst/>
          </a:prstGeom>
        </p:spPr>
      </p:pic>
    </p:spTree>
    <p:extLst>
      <p:ext uri="{BB962C8B-B14F-4D97-AF65-F5344CB8AC3E}">
        <p14:creationId xmlns:p14="http://schemas.microsoft.com/office/powerpoint/2010/main" val="177780171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69444389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2208455050"/>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3810258031"/>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2001"/>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4" y="6026152"/>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1"/>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9183255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257" y="657226"/>
            <a:ext cx="1151931"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2001"/>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4" y="6026152"/>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1"/>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315846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E9D7-BC66-465B-BB1C-B4B2212CCDE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59B3A63-5B0F-4469-A164-CC065C110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5">
            <a:extLst>
              <a:ext uri="{FF2B5EF4-FFF2-40B4-BE49-F238E27FC236}">
                <a16:creationId xmlns:a16="http://schemas.microsoft.com/office/drawing/2014/main" id="{ADB1D56A-DA4B-4284-B521-C99A3059210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5" name="Text Placeholder 5">
            <a:extLst>
              <a:ext uri="{FF2B5EF4-FFF2-40B4-BE49-F238E27FC236}">
                <a16:creationId xmlns:a16="http://schemas.microsoft.com/office/drawing/2014/main" id="{07822F6E-06CF-4C89-93D3-A90A7B1FDA7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2270347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5" y="6193840"/>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49" y="2412001"/>
            <a:ext cx="5136739"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2" y="3132001"/>
            <a:ext cx="5136737"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1" y="6026152"/>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1" y="6268671"/>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810180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2001"/>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5" y="3132001"/>
            <a:ext cx="5102415"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2"/>
            <a:ext cx="5102415"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4" y="6268671"/>
            <a:ext cx="5093295"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8"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5" y="6193840"/>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6654494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4" y="1811338"/>
            <a:ext cx="10874375" cy="4354513"/>
          </a:xfrm>
        </p:spPr>
        <p:txBody>
          <a:bodyPr>
            <a:noAutofit/>
          </a:bodyPr>
          <a:lstStyle>
            <a:lvl1pPr marL="0" indent="0" eaLnBrk="1" hangingPunct="1">
              <a:lnSpc>
                <a:spcPts val="3200"/>
              </a:lnSpc>
              <a:spcAft>
                <a:spcPts val="8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2874400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3" y="1811338"/>
            <a:ext cx="9021763" cy="3077767"/>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26803594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3" y="1811339"/>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604582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7765479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8920353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4"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293474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1"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4"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7"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898137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3"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9"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183830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2910-91E7-4F06-A04B-EB8710E6F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58DEB-5637-4753-8CAB-C3ECD65983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2BAF5C75-954B-42FB-A1EA-54541844F3F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FA964A-BB41-4E19-B5B4-F2AA3002A4BE}"/>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5309314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3" y="2804400"/>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1"/>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3" y="3747601"/>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2246597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2" y="1815551"/>
            <a:ext cx="4919887"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1"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1" y="4798910"/>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6" y="6168153"/>
            <a:ext cx="4919663" cy="236539"/>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13929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4"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1"/>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9"/>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1110019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1"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1"/>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8"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83098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9" y="2449608"/>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9" y="2829763"/>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5"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9" y="4424594"/>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23647750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4"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496686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7514128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340284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1"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60558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7" y="3429001"/>
            <a:ext cx="5978523" cy="3424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047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3" y="280681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29825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3FD9-1923-4EE3-8E06-31ABDE1D8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B112F-EB4D-4BCC-928A-A0FFE724E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5">
            <a:extLst>
              <a:ext uri="{FF2B5EF4-FFF2-40B4-BE49-F238E27FC236}">
                <a16:creationId xmlns:a16="http://schemas.microsoft.com/office/drawing/2014/main" id="{6C89E5E5-186F-4D23-B175-1248030D7FF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527C40-4E47-4995-A388-E721D6A0F233}"/>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983922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3"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92850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9"/>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11944275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4047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5"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8"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90"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8" y="1811336"/>
            <a:ext cx="1620581"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8"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4"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4"/>
            <a:ext cx="1620325"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8"/>
            <a:ext cx="1620325" cy="1474327"/>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90"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9" y="4074294"/>
            <a:ext cx="162058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9"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70" y="3431890"/>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3" y="5694846"/>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3" y="3431891"/>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6" y="569484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16583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5"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4" y="1811339"/>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9" y="1811339"/>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9" y="2148378"/>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9" y="2506171"/>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4" y="4048914"/>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9"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9"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9"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9"/>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9"/>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8"/>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1"/>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4"/>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641858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3968189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2277976"/>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3"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3"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3" y="3812205"/>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7"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7"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25125263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9"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6"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4"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1" y="5040000"/>
            <a:ext cx="530594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5544001"/>
            <a:ext cx="5317087" cy="619903"/>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1" y="5544000"/>
            <a:ext cx="5321917" cy="621851"/>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3724159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3" y="1811339"/>
            <a:ext cx="3471987"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5"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9"/>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4" y="4176001"/>
            <a:ext cx="3468687"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2"/>
            <a:ext cx="3468687"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1"/>
            <a:ext cx="3473451"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7" y="4680000"/>
            <a:ext cx="3473451"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44464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71"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3"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3"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5" y="4680002"/>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1"/>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96801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66869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163C-8007-4C62-A78D-7F33B47F7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C607A2-ECE1-49CF-897B-F500B5203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EC5522-99D1-4897-8EDB-9736C88C8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5">
            <a:extLst>
              <a:ext uri="{FF2B5EF4-FFF2-40B4-BE49-F238E27FC236}">
                <a16:creationId xmlns:a16="http://schemas.microsoft.com/office/drawing/2014/main" id="{DA4EB7AA-5359-4111-8B7C-99C7913951AF}"/>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6E09656-A245-40CB-A581-85DB422C36AB}"/>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1133744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3"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4"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1"/>
            <a:ext cx="3275435"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3"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31753110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8" y="3990407"/>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8" y="3990407"/>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8" y="493360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8" y="493360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8" y="1811339"/>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8" y="1811339"/>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8" y="275454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8" y="275454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9637049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1811339"/>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9"/>
            <a:ext cx="3276000"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7" y="1811339"/>
            <a:ext cx="3263052"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7" y="2754539"/>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9"/>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9"/>
            <a:ext cx="3265663"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7" y="3990407"/>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5" y="3990407"/>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7" y="3990407"/>
            <a:ext cx="3263053"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7"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5"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7"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9"/>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7"/>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4329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9"/>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1" y="384851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0556456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2705803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077545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8" y="0"/>
            <a:ext cx="5971327"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4" y="626314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9287851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1" y="3517901"/>
            <a:ext cx="5975503"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1" y="0"/>
            <a:ext cx="5975503" cy="3341688"/>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300"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103986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7"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4" y="27288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40" y="272883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4" y="626492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40" y="62649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2" y="62649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8997269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4" y="657226"/>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1" y="1222507"/>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517051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8D9-0FFC-4D8E-909F-FD15DE83962F}"/>
              </a:ext>
            </a:extLst>
          </p:cNvPr>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3854C60-0F1A-4026-8794-BC3CFAA5A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DA6B4B7-3C26-4FF4-A1E3-48FD476198F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846D29F-0BEB-431F-AA03-4033AE646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1B52E-A2F6-4CC5-96A5-4A41A7A46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774DA1F4-D1E6-4A88-AB1C-38144748AA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2418ACD6-4FAE-42CA-BC33-AE5CE1324BD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558203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3" y="1811340"/>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0744004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268996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393965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2116805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4222733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377" rtl="0" eaLnBrk="1" latinLnBrk="0" hangingPunct="1">
              <a:defRPr sz="100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33">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33">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1" y="1556269"/>
            <a:ext cx="3458564"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377"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1" cy="446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377" rtl="0" eaLnBrk="1" latinLnBrk="0" hangingPunct="1">
              <a:lnSpc>
                <a:spcPct val="100000"/>
              </a:lnSpc>
              <a:spcBef>
                <a:spcPts val="0"/>
              </a:spcBef>
              <a:spcAft>
                <a:spcPts val="0"/>
              </a:spcAft>
              <a:buClr>
                <a:srgbClr val="000000"/>
              </a:buClr>
              <a:buSzPct val="100000"/>
              <a:buFont typeface="+mj-lt"/>
              <a:buNone/>
              <a:defRPr/>
            </a:pPr>
            <a:r>
              <a:rPr lang="en-GB" altLang="da-DK" sz="1051"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1" b="0" i="0" u="none" kern="1200" cap="none" noProof="1">
                <a:solidFill>
                  <a:srgbClr val="000000"/>
                </a:solidFill>
                <a:latin typeface="Times New Roman" panose="02020603050405020304" pitchFamily="18" charset="0"/>
                <a:ea typeface="+mn-ea"/>
                <a:cs typeface="+mn-cs"/>
              </a:rPr>
            </a:br>
            <a:r>
              <a:rPr lang="en-GB" altLang="da-DK" sz="1051" b="0" i="0" u="none" kern="1200" cap="none" noProof="1">
                <a:solidFill>
                  <a:srgbClr val="000000"/>
                </a:solidFill>
                <a:latin typeface="Times New Roman" panose="02020603050405020304" pitchFamily="18" charset="0"/>
                <a:ea typeface="+mn-ea"/>
                <a:cs typeface="+mn-cs"/>
              </a:rPr>
              <a:t>s</a:t>
            </a:r>
            <a:r>
              <a:rPr lang="en-GB" altLang="da-DK" sz="1051" b="0" i="0" u="none" cap="none" noProof="1">
                <a:solidFill>
                  <a:srgbClr val="000000"/>
                </a:solidFill>
                <a:latin typeface="Times New Roman" panose="02020603050405020304" pitchFamily="18" charset="0"/>
                <a:ea typeface="+mn-ea"/>
                <a:cs typeface="+mn-cs"/>
              </a:rPr>
              <a:t>elect </a:t>
            </a:r>
            <a:r>
              <a:rPr lang="en-GB" altLang="da-DK" sz="1051" b="1" i="0" u="none" cap="none" noProof="1">
                <a:solidFill>
                  <a:srgbClr val="000000"/>
                </a:solidFill>
                <a:latin typeface="Times New Roman" panose="02020603050405020304" pitchFamily="18" charset="0"/>
                <a:ea typeface="+mn-ea"/>
                <a:cs typeface="+mn-cs"/>
              </a:rPr>
              <a:t>Image Tools </a:t>
            </a:r>
            <a:r>
              <a:rPr lang="en-GB" altLang="da-DK" sz="1051" b="0" i="0" u="none" cap="none" noProof="1">
                <a:solidFill>
                  <a:srgbClr val="000000"/>
                </a:solidFill>
                <a:latin typeface="Times New Roman" panose="02020603050405020304" pitchFamily="18" charset="0"/>
                <a:ea typeface="+mn-ea"/>
                <a:cs typeface="+mn-cs"/>
              </a:rPr>
              <a:t>options on Templafy ribbon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and select </a:t>
            </a:r>
            <a:r>
              <a:rPr lang="en-GB" altLang="da-DK" sz="1051" b="1" i="0" u="none" cap="none" noProof="1">
                <a:solidFill>
                  <a:srgbClr val="000000"/>
                </a:solidFill>
                <a:latin typeface="Times New Roman" panose="02020603050405020304" pitchFamily="18" charset="0"/>
                <a:ea typeface="+mn-ea"/>
                <a:cs typeface="+mn-cs"/>
              </a:rPr>
              <a:t>Insert </a:t>
            </a:r>
            <a:r>
              <a:rPr lang="en-GB" altLang="da-DK" sz="1051" b="0" i="0" u="none" cap="none" noProof="1">
                <a:solidFill>
                  <a:srgbClr val="000000"/>
                </a:solidFill>
                <a:latin typeface="Times New Roman" panose="02020603050405020304" pitchFamily="18" charset="0"/>
                <a:ea typeface="+mn-ea"/>
                <a:cs typeface="+mn-cs"/>
              </a:rPr>
              <a:t>or </a:t>
            </a:r>
            <a:r>
              <a:rPr lang="en-GB" altLang="da-DK" sz="1051" b="1" i="0" u="none" cap="none" noProof="1">
                <a:solidFill>
                  <a:srgbClr val="000000"/>
                </a:solidFill>
                <a:latin typeface="Times New Roman" panose="02020603050405020304" pitchFamily="18" charset="0"/>
                <a:ea typeface="+mn-ea"/>
                <a:cs typeface="+mn-cs"/>
              </a:rPr>
              <a:t>Paste</a:t>
            </a:r>
            <a:r>
              <a:rPr lang="en-GB" altLang="da-DK" sz="1051" b="0" i="0" u="none" cap="none" noProof="1">
                <a:solidFill>
                  <a:srgbClr val="000000"/>
                </a:solidFill>
                <a:latin typeface="Times New Roman" panose="02020603050405020304" pitchFamily="18" charset="0"/>
                <a:ea typeface="+mn-ea"/>
                <a:cs typeface="+mn-cs"/>
              </a:rPr>
              <a:t>. Then move the picture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1"/>
            <a:ext cx="347345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79996" indent="-179996"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79996" indent="-179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3" y="4676636"/>
            <a:ext cx="475428" cy="176763"/>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40" y="3988872"/>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4" y="3256161"/>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3" y="2732346"/>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6" y="2350954"/>
            <a:ext cx="378293" cy="543367"/>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6" y="2558846"/>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3"/>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1"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2" y="1585889"/>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7" y="1787381"/>
            <a:ext cx="700483" cy="771465"/>
          </a:xfrm>
          <a:prstGeom prst="rect">
            <a:avLst/>
          </a:prstGeom>
        </p:spPr>
      </p:pic>
    </p:spTree>
    <p:extLst>
      <p:ext uri="{BB962C8B-B14F-4D97-AF65-F5344CB8AC3E}">
        <p14:creationId xmlns:p14="http://schemas.microsoft.com/office/powerpoint/2010/main" val="98394555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3"/>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21" name="Section Numbe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sp>
          <p:nvSpPr>
            <p:cNvPr id="24" name="Timeslot"/>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28" name="Responsible"/>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29" name="Duration"/>
            <p:cNvSpPr txBox="1">
              <a:spLocks/>
            </p:cNvSpPr>
            <p:nvPr userDrawn="1"/>
          </p:nvSpPr>
          <p:spPr>
            <a:xfrm>
              <a:off x="9043221" y="2085631"/>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33" name="Section Number"/>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35" name="Timeslot"/>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36" name="Responsible"/>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37" name="Duration"/>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grpSp>
        <p:nvGrpSpPr>
          <p:cNvPr id="8" name="SP Agenda Subsection" hidden="1"/>
          <p:cNvGrpSpPr>
            <a:grpSpLocks/>
          </p:cNvGrpSpPr>
          <p:nvPr userDrawn="1"/>
        </p:nvGrpSpPr>
        <p:grpSpPr>
          <a:xfrm>
            <a:off x="561176" y="2943457"/>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40" name="Section Number"/>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sp>
          <p:nvSpPr>
            <p:cNvPr id="42" name="Timeslot"/>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43" name="Responsible"/>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44" name="Duration"/>
            <p:cNvSpPr txBox="1">
              <a:spLocks/>
            </p:cNvSpPr>
            <p:nvPr userDrawn="1"/>
          </p:nvSpPr>
          <p:spPr>
            <a:xfrm>
              <a:off x="9043221" y="3155687"/>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9" name="SP Agenda Subsection Highlight" hidden="1"/>
          <p:cNvGrpSpPr>
            <a:grpSpLocks/>
          </p:cNvGrpSpPr>
          <p:nvPr userDrawn="1"/>
        </p:nvGrpSpPr>
        <p:grpSpPr>
          <a:xfrm>
            <a:off x="561176" y="3502823"/>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47" name="Section Number"/>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49" name="Timeslot"/>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50" name="Responsible"/>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51" name="Duration"/>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297651376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800" y="193304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85761013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A034-A65D-4390-BD13-8447FE825FBC}"/>
              </a:ext>
            </a:extLst>
          </p:cNvPr>
          <p:cNvSpPr>
            <a:spLocks noGrp="1"/>
          </p:cNvSpPr>
          <p:nvPr>
            <p:ph type="title"/>
          </p:nvPr>
        </p:nvSpPr>
        <p:spPr/>
        <p:txBody>
          <a:bodyPr/>
          <a:lstStyle/>
          <a:p>
            <a:r>
              <a:rPr lang="en-US"/>
              <a:t>Click to edit Master title style</a:t>
            </a:r>
            <a:endParaRPr lang="en-GB"/>
          </a:p>
        </p:txBody>
      </p:sp>
      <p:sp>
        <p:nvSpPr>
          <p:cNvPr id="5" name="Text Placeholder 5">
            <a:extLst>
              <a:ext uri="{FF2B5EF4-FFF2-40B4-BE49-F238E27FC236}">
                <a16:creationId xmlns:a16="http://schemas.microsoft.com/office/drawing/2014/main" id="{A377402E-1D24-49FC-B926-2267175F32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2DDD599-F77C-4BA7-AC66-3A1C6803B0D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4130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69EB9BF-E2E2-4D8D-9B4C-2A067DBAD17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3" name="Text Placeholder 5">
            <a:extLst>
              <a:ext uri="{FF2B5EF4-FFF2-40B4-BE49-F238E27FC236}">
                <a16:creationId xmlns:a16="http://schemas.microsoft.com/office/drawing/2014/main" id="{09DF4997-5641-4435-B4B0-873BB9F2E5A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459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0C6C-8C46-4C48-91EF-D933204F9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426ECE-FF0B-4F3F-BEE3-BA9740F71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572F0-DFFC-42F3-8DF4-F0759570D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03F666DB-B49E-4437-B13C-6C6B861CBC52}"/>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8DC74FEE-5DA4-49A8-9F3B-94D89E581CC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221118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7D-72C6-4E62-8465-5CB285631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5294-23CE-4423-8541-4CA6667A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91C370-7CFA-4780-B748-C7AE3360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5FAB9966-884A-43C1-BB94-8396388BE2D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FCA6773C-61D0-493C-AE0F-2958909FD04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98979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708246607"/>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2812028303"/>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2375558339"/>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0814954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9EBA-0883-4392-93DE-7BBDCB2DA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8812783-B49C-471C-9EE0-E664036DA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5">
            <a:extLst>
              <a:ext uri="{FF2B5EF4-FFF2-40B4-BE49-F238E27FC236}">
                <a16:creationId xmlns:a16="http://schemas.microsoft.com/office/drawing/2014/main" id="{2F07B3F9-A841-45EB-B470-2E47FC02D484}"/>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E1CF888-4AA0-4F47-B734-A5EA316ADB2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50457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328173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968837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021922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6857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199333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6000891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4592317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439043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969000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00522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13E-D2B4-41BE-BADF-CD1C64609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897FF-47E8-4CDD-898D-DB946D3EA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9F4DA4-AD8C-4996-BA1B-CBDE067D0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0F74876A-0112-4054-B079-C50EA2C2C06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86458208-B7DA-4122-9BCD-228D8F79AA94}"/>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198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18758095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02916937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4701187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50645012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7623121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84898112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4287342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19584856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37728070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0" y="6552215"/>
            <a:ext cx="567743" cy="131235"/>
          </a:xfrm>
          <a:prstGeom prst="rect">
            <a:avLst/>
          </a:prstGeom>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3147567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A0DA-320A-4683-A440-6DC0B665B2A8}"/>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F14733-1572-485B-8BA1-DAAC6B732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C8B60-B319-494C-93C4-64E5CB67A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39C3A5-47FE-4B54-93D0-9C35149E3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AB772-988C-4389-9F51-FCA14E6CB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04A9A915-4FE4-4C4C-9AB4-22A73A31899C}"/>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4" name="Text Placeholder 5">
            <a:extLst>
              <a:ext uri="{FF2B5EF4-FFF2-40B4-BE49-F238E27FC236}">
                <a16:creationId xmlns:a16="http://schemas.microsoft.com/office/drawing/2014/main" id="{4AA46427-AD69-4F9E-993A-6BE83AEE9F1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32560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38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2492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6024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5128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0788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0842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0398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7075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19085790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24848687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32EE-88CC-4E91-98B0-DE6841F1F567}"/>
              </a:ext>
            </a:extLst>
          </p:cNvPr>
          <p:cNvSpPr>
            <a:spLocks noGrp="1"/>
          </p:cNvSpPr>
          <p:nvPr>
            <p:ph type="title"/>
          </p:nvPr>
        </p:nvSpPr>
        <p:spPr/>
        <p:txBody>
          <a:bodyPr/>
          <a:lstStyle/>
          <a:p>
            <a:r>
              <a:rPr lang="en-US"/>
              <a:t>Click to edit Master title style</a:t>
            </a:r>
            <a:endParaRPr lang="en-GB"/>
          </a:p>
        </p:txBody>
      </p:sp>
      <p:sp>
        <p:nvSpPr>
          <p:cNvPr id="9" name="Text Placeholder 5">
            <a:extLst>
              <a:ext uri="{FF2B5EF4-FFF2-40B4-BE49-F238E27FC236}">
                <a16:creationId xmlns:a16="http://schemas.microsoft.com/office/drawing/2014/main" id="{4E82D132-D4D5-4917-B108-3C0FDE46F9C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74D82AE7-FA31-4BA6-976C-D999C70324C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54511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36908898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83181241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94840270" name="image" descr="{&quot;templafy&quot;:{&quot;id&quot;:&quot;10071012-d61b-401a-a15e-15808bf3012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9e9e26c2-c6cf-4e89-8905-ef01e91b4cf9&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971447713"/>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a:t>Client Logo</a:t>
            </a:r>
          </a:p>
        </p:txBody>
      </p:sp>
      <p:pic>
        <p:nvPicPr>
          <p:cNvPr id="1603689177" name="image" descr="{&quot;templafy&quot;:{&quot;id&quot;:&quot;23ab9183-f1eb-4383-8edc-e4bd25d05ee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c2eef178-19ed-4d11-9853-50820f4ad70f&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28b4eb1b-660d-4e03-ad6a-f37fdf0f2453&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19 July 2022</a:t>
            </a:r>
          </a:p>
        </p:txBody>
      </p:sp>
    </p:spTree>
    <p:extLst>
      <p:ext uri="{BB962C8B-B14F-4D97-AF65-F5344CB8AC3E}">
        <p14:creationId xmlns:p14="http://schemas.microsoft.com/office/powerpoint/2010/main" val="4231243534"/>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4cbf9a30-1b73-4d51-bd51-0d1f4795fd6c&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2a7e253f-87bd-4854-b49c-54339c3907be&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19 July 2022</a:t>
            </a:r>
          </a:p>
        </p:txBody>
      </p:sp>
    </p:spTree>
    <p:extLst>
      <p:ext uri="{BB962C8B-B14F-4D97-AF65-F5344CB8AC3E}">
        <p14:creationId xmlns:p14="http://schemas.microsoft.com/office/powerpoint/2010/main" val="2562373516"/>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134767230" name="image" descr="{&quot;templafy&quot;:{&quot;id&quot;:&quot;a5b4be5d-ce29-461e-aa28-e038d1cb3eda&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f6cd261c-b993-47d3-9284-f756ab2d5c4c&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150226167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fcb4478a-f405-4777-ae7b-bd2b7d7c0430&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cde22ded-9418-43c3-89c7-6083e8da3175&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122686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50698241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53944148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66821032-2f48-4bd3-98d4-100df3b71f90&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d4fedeaa-47dc-482a-b5e9-0ebce1b73011&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341202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DA9B0BB7-0EB0-4A42-9D36-1F39917ECAAB}"/>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9" name="Text Placeholder 5">
            <a:extLst>
              <a:ext uri="{FF2B5EF4-FFF2-40B4-BE49-F238E27FC236}">
                <a16:creationId xmlns:a16="http://schemas.microsoft.com/office/drawing/2014/main" id="{574667DA-6F8F-408F-8888-5A7BECAAA12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733245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52530689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54136414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f17da701-a986-4788-9470-17cc49d9cd3f&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ca252b7b-7e56-4ea9-827b-99c129e4ebd5&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56347919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52490543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04396917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a8dd8633-e28b-4a20-ae5d-46f2a26ae7e4&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dc9bcd6a-01e7-4fe9-ab6e-c3aa1804795a&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426549534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09005791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415980042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a0fa7621-784a-4b22-a904-a4229db26ecc&quot;}}" title="UserProfile.Language.PpEntity">
            <a:extLst>
              <a:ext uri="{FF2B5EF4-FFF2-40B4-BE49-F238E27FC236}">
                <a16:creationId xmlns:a16="http://schemas.microsoft.com/office/drawing/2014/main" id="{D8F201DE-B081-4704-8CA4-5006D62533DB}"/>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3de7551-4c8a-48e2-944c-de8a950bd21b&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40578964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691066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CC4-CEFD-4081-B0BD-79B595B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8DAB32C-FAD5-4672-8A5F-C6391D9DD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FB98EE-E467-44F9-9D89-C2DD009D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85F1D11-9EEC-483E-9B13-BBCE74A27566}"/>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C306E216-1F0E-46A4-851D-B43A4FDF7A06}"/>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975993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73687412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5029242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66175977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0569008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27367707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884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9912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8549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3045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382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5037-6201-47E2-8A1B-200ED39F7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CD5AF8-8388-4F43-8D65-F5E4184A9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0B9CC41-2ED3-4926-AC55-47B69DED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2AF42D28-78F8-461A-84FB-1FD8D8E65BA3}"/>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DAF717A1-3127-4B59-8515-33AFBF0529A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95979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40032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5560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5155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45592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67619439" name="image" descr="{&quot;templafy&quot;:{&quot;id&quot;:&quot;181bff3f-4fc0-48d4-9d3b-b50eb2ddd76f&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57822582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159426850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pic>
        <p:nvPicPr>
          <p:cNvPr id="783386712" name="image" descr="{&quot;templafy&quot;:{&quot;id&quot;:&quot;8b31bfbd-9fc6-4752-b031-9625f371ecfe&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1579dbfb-4f2c-4b8c-9f52-0808958f144f&quot;}}">
            <a:extLst>
              <a:ext uri="{FF2B5EF4-FFF2-40B4-BE49-F238E27FC236}">
                <a16:creationId xmlns:a16="http://schemas.microsoft.com/office/drawing/2014/main" id="{4ADEDD54-1119-44A0-8526-727E55813B66}"/>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8303a842-d056-4be9-b478-743b36a0d735&quot;}}" title="Form.Date">
            <a:extLst>
              <a:ext uri="{FF2B5EF4-FFF2-40B4-BE49-F238E27FC236}">
                <a16:creationId xmlns:a16="http://schemas.microsoft.com/office/drawing/2014/main" id="{C0600C77-8C6D-46CC-A05D-13A956020A0F}"/>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8 June 2022</a:t>
            </a:r>
          </a:p>
        </p:txBody>
      </p:sp>
    </p:spTree>
    <p:extLst>
      <p:ext uri="{BB962C8B-B14F-4D97-AF65-F5344CB8AC3E}">
        <p14:creationId xmlns:p14="http://schemas.microsoft.com/office/powerpoint/2010/main" val="2562101812"/>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a:t>Client Logo</a:t>
            </a:r>
          </a:p>
        </p:txBody>
      </p:sp>
      <p:pic>
        <p:nvPicPr>
          <p:cNvPr id="389907979" name="image" descr="{&quot;templafy&quot;:{&quot;id&quot;:&quot;afa9f763-75b0-44e2-a30f-f07591882889&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6d55467c-908f-4d4c-8a31-e7500a928706&quot;}}">
            <a:extLst>
              <a:ext uri="{FF2B5EF4-FFF2-40B4-BE49-F238E27FC236}">
                <a16:creationId xmlns:a16="http://schemas.microsoft.com/office/drawing/2014/main" id="{88D9172A-D409-485C-9FF0-F5FAFAFE6FED}"/>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7cd52188-55f7-40fb-a308-cabfe20a2185&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8 June 2022</a:t>
            </a:r>
          </a:p>
        </p:txBody>
      </p:sp>
    </p:spTree>
    <p:extLst>
      <p:ext uri="{BB962C8B-B14F-4D97-AF65-F5344CB8AC3E}">
        <p14:creationId xmlns:p14="http://schemas.microsoft.com/office/powerpoint/2010/main" val="3950927870"/>
      </p:ext>
    </p:extLst>
  </p:cSld>
  <p:clrMapOvr>
    <a:masterClrMapping/>
  </p:clrMapOvr>
  <p:transition>
    <p:fade/>
  </p:transition>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399"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eb28516d-25c5-4815-8284-95163b200e9f&quot;}}">
            <a:extLst>
              <a:ext uri="{FF2B5EF4-FFF2-40B4-BE49-F238E27FC236}">
                <a16:creationId xmlns:a16="http://schemas.microsoft.com/office/drawing/2014/main" id="{F55355B6-7B41-4DFF-A7E3-75411D1D3EAC}"/>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da8521dc-560f-4d97-83ea-1947e3d855a4&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8 June 2022</a:t>
            </a:r>
          </a:p>
        </p:txBody>
      </p:sp>
    </p:spTree>
    <p:extLst>
      <p:ext uri="{BB962C8B-B14F-4D97-AF65-F5344CB8AC3E}">
        <p14:creationId xmlns:p14="http://schemas.microsoft.com/office/powerpoint/2010/main" val="1158968885"/>
      </p:ext>
    </p:extLst>
  </p:cSld>
  <p:clrMapOvr>
    <a:masterClrMapping/>
  </p:clrMapOvr>
  <p:transition>
    <p:fade/>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2"/>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598" b="1" i="0" u="none" strike="noStrike" kern="1200" cap="none" spc="0" normalizeH="0" baseline="0" noProof="0">
                <a:ln>
                  <a:noFill/>
                </a:ln>
                <a:solidFill>
                  <a:schemeClr val="tx1"/>
                </a:solidFill>
                <a:effectLst/>
                <a:uLnTx/>
                <a:uFillTx/>
                <a:latin typeface="+mn-lt"/>
                <a:ea typeface="+mj-ea"/>
                <a:cs typeface="+mj-cs"/>
              </a:rPr>
              <a:t>Thank you</a:t>
            </a:r>
            <a:endParaRPr lang="en-GB" sz="6598" b="1">
              <a:solidFill>
                <a:schemeClr val="tx1"/>
              </a:solidFill>
            </a:endParaRPr>
          </a:p>
        </p:txBody>
      </p:sp>
      <p:pic>
        <p:nvPicPr>
          <p:cNvPr id="1579371817" name="image" descr="{&quot;templafy&quot;:{&quot;id&quot;:&quot;3ce1e12e-fafb-4702-b504-25acb71b3d04&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0a0b2480-c0a4-44b1-9204-50485f763dad&quot;}}">
            <a:extLst>
              <a:ext uri="{FF2B5EF4-FFF2-40B4-BE49-F238E27FC236}">
                <a16:creationId xmlns:a16="http://schemas.microsoft.com/office/drawing/2014/main" id="{6C5B5893-660A-4324-8745-BA513FEB49E3}"/>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4974764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theme" Target="../theme/theme4.xml"/><Relationship Id="rId8"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theme" Target="../theme/theme5.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8" Type="http://schemas.openxmlformats.org/officeDocument/2006/relationships/slideLayout" Target="../slideLayouts/slideLayout103.xml"/><Relationship Id="rId3"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37" Type="http://schemas.openxmlformats.org/officeDocument/2006/relationships/theme" Target="../theme/theme6.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8" Type="http://schemas.openxmlformats.org/officeDocument/2006/relationships/slideLayout" Target="../slideLayouts/slideLayout139.xml"/><Relationship Id="rId3"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slideLayout" Target="../slideLayouts/slideLayout209.xml"/><Relationship Id="rId47" Type="http://schemas.openxmlformats.org/officeDocument/2006/relationships/slideLayout" Target="../slideLayouts/slideLayout214.xml"/><Relationship Id="rId50" Type="http://schemas.openxmlformats.org/officeDocument/2006/relationships/slideLayout" Target="../slideLayouts/slideLayout217.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9" Type="http://schemas.openxmlformats.org/officeDocument/2006/relationships/slideLayout" Target="../slideLayouts/slideLayout196.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45" Type="http://schemas.openxmlformats.org/officeDocument/2006/relationships/slideLayout" Target="../slideLayouts/slideLayout212.xml"/><Relationship Id="rId53" Type="http://schemas.openxmlformats.org/officeDocument/2006/relationships/image" Target="../media/image10.svg"/><Relationship Id="rId5" Type="http://schemas.openxmlformats.org/officeDocument/2006/relationships/slideLayout" Target="../slideLayouts/slideLayout172.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4" Type="http://schemas.openxmlformats.org/officeDocument/2006/relationships/slideLayout" Target="../slideLayouts/slideLayout211.xml"/><Relationship Id="rId52" Type="http://schemas.openxmlformats.org/officeDocument/2006/relationships/image" Target="../media/image9.png"/><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43" Type="http://schemas.openxmlformats.org/officeDocument/2006/relationships/slideLayout" Target="../slideLayouts/slideLayout210.xml"/><Relationship Id="rId48" Type="http://schemas.openxmlformats.org/officeDocument/2006/relationships/slideLayout" Target="../slideLayouts/slideLayout215.xml"/><Relationship Id="rId8" Type="http://schemas.openxmlformats.org/officeDocument/2006/relationships/slideLayout" Target="../slideLayouts/slideLayout175.xml"/><Relationship Id="rId51" Type="http://schemas.openxmlformats.org/officeDocument/2006/relationships/theme" Target="../theme/theme7.xml"/><Relationship Id="rId3" Type="http://schemas.openxmlformats.org/officeDocument/2006/relationships/slideLayout" Target="../slideLayouts/slideLayout170.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 Id="rId46" Type="http://schemas.openxmlformats.org/officeDocument/2006/relationships/slideLayout" Target="../slideLayouts/slideLayout213.xml"/><Relationship Id="rId20" Type="http://schemas.openxmlformats.org/officeDocument/2006/relationships/slideLayout" Target="../slideLayouts/slideLayout187.xml"/><Relationship Id="rId41" Type="http://schemas.openxmlformats.org/officeDocument/2006/relationships/slideLayout" Target="../slideLayouts/slideLayout208.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49" Type="http://schemas.openxmlformats.org/officeDocument/2006/relationships/slideLayout" Target="../slideLayouts/slideLayout2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6C672-8F8C-49BE-B74E-FA52326937ED}"/>
              </a:ext>
            </a:extLst>
          </p:cNvPr>
          <p:cNvSpPr/>
          <p:nvPr userDrawn="1"/>
        </p:nvSpPr>
        <p:spPr>
          <a:xfrm>
            <a:off x="-184484" y="6176963"/>
            <a:ext cx="12420000" cy="72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37CCCF-57B5-4C23-AE09-734E1494B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B6B9A85-8286-4B15-9EB6-EE87C508F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774DDFAD-7FB5-40B9-AA65-08EF1C41C334}"/>
              </a:ext>
            </a:extLst>
          </p:cNvPr>
          <p:cNvSpPr txBox="1"/>
          <p:nvPr userDrawn="1"/>
        </p:nvSpPr>
        <p:spPr>
          <a:xfrm>
            <a:off x="8339015" y="6311900"/>
            <a:ext cx="3014785" cy="276999"/>
          </a:xfrm>
          <a:prstGeom prst="rect">
            <a:avLst/>
          </a:prstGeom>
          <a:noFill/>
        </p:spPr>
        <p:txBody>
          <a:bodyPr wrap="square" rtlCol="0" anchor="ctr">
            <a:spAutoFit/>
          </a:bodyPr>
          <a:lstStyle/>
          <a:p>
            <a:pPr algn="ctr"/>
            <a:r>
              <a:rPr lang="en-GB" sz="1200" b="1" dirty="0">
                <a:solidFill>
                  <a:schemeClr val="bg1"/>
                </a:solidFill>
                <a:latin typeface="SansSerif" panose="00000400000000000000" pitchFamily="2" charset="2"/>
                <a:cs typeface="Times New Roman" panose="02020603050405020304" pitchFamily="18" charset="0"/>
              </a:rPr>
              <a:t>Technical Committee 206</a:t>
            </a:r>
          </a:p>
        </p:txBody>
      </p:sp>
      <p:pic>
        <p:nvPicPr>
          <p:cNvPr id="10" name="Picture 9">
            <a:extLst>
              <a:ext uri="{FF2B5EF4-FFF2-40B4-BE49-F238E27FC236}">
                <a16:creationId xmlns:a16="http://schemas.microsoft.com/office/drawing/2014/main" id="{1B54005B-B578-4257-900A-B79395780C34}"/>
              </a:ext>
            </a:extLst>
          </p:cNvPr>
          <p:cNvPicPr>
            <a:picLocks noChangeAspect="1" noChangeArrowheads="1"/>
          </p:cNvPicPr>
          <p:nvPr userDrawn="1"/>
        </p:nvPicPr>
        <p:blipFill>
          <a:blip r:embed="rId18" cstate="print"/>
          <a:srcRect r="79137"/>
          <a:stretch>
            <a:fillRect/>
          </a:stretch>
        </p:blipFill>
        <p:spPr bwMode="auto">
          <a:xfrm>
            <a:off x="11073841" y="6179183"/>
            <a:ext cx="923335" cy="699930"/>
          </a:xfrm>
          <a:prstGeom prst="rect">
            <a:avLst/>
          </a:prstGeom>
          <a:noFill/>
        </p:spPr>
      </p:pic>
    </p:spTree>
    <p:extLst>
      <p:ext uri="{BB962C8B-B14F-4D97-AF65-F5344CB8AC3E}">
        <p14:creationId xmlns:p14="http://schemas.microsoft.com/office/powerpoint/2010/main" val="16429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71" r:id="rId11"/>
    <p:sldLayoutId id="2147483897" r:id="rId12"/>
    <p:sldLayoutId id="2147483898" r:id="rId13"/>
    <p:sldLayoutId id="2147483899" r:id="rId14"/>
    <p:sldLayoutId id="2147483900" r:id="rId15"/>
    <p:sldLayoutId id="214748390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C338A-5B13-462A-8DCE-C0D99A79EA85}"/>
              </a:ext>
            </a:extLst>
          </p:cNvPr>
          <p:cNvSpPr>
            <a:spLocks noGrp="1"/>
          </p:cNvSpPr>
          <p:nvPr>
            <p:ph type="title"/>
          </p:nvPr>
        </p:nvSpPr>
        <p:spPr>
          <a:xfrm>
            <a:off x="838200" y="1055601"/>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B3B0B5-1B74-4616-ABA1-71EA52D0F8E2}"/>
              </a:ext>
            </a:extLst>
          </p:cNvPr>
          <p:cNvSpPr>
            <a:spLocks noGrp="1"/>
          </p:cNvSpPr>
          <p:nvPr>
            <p:ph type="body" idx="1"/>
          </p:nvPr>
        </p:nvSpPr>
        <p:spPr>
          <a:xfrm>
            <a:off x="838200" y="2360645"/>
            <a:ext cx="10515600" cy="38163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6495B0C7-4862-4CA2-9FA7-89212B3DF120}"/>
              </a:ext>
            </a:extLst>
          </p:cNvPr>
          <p:cNvSpPr/>
          <p:nvPr userDrawn="1"/>
        </p:nvSpPr>
        <p:spPr>
          <a:xfrm>
            <a:off x="-114000" y="-38963"/>
            <a:ext cx="12420000" cy="108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hape&#10;&#10;Description automatically generated">
            <a:extLst>
              <a:ext uri="{FF2B5EF4-FFF2-40B4-BE49-F238E27FC236}">
                <a16:creationId xmlns:a16="http://schemas.microsoft.com/office/drawing/2014/main" id="{AE447707-E9F4-4178-982D-995CD29B9A0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2360" y="51037"/>
            <a:ext cx="1123017" cy="900000"/>
          </a:xfrm>
          <a:prstGeom prst="rect">
            <a:avLst/>
          </a:prstGeom>
        </p:spPr>
      </p:pic>
      <p:sp>
        <p:nvSpPr>
          <p:cNvPr id="10" name="TextBox 9">
            <a:extLst>
              <a:ext uri="{FF2B5EF4-FFF2-40B4-BE49-F238E27FC236}">
                <a16:creationId xmlns:a16="http://schemas.microsoft.com/office/drawing/2014/main" id="{C14AC782-8035-4524-9389-9BE8C9452EE7}"/>
              </a:ext>
            </a:extLst>
          </p:cNvPr>
          <p:cNvSpPr txBox="1"/>
          <p:nvPr userDrawn="1"/>
        </p:nvSpPr>
        <p:spPr>
          <a:xfrm>
            <a:off x="3354001" y="191550"/>
            <a:ext cx="5480539" cy="707886"/>
          </a:xfrm>
          <a:prstGeom prst="rect">
            <a:avLst/>
          </a:prstGeom>
          <a:noFill/>
        </p:spPr>
        <p:txBody>
          <a:bodyPr wrap="square" rtlCol="0">
            <a:spAutoFit/>
          </a:bodyPr>
          <a:lstStyle/>
          <a:p>
            <a:pPr algn="ctr"/>
            <a:r>
              <a:rPr lang="en-GB" sz="2000" b="1" dirty="0">
                <a:solidFill>
                  <a:schemeClr val="bg1"/>
                </a:solidFill>
                <a:latin typeface="SansSerif" panose="00000400000000000000" pitchFamily="2" charset="2"/>
                <a:cs typeface="Times New Roman" panose="02020603050405020304" pitchFamily="18" charset="0"/>
              </a:rPr>
              <a:t>International Society for Soil Mechanics and Geotechnical Engineering</a:t>
            </a:r>
          </a:p>
        </p:txBody>
      </p:sp>
      <p:sp>
        <p:nvSpPr>
          <p:cNvPr id="11" name="TextBox 10">
            <a:extLst>
              <a:ext uri="{FF2B5EF4-FFF2-40B4-BE49-F238E27FC236}">
                <a16:creationId xmlns:a16="http://schemas.microsoft.com/office/drawing/2014/main" id="{7C4A4E22-7DD2-470E-8588-E6E808BD49C7}"/>
              </a:ext>
            </a:extLst>
          </p:cNvPr>
          <p:cNvSpPr txBox="1"/>
          <p:nvPr userDrawn="1"/>
        </p:nvSpPr>
        <p:spPr>
          <a:xfrm>
            <a:off x="10219841" y="93159"/>
            <a:ext cx="1970314" cy="923330"/>
          </a:xfrm>
          <a:prstGeom prst="rect">
            <a:avLst/>
          </a:prstGeom>
          <a:noFill/>
        </p:spPr>
        <p:txBody>
          <a:bodyPr wrap="square" rtlCol="0" anchor="ctr">
            <a:spAutoFit/>
          </a:bodyPr>
          <a:lstStyle/>
          <a:p>
            <a:pPr algn="ctr"/>
            <a:r>
              <a:rPr lang="en-GB" sz="1800" b="1" dirty="0">
                <a:solidFill>
                  <a:schemeClr val="bg1"/>
                </a:solidFill>
                <a:latin typeface="SansSerif" panose="00000400000000000000" pitchFamily="2" charset="2"/>
                <a:cs typeface="Times New Roman" panose="02020603050405020304" pitchFamily="18" charset="0"/>
              </a:rPr>
              <a:t>Technical Committee</a:t>
            </a:r>
          </a:p>
          <a:p>
            <a:pPr algn="ctr"/>
            <a:r>
              <a:rPr lang="en-GB" sz="1800" b="1" dirty="0">
                <a:solidFill>
                  <a:schemeClr val="bg1"/>
                </a:solidFill>
                <a:latin typeface="SansSerif" panose="00000400000000000000" pitchFamily="2" charset="2"/>
                <a:cs typeface="Times New Roman" panose="02020603050405020304" pitchFamily="18" charset="0"/>
              </a:rPr>
              <a:t>206</a:t>
            </a:r>
          </a:p>
        </p:txBody>
      </p:sp>
    </p:spTree>
    <p:extLst>
      <p:ext uri="{BB962C8B-B14F-4D97-AF65-F5344CB8AC3E}">
        <p14:creationId xmlns:p14="http://schemas.microsoft.com/office/powerpoint/2010/main" val="1383075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3608465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20" r:id="rId35"/>
    <p:sldLayoutId id="2147483721" r:id="rId36"/>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e1b7bceb-b75f-4907-829f-8c3cce19cbe9&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898832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70"/>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33585255-5cfa-4548-9ba3-a7add87ce2a6&quot;}}" hidden="1">
            <a:extLst>
              <a:ext uri="{FF2B5EF4-FFF2-40B4-BE49-F238E27FC236}">
                <a16:creationId xmlns:a16="http://schemas.microsoft.com/office/drawing/2014/main" id="{373DD903-8E3F-4CC6-B96F-4B41958A845D}"/>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14420560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Lst>
  <p:transition>
    <p:fade/>
  </p:transition>
  <p:hf sldNum="0" hdr="0" ftr="0" dt="0"/>
  <p:txStyles>
    <p:titleStyle>
      <a:lvl1pPr algn="l" defTabSz="913897" rtl="0" eaLnBrk="1" latinLnBrk="0" hangingPunct="1">
        <a:lnSpc>
          <a:spcPct val="100000"/>
        </a:lnSpc>
        <a:spcBef>
          <a:spcPct val="0"/>
        </a:spcBef>
        <a:buNone/>
        <a:defRPr lang="en-GB" sz="2799" b="1" kern="1200" dirty="0" smtClean="0">
          <a:solidFill>
            <a:schemeClr val="tx1"/>
          </a:solidFill>
          <a:latin typeface="+mj-lt"/>
          <a:ea typeface="+mj-ea"/>
          <a:cs typeface="+mj-cs"/>
        </a:defRPr>
      </a:lvl1pPr>
    </p:titleStyle>
    <p:bodyStyle>
      <a:lvl1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19" indent="-137119"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19944"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769"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5298" kern="1200" cap="all" baseline="0">
          <a:solidFill>
            <a:schemeClr val="tx1"/>
          </a:solidFill>
          <a:latin typeface="+mn-lt"/>
          <a:ea typeface="+mn-ea"/>
          <a:cs typeface="+mn-cs"/>
        </a:defRPr>
      </a:lvl6pPr>
      <a:lvl7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2999" kern="1200">
          <a:solidFill>
            <a:schemeClr val="tx1"/>
          </a:solidFill>
          <a:latin typeface="+mn-lt"/>
          <a:ea typeface="+mn-ea"/>
          <a:cs typeface="+mn-cs"/>
        </a:defRPr>
      </a:lvl7pPr>
      <a:lvl8pPr marL="137119" indent="-201108" algn="l" defTabSz="913897"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19" indent="-201108" algn="l" defTabSz="913897"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9"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4"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1"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9"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2" y="529169"/>
            <a:ext cx="11137899"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2" y="1709532"/>
            <a:ext cx="11137899"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850134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Lst>
  <p:transition>
    <p:fade/>
  </p:transition>
  <p:hf sldNum="0" hdr="0" ftr="0" dt="0"/>
  <p:txStyles>
    <p:titleStyle>
      <a:lvl1pPr algn="l" defTabSz="914148"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57" indent="-137157"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32"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07"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57" indent="-201163" algn="l" defTabSz="914148"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57" indent="-201163" algn="l" defTabSz="914148"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4"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4" y="1810800"/>
            <a:ext cx="10874375" cy="4355051"/>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113895885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Lst>
  <p:hf sldNum="0" hdr="0" ftr="0" dt="0"/>
  <p:txStyles>
    <p:titleStyle>
      <a:lvl1pPr algn="l" defTabSz="914377"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59991" indent="-359991"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19982" indent="-359991" algn="l" defTabSz="914377"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377"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377"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377"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377"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0.jpe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29.emf"/><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1.png"/><Relationship Id="rId2" Type="http://schemas.openxmlformats.org/officeDocument/2006/relationships/customXml" Target="../../customXml/item24.xml"/><Relationship Id="rId1" Type="http://schemas.openxmlformats.org/officeDocument/2006/relationships/customXml" Target="../../customXml/item23.x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2" Type="http://schemas.openxmlformats.org/officeDocument/2006/relationships/hyperlink" Target="https://www.emeraldgrouppublishing.com/calls-for-papers/call-papers-new-developments-observational-method"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Duncan.Nicholson@arup.com" TargetMode="External"/><Relationship Id="rId2" Type="http://schemas.openxmlformats.org/officeDocument/2006/relationships/hyperlink" Target="mailto:franz.tschuchnigg@TUGraz.at" TargetMode="External"/><Relationship Id="rId1" Type="http://schemas.openxmlformats.org/officeDocument/2006/relationships/slideLayout" Target="../slideLayouts/slideLayout13.xml"/><Relationship Id="rId4" Type="http://schemas.openxmlformats.org/officeDocument/2006/relationships/hyperlink" Target="mailto:truong.le@imperial.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579" y="1311387"/>
            <a:ext cx="11138274" cy="1732971"/>
          </a:xfrm>
        </p:spPr>
        <p:txBody>
          <a:bodyPr>
            <a:normAutofit/>
          </a:bodyPr>
          <a:lstStyle/>
          <a:p>
            <a:r>
              <a:rPr lang="en-GB" sz="4800" b="1" dirty="0">
                <a:solidFill>
                  <a:schemeClr val="accent2"/>
                </a:solidFill>
              </a:rPr>
              <a:t>ISSMGE - TC206</a:t>
            </a:r>
            <a:br>
              <a:rPr lang="en-GB" sz="4000" b="1" dirty="0">
                <a:solidFill>
                  <a:schemeClr val="accent2"/>
                </a:solidFill>
              </a:rPr>
            </a:br>
            <a:r>
              <a:rPr lang="en-GB" sz="4000" b="1">
                <a:solidFill>
                  <a:schemeClr val="accent2"/>
                </a:solidFill>
              </a:rPr>
              <a:t>Technical Committee Meeting </a:t>
            </a:r>
            <a:br>
              <a:rPr lang="en-GB" sz="4000" b="1" dirty="0">
                <a:solidFill>
                  <a:schemeClr val="accent2"/>
                </a:solidFill>
              </a:rPr>
            </a:br>
            <a:r>
              <a:rPr lang="en-GB" sz="2800" b="1" dirty="0">
                <a:solidFill>
                  <a:schemeClr val="accent2"/>
                </a:solidFill>
              </a:rPr>
              <a:t>11-02-2026 at 09:00 – 09.30hrs - UK time</a:t>
            </a:r>
            <a:endParaRPr lang="en-GB" sz="4000" b="1" dirty="0">
              <a:solidFill>
                <a:srgbClr val="28AAE1"/>
              </a:solidFill>
            </a:endParaRPr>
          </a:p>
        </p:txBody>
      </p:sp>
      <p:sp>
        <p:nvSpPr>
          <p:cNvPr id="3" name="Subtitle 2"/>
          <p:cNvSpPr>
            <a:spLocks noGrp="1"/>
          </p:cNvSpPr>
          <p:nvPr>
            <p:ph type="subTitle" idx="1"/>
          </p:nvPr>
        </p:nvSpPr>
        <p:spPr>
          <a:xfrm>
            <a:off x="1379346" y="4552238"/>
            <a:ext cx="8948056" cy="1365703"/>
          </a:xfrm>
        </p:spPr>
        <p:txBody>
          <a:bodyPr>
            <a:normAutofit fontScale="85000" lnSpcReduction="20000"/>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 </a:t>
            </a:r>
          </a:p>
          <a:p>
            <a:r>
              <a:rPr lang="en-GB" b="1"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Alessandro Martucci - </a:t>
            </a:r>
            <a:r>
              <a:rPr lang="en-GB" b="1" dirty="0">
                <a:latin typeface="Arial" panose="020B0604020202020204" pitchFamily="34" charset="0"/>
                <a:cs typeface="Arial" panose="020B0604020202020204" pitchFamily="34" charset="0"/>
              </a:rPr>
              <a:t>Secretary</a:t>
            </a:r>
            <a:endParaRPr lang="it-IT" b="1"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alessandro.martucci@tonygee.com</a:t>
            </a:r>
            <a:r>
              <a:rPr lang="en-GB"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60424" y="342900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CE23-09DE-B51B-F7E7-0BDC192BA571}"/>
              </a:ext>
            </a:extLst>
          </p:cNvPr>
          <p:cNvSpPr txBox="1">
            <a:spLocks/>
          </p:cNvSpPr>
          <p:nvPr/>
        </p:nvSpPr>
        <p:spPr>
          <a:xfrm>
            <a:off x="604519" y="308018"/>
            <a:ext cx="10515600" cy="136654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ea typeface="MS PGothic" panose="020B0600070205080204" pitchFamily="34" charset="-128"/>
                <a:cs typeface="Arial" panose="020B0604020202020204" pitchFamily="34" charset="0"/>
              </a:rPr>
              <a:t>Vienna Conf – </a:t>
            </a:r>
            <a:r>
              <a:rPr lang="en-GB" dirty="0"/>
              <a:t>14-19 June 2026. </a:t>
            </a:r>
            <a:r>
              <a:rPr lang="en-GB" dirty="0">
                <a:latin typeface="Arial" panose="020B0604020202020204" pitchFamily="34" charset="0"/>
                <a:ea typeface="MS PGothic" panose="020B0600070205080204" pitchFamily="34" charset="-128"/>
                <a:cs typeface="Arial" panose="020B0604020202020204" pitchFamily="34" charset="0"/>
              </a:rPr>
              <a:t> </a:t>
            </a:r>
          </a:p>
          <a:p>
            <a:r>
              <a:rPr lang="en-GB" dirty="0">
                <a:latin typeface="Arial" panose="020B0604020202020204" pitchFamily="34" charset="0"/>
                <a:ea typeface="MS PGothic" panose="020B0600070205080204" pitchFamily="34" charset="-128"/>
                <a:cs typeface="Arial" panose="020B0604020202020204" pitchFamily="34" charset="0"/>
              </a:rPr>
              <a:t>Rules for OM Oral Presentations Session:</a:t>
            </a:r>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CB7E65D-1D97-32AD-5F1D-9C7DC916331E}"/>
              </a:ext>
            </a:extLst>
          </p:cNvPr>
          <p:cNvSpPr txBox="1">
            <a:spLocks/>
          </p:cNvSpPr>
          <p:nvPr/>
        </p:nvSpPr>
        <p:spPr>
          <a:xfrm>
            <a:off x="505860" y="1983037"/>
            <a:ext cx="11004007" cy="395505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Oral presentation: </a:t>
            </a:r>
            <a:r>
              <a:rPr lang="en-GB" sz="2000" dirty="0">
                <a:latin typeface="Arial" panose="020B0604020202020204" pitchFamily="34" charset="0"/>
                <a:ea typeface="MS PGothic" panose="020B0600070205080204" pitchFamily="34" charset="-128"/>
                <a:cs typeface="Arial" panose="020B0604020202020204" pitchFamily="34" charset="0"/>
              </a:rPr>
              <a:t>10 to 12 minutes within a dedicated session. (6 No in 90 mins)</a:t>
            </a:r>
          </a:p>
          <a:p>
            <a:pPr marL="342900" indent="-342900">
              <a:lnSpc>
                <a:spcPct val="110000"/>
              </a:lnSpc>
              <a:spcAft>
                <a:spcPts val="600"/>
              </a:spcAft>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Poster and short presentation: </a:t>
            </a:r>
            <a:r>
              <a:rPr lang="en-GB" sz="2000" dirty="0">
                <a:latin typeface="Arial" panose="020B0604020202020204" pitchFamily="34" charset="0"/>
                <a:ea typeface="MS PGothic" panose="020B0600070205080204" pitchFamily="34" charset="-128"/>
                <a:cs typeface="Arial" panose="020B0604020202020204" pitchFamily="34" charset="0"/>
              </a:rPr>
              <a:t>a poster and one MS PowerPoint slide.  (13 No)</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sessions will start with short presentations of one slide and two minutes each.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After the short presentations, there will be 30 to 40 minutes for discussion.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Associated posters placed at back of lecture room.</a:t>
            </a:r>
          </a:p>
          <a:p>
            <a:pPr marL="800100" lvl="1" indent="-342900">
              <a:lnSpc>
                <a:spcPct val="110000"/>
              </a:lnSpc>
              <a:spcAft>
                <a:spcPts val="600"/>
              </a:spcAft>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Poster presentation: </a:t>
            </a:r>
            <a:r>
              <a:rPr lang="en-GB" sz="2000" dirty="0">
                <a:latin typeface="Arial" panose="020B0604020202020204" pitchFamily="34" charset="0"/>
                <a:ea typeface="MS PGothic" panose="020B0600070205080204" pitchFamily="34" charset="-128"/>
                <a:cs typeface="Arial" panose="020B0604020202020204" pitchFamily="34" charset="0"/>
              </a:rPr>
              <a:t>A conventional poster only presentation.</a:t>
            </a:r>
          </a:p>
        </p:txBody>
      </p:sp>
    </p:spTree>
    <p:extLst>
      <p:ext uri="{BB962C8B-B14F-4D97-AF65-F5344CB8AC3E}">
        <p14:creationId xmlns:p14="http://schemas.microsoft.com/office/powerpoint/2010/main" val="186578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031A36-240D-C6D8-35A3-D5CB958FCBC1}"/>
              </a:ext>
            </a:extLst>
          </p:cNvPr>
          <p:cNvSpPr>
            <a:spLocks noGrp="1"/>
          </p:cNvSpPr>
          <p:nvPr>
            <p:ph type="ftr" sz="quarter" idx="11"/>
          </p:nvPr>
        </p:nvSpPr>
        <p:spPr/>
        <p:txBody>
          <a:bodyPr/>
          <a:lstStyle/>
          <a:p>
            <a:endParaRPr lang="en-GB"/>
          </a:p>
        </p:txBody>
      </p:sp>
      <p:sp>
        <p:nvSpPr>
          <p:cNvPr id="4" name="TextBox 3">
            <a:extLst>
              <a:ext uri="{FF2B5EF4-FFF2-40B4-BE49-F238E27FC236}">
                <a16:creationId xmlns:a16="http://schemas.microsoft.com/office/drawing/2014/main" id="{D57B24BF-2D52-A94E-1F0F-6F710F01E350}"/>
              </a:ext>
            </a:extLst>
          </p:cNvPr>
          <p:cNvSpPr txBox="1"/>
          <p:nvPr/>
        </p:nvSpPr>
        <p:spPr>
          <a:xfrm>
            <a:off x="309840" y="279071"/>
            <a:ext cx="11736847" cy="2677656"/>
          </a:xfrm>
          <a:prstGeom prst="rect">
            <a:avLst/>
          </a:prstGeom>
          <a:noFill/>
        </p:spPr>
        <p:txBody>
          <a:bodyPr wrap="square">
            <a:spAutoFit/>
          </a:bodyPr>
          <a:lstStyle/>
          <a:p>
            <a:pPr>
              <a:buNone/>
            </a:pPr>
            <a:r>
              <a:rPr lang="en-GB" sz="2400" b="1" dirty="0">
                <a:effectLst/>
                <a:latin typeface="Aptos" panose="020B0004020202020204" pitchFamily="34" charset="0"/>
                <a:ea typeface="Times New Roman" panose="02020603050405020304" pitchFamily="18" charset="0"/>
                <a:cs typeface="Aptos" panose="020B0004020202020204" pitchFamily="34" charset="0"/>
              </a:rPr>
              <a:t>Oral and Poster Papers:  Reviewed by Ying, Mandy, Alessandro, Hock,  Duncan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6 papers for Oral selected – Vienna accepted.</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3 papers that you selected for posters 1 slide, 2 minutes) plus a poster. </a:t>
            </a: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 six papers for workshop removed from the short oral + poster session. Otherwise, authors would have to present their work twice in different formats.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Leave 7 papers for the short oral + poster session.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 3 papers that you did not select will be posters only.</a:t>
            </a:r>
          </a:p>
          <a:p>
            <a:pPr>
              <a:buNone/>
            </a:pPr>
            <a:r>
              <a:rPr lang="en-GB" dirty="0">
                <a:latin typeface="Aptos" panose="020B0004020202020204" pitchFamily="34" charset="0"/>
                <a:ea typeface="Aptos" panose="020B0004020202020204" pitchFamily="34" charset="0"/>
                <a:cs typeface="Aptos" panose="020B0004020202020204" pitchFamily="34" charset="0"/>
              </a:rPr>
              <a:t>Author Notification 10/2/26</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5" name="Table 4">
            <a:extLst>
              <a:ext uri="{FF2B5EF4-FFF2-40B4-BE49-F238E27FC236}">
                <a16:creationId xmlns:a16="http://schemas.microsoft.com/office/drawing/2014/main" id="{F507BB02-AA4A-E6E8-0DC9-C6A4B54DC010}"/>
              </a:ext>
            </a:extLst>
          </p:cNvPr>
          <p:cNvGraphicFramePr>
            <a:graphicFrameLocks noGrp="1"/>
          </p:cNvGraphicFramePr>
          <p:nvPr>
            <p:extLst>
              <p:ext uri="{D42A27DB-BD31-4B8C-83A1-F6EECF244321}">
                <p14:modId xmlns:p14="http://schemas.microsoft.com/office/powerpoint/2010/main" val="1827461653"/>
              </p:ext>
            </p:extLst>
          </p:nvPr>
        </p:nvGraphicFramePr>
        <p:xfrm>
          <a:off x="417927" y="3038538"/>
          <a:ext cx="3038706" cy="1975422"/>
        </p:xfrm>
        <a:graphic>
          <a:graphicData uri="http://schemas.openxmlformats.org/drawingml/2006/table">
            <a:tbl>
              <a:tblPr firstRow="1" firstCol="1" bandRow="1">
                <a:tableStyleId>{5C22544A-7EE6-4342-B048-85BDC9FD1C3A}</a:tableStyleId>
              </a:tblPr>
              <a:tblGrid>
                <a:gridCol w="1519353">
                  <a:extLst>
                    <a:ext uri="{9D8B030D-6E8A-4147-A177-3AD203B41FA5}">
                      <a16:colId xmlns:a16="http://schemas.microsoft.com/office/drawing/2014/main" val="374945219"/>
                    </a:ext>
                  </a:extLst>
                </a:gridCol>
                <a:gridCol w="1519353">
                  <a:extLst>
                    <a:ext uri="{9D8B030D-6E8A-4147-A177-3AD203B41FA5}">
                      <a16:colId xmlns:a16="http://schemas.microsoft.com/office/drawing/2014/main" val="1889789096"/>
                    </a:ext>
                  </a:extLst>
                </a:gridCol>
              </a:tblGrid>
              <a:tr h="304986">
                <a:tc>
                  <a:txBody>
                    <a:bodyPr/>
                    <a:lstStyle/>
                    <a:p>
                      <a:pPr>
                        <a:buNone/>
                      </a:pPr>
                      <a:r>
                        <a:rPr lang="en-GB" sz="1600" b="1">
                          <a:effectLst/>
                        </a:rPr>
                        <a:t>Session</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Paper No</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95097026"/>
                  </a:ext>
                </a:extLst>
              </a:tr>
              <a:tr h="304986">
                <a:tc rowSpan="6">
                  <a:txBody>
                    <a:bodyPr/>
                    <a:lstStyle/>
                    <a:p>
                      <a:pPr>
                        <a:buNone/>
                      </a:pPr>
                      <a:r>
                        <a:rPr lang="en-GB" sz="1600" b="1" dirty="0">
                          <a:effectLst/>
                        </a:rPr>
                        <a:t>Oral</a:t>
                      </a:r>
                      <a:br>
                        <a:rPr lang="en-GB" sz="1600" b="1" dirty="0">
                          <a:effectLst/>
                        </a:rPr>
                      </a:br>
                      <a:r>
                        <a:rPr lang="en-GB" sz="1600" b="1" dirty="0">
                          <a:effectLst/>
                        </a:rPr>
                        <a:t>6 No</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202</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54303189"/>
                  </a:ext>
                </a:extLst>
              </a:tr>
              <a:tr h="255819">
                <a:tc vMerge="1">
                  <a:txBody>
                    <a:bodyPr/>
                    <a:lstStyle/>
                    <a:p>
                      <a:endParaRPr lang="en-GB"/>
                    </a:p>
                  </a:txBody>
                  <a:tcPr/>
                </a:tc>
                <a:tc>
                  <a:txBody>
                    <a:bodyPr/>
                    <a:lstStyle/>
                    <a:p>
                      <a:pPr>
                        <a:buNone/>
                      </a:pPr>
                      <a:r>
                        <a:rPr lang="en-GB" sz="1600" b="1">
                          <a:effectLst/>
                        </a:rPr>
                        <a:t>231</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49277825"/>
                  </a:ext>
                </a:extLst>
              </a:tr>
              <a:tr h="294999">
                <a:tc vMerge="1">
                  <a:txBody>
                    <a:bodyPr/>
                    <a:lstStyle/>
                    <a:p>
                      <a:endParaRPr lang="en-GB"/>
                    </a:p>
                  </a:txBody>
                  <a:tcPr/>
                </a:tc>
                <a:tc>
                  <a:txBody>
                    <a:bodyPr/>
                    <a:lstStyle/>
                    <a:p>
                      <a:pPr>
                        <a:buNone/>
                      </a:pPr>
                      <a:r>
                        <a:rPr lang="en-GB" sz="1600" b="1">
                          <a:effectLst/>
                        </a:rPr>
                        <a:t>240</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740526565"/>
                  </a:ext>
                </a:extLst>
              </a:tr>
              <a:tr h="324960">
                <a:tc vMerge="1">
                  <a:txBody>
                    <a:bodyPr/>
                    <a:lstStyle/>
                    <a:p>
                      <a:endParaRPr lang="en-GB"/>
                    </a:p>
                  </a:txBody>
                  <a:tcPr/>
                </a:tc>
                <a:tc>
                  <a:txBody>
                    <a:bodyPr/>
                    <a:lstStyle/>
                    <a:p>
                      <a:pPr>
                        <a:buNone/>
                      </a:pPr>
                      <a:r>
                        <a:rPr lang="en-GB" sz="1600" b="1">
                          <a:effectLst/>
                        </a:rPr>
                        <a:t>872</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17623475"/>
                  </a:ext>
                </a:extLst>
              </a:tr>
              <a:tr h="121987">
                <a:tc vMerge="1">
                  <a:txBody>
                    <a:bodyPr/>
                    <a:lstStyle/>
                    <a:p>
                      <a:endParaRPr lang="en-GB"/>
                    </a:p>
                  </a:txBody>
                  <a:tcPr/>
                </a:tc>
                <a:tc>
                  <a:txBody>
                    <a:bodyPr/>
                    <a:lstStyle/>
                    <a:p>
                      <a:pPr>
                        <a:buNone/>
                      </a:pPr>
                      <a:r>
                        <a:rPr lang="en-GB" sz="1600" b="1">
                          <a:effectLst/>
                        </a:rPr>
                        <a:t>923</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83485601"/>
                  </a:ext>
                </a:extLst>
              </a:tr>
              <a:tr h="245832">
                <a:tc vMerge="1">
                  <a:txBody>
                    <a:bodyPr/>
                    <a:lstStyle/>
                    <a:p>
                      <a:endParaRPr lang="en-GB"/>
                    </a:p>
                  </a:txBody>
                  <a:tcPr/>
                </a:tc>
                <a:tc>
                  <a:txBody>
                    <a:bodyPr/>
                    <a:lstStyle/>
                    <a:p>
                      <a:pPr>
                        <a:buNone/>
                      </a:pPr>
                      <a:r>
                        <a:rPr lang="en-GB" sz="1600" b="1" dirty="0">
                          <a:effectLst/>
                        </a:rPr>
                        <a:t>1028</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895376492"/>
                  </a:ext>
                </a:extLst>
              </a:tr>
            </a:tbl>
          </a:graphicData>
        </a:graphic>
      </p:graphicFrame>
      <p:graphicFrame>
        <p:nvGraphicFramePr>
          <p:cNvPr id="6" name="Table 5">
            <a:extLst>
              <a:ext uri="{FF2B5EF4-FFF2-40B4-BE49-F238E27FC236}">
                <a16:creationId xmlns:a16="http://schemas.microsoft.com/office/drawing/2014/main" id="{5E4DA019-3FA1-6D0D-293E-8CE46AF2F1AD}"/>
              </a:ext>
            </a:extLst>
          </p:cNvPr>
          <p:cNvGraphicFramePr>
            <a:graphicFrameLocks noGrp="1"/>
          </p:cNvGraphicFramePr>
          <p:nvPr>
            <p:extLst>
              <p:ext uri="{D42A27DB-BD31-4B8C-83A1-F6EECF244321}">
                <p14:modId xmlns:p14="http://schemas.microsoft.com/office/powerpoint/2010/main" val="3030771153"/>
              </p:ext>
            </p:extLst>
          </p:nvPr>
        </p:nvGraphicFramePr>
        <p:xfrm>
          <a:off x="8241091" y="2956727"/>
          <a:ext cx="3006398" cy="1233843"/>
        </p:xfrm>
        <a:graphic>
          <a:graphicData uri="http://schemas.openxmlformats.org/drawingml/2006/table">
            <a:tbl>
              <a:tblPr firstRow="1" firstCol="1" bandRow="1">
                <a:tableStyleId>{5C22544A-7EE6-4342-B048-85BDC9FD1C3A}</a:tableStyleId>
              </a:tblPr>
              <a:tblGrid>
                <a:gridCol w="1503199">
                  <a:extLst>
                    <a:ext uri="{9D8B030D-6E8A-4147-A177-3AD203B41FA5}">
                      <a16:colId xmlns:a16="http://schemas.microsoft.com/office/drawing/2014/main" val="1417074745"/>
                    </a:ext>
                  </a:extLst>
                </a:gridCol>
                <a:gridCol w="1503199">
                  <a:extLst>
                    <a:ext uri="{9D8B030D-6E8A-4147-A177-3AD203B41FA5}">
                      <a16:colId xmlns:a16="http://schemas.microsoft.com/office/drawing/2014/main" val="3901352492"/>
                    </a:ext>
                  </a:extLst>
                </a:gridCol>
              </a:tblGrid>
              <a:tr h="411281">
                <a:tc rowSpan="3">
                  <a:txBody>
                    <a:bodyPr/>
                    <a:lstStyle/>
                    <a:p>
                      <a:pPr>
                        <a:buNone/>
                      </a:pPr>
                      <a:r>
                        <a:rPr lang="en-GB" sz="1600" b="1" dirty="0">
                          <a:effectLst/>
                        </a:rPr>
                        <a:t>Not selected</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146</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877542774"/>
                  </a:ext>
                </a:extLst>
              </a:tr>
              <a:tr h="411281">
                <a:tc vMerge="1">
                  <a:txBody>
                    <a:bodyPr/>
                    <a:lstStyle/>
                    <a:p>
                      <a:endParaRPr lang="en-GB"/>
                    </a:p>
                  </a:txBody>
                  <a:tcPr/>
                </a:tc>
                <a:tc>
                  <a:txBody>
                    <a:bodyPr/>
                    <a:lstStyle/>
                    <a:p>
                      <a:pPr>
                        <a:buNone/>
                      </a:pPr>
                      <a:r>
                        <a:rPr lang="en-GB" sz="1600" b="1" dirty="0">
                          <a:effectLst/>
                        </a:rPr>
                        <a:t>440</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012529643"/>
                  </a:ext>
                </a:extLst>
              </a:tr>
              <a:tr h="411281">
                <a:tc vMerge="1">
                  <a:txBody>
                    <a:bodyPr/>
                    <a:lstStyle/>
                    <a:p>
                      <a:endParaRPr lang="en-GB"/>
                    </a:p>
                  </a:txBody>
                  <a:tcPr/>
                </a:tc>
                <a:tc>
                  <a:txBody>
                    <a:bodyPr/>
                    <a:lstStyle/>
                    <a:p>
                      <a:pPr>
                        <a:buNone/>
                      </a:pPr>
                      <a:r>
                        <a:rPr lang="en-GB" sz="1600" b="1" dirty="0">
                          <a:effectLst/>
                        </a:rPr>
                        <a:t>2293</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492363348"/>
                  </a:ext>
                </a:extLst>
              </a:tr>
            </a:tbl>
          </a:graphicData>
        </a:graphic>
      </p:graphicFrame>
      <p:graphicFrame>
        <p:nvGraphicFramePr>
          <p:cNvPr id="7" name="Table 6">
            <a:extLst>
              <a:ext uri="{FF2B5EF4-FFF2-40B4-BE49-F238E27FC236}">
                <a16:creationId xmlns:a16="http://schemas.microsoft.com/office/drawing/2014/main" id="{463CEEDA-5413-E811-E476-C349C1BBFEC5}"/>
              </a:ext>
            </a:extLst>
          </p:cNvPr>
          <p:cNvGraphicFramePr>
            <a:graphicFrameLocks noGrp="1"/>
          </p:cNvGraphicFramePr>
          <p:nvPr>
            <p:extLst>
              <p:ext uri="{D42A27DB-BD31-4B8C-83A1-F6EECF244321}">
                <p14:modId xmlns:p14="http://schemas.microsoft.com/office/powerpoint/2010/main" val="3019233579"/>
              </p:ext>
            </p:extLst>
          </p:nvPr>
        </p:nvGraphicFramePr>
        <p:xfrm>
          <a:off x="4678557" y="2956727"/>
          <a:ext cx="2340610" cy="3169920"/>
        </p:xfrm>
        <a:graphic>
          <a:graphicData uri="http://schemas.openxmlformats.org/drawingml/2006/table">
            <a:tbl>
              <a:tblPr firstRow="1" firstCol="1" bandRow="1">
                <a:tableStyleId>{5C22544A-7EE6-4342-B048-85BDC9FD1C3A}</a:tableStyleId>
              </a:tblPr>
              <a:tblGrid>
                <a:gridCol w="1170305">
                  <a:extLst>
                    <a:ext uri="{9D8B030D-6E8A-4147-A177-3AD203B41FA5}">
                      <a16:colId xmlns:a16="http://schemas.microsoft.com/office/drawing/2014/main" val="408847720"/>
                    </a:ext>
                  </a:extLst>
                </a:gridCol>
                <a:gridCol w="1170305">
                  <a:extLst>
                    <a:ext uri="{9D8B030D-6E8A-4147-A177-3AD203B41FA5}">
                      <a16:colId xmlns:a16="http://schemas.microsoft.com/office/drawing/2014/main" val="1672846082"/>
                    </a:ext>
                  </a:extLst>
                </a:gridCol>
              </a:tblGrid>
              <a:tr h="203200">
                <a:tc rowSpan="13">
                  <a:txBody>
                    <a:bodyPr/>
                    <a:lstStyle/>
                    <a:p>
                      <a:pPr>
                        <a:buNone/>
                      </a:pPr>
                      <a:r>
                        <a:rPr lang="en-GB" sz="1600" b="1" dirty="0">
                          <a:effectLst/>
                        </a:rPr>
                        <a:t>Posters</a:t>
                      </a:r>
                      <a:br>
                        <a:rPr lang="en-GB" sz="1600" b="1" dirty="0">
                          <a:effectLst/>
                        </a:rPr>
                      </a:br>
                      <a:r>
                        <a:rPr lang="en-GB" sz="1600" b="1" dirty="0">
                          <a:effectLst/>
                        </a:rPr>
                        <a:t>13 No</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dirty="0">
                          <a:effectLst/>
                        </a:rPr>
                        <a:t>168</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104212132"/>
                  </a:ext>
                </a:extLst>
              </a:tr>
              <a:tr h="0">
                <a:tc vMerge="1">
                  <a:txBody>
                    <a:bodyPr/>
                    <a:lstStyle/>
                    <a:p>
                      <a:endParaRPr lang="en-GB"/>
                    </a:p>
                  </a:txBody>
                  <a:tcPr/>
                </a:tc>
                <a:tc>
                  <a:txBody>
                    <a:bodyPr/>
                    <a:lstStyle/>
                    <a:p>
                      <a:pPr>
                        <a:buNone/>
                      </a:pPr>
                      <a:r>
                        <a:rPr lang="en-GB" sz="1600" b="1">
                          <a:effectLst/>
                        </a:rPr>
                        <a:t>348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33590499"/>
                  </a:ext>
                </a:extLst>
              </a:tr>
              <a:tr h="203200">
                <a:tc vMerge="1">
                  <a:txBody>
                    <a:bodyPr/>
                    <a:lstStyle/>
                    <a:p>
                      <a:endParaRPr lang="en-GB"/>
                    </a:p>
                  </a:txBody>
                  <a:tcPr/>
                </a:tc>
                <a:tc>
                  <a:txBody>
                    <a:bodyPr/>
                    <a:lstStyle/>
                    <a:p>
                      <a:pPr>
                        <a:buNone/>
                      </a:pPr>
                      <a:r>
                        <a:rPr lang="en-GB" sz="1600" b="1">
                          <a:effectLst/>
                        </a:rPr>
                        <a:t>458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05885793"/>
                  </a:ext>
                </a:extLst>
              </a:tr>
              <a:tr h="203200">
                <a:tc vMerge="1">
                  <a:txBody>
                    <a:bodyPr/>
                    <a:lstStyle/>
                    <a:p>
                      <a:endParaRPr lang="en-GB"/>
                    </a:p>
                  </a:txBody>
                  <a:tcPr/>
                </a:tc>
                <a:tc>
                  <a:txBody>
                    <a:bodyPr/>
                    <a:lstStyle/>
                    <a:p>
                      <a:pPr>
                        <a:buNone/>
                      </a:pPr>
                      <a:r>
                        <a:rPr lang="en-GB" sz="1600" b="1">
                          <a:effectLst/>
                        </a:rPr>
                        <a:t>840</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795672468"/>
                  </a:ext>
                </a:extLst>
              </a:tr>
              <a:tr h="203200">
                <a:tc vMerge="1">
                  <a:txBody>
                    <a:bodyPr/>
                    <a:lstStyle/>
                    <a:p>
                      <a:endParaRPr lang="en-GB"/>
                    </a:p>
                  </a:txBody>
                  <a:tcPr/>
                </a:tc>
                <a:tc>
                  <a:txBody>
                    <a:bodyPr/>
                    <a:lstStyle/>
                    <a:p>
                      <a:pPr>
                        <a:buNone/>
                      </a:pPr>
                      <a:r>
                        <a:rPr lang="en-GB" sz="1600" b="1">
                          <a:effectLst/>
                        </a:rPr>
                        <a:t>917</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95119302"/>
                  </a:ext>
                </a:extLst>
              </a:tr>
              <a:tr h="203200">
                <a:tc vMerge="1">
                  <a:txBody>
                    <a:bodyPr/>
                    <a:lstStyle/>
                    <a:p>
                      <a:endParaRPr lang="en-GB"/>
                    </a:p>
                  </a:txBody>
                  <a:tcPr/>
                </a:tc>
                <a:tc>
                  <a:txBody>
                    <a:bodyPr/>
                    <a:lstStyle/>
                    <a:p>
                      <a:pPr>
                        <a:buNone/>
                      </a:pPr>
                      <a:r>
                        <a:rPr lang="en-GB" sz="1600" b="1">
                          <a:effectLst/>
                        </a:rPr>
                        <a:t>975</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00096328"/>
                  </a:ext>
                </a:extLst>
              </a:tr>
              <a:tr h="203200">
                <a:tc vMerge="1">
                  <a:txBody>
                    <a:bodyPr/>
                    <a:lstStyle/>
                    <a:p>
                      <a:endParaRPr lang="en-GB"/>
                    </a:p>
                  </a:txBody>
                  <a:tcPr/>
                </a:tc>
                <a:tc>
                  <a:txBody>
                    <a:bodyPr/>
                    <a:lstStyle/>
                    <a:p>
                      <a:pPr>
                        <a:buNone/>
                      </a:pPr>
                      <a:r>
                        <a:rPr lang="en-GB" sz="1600" b="1">
                          <a:effectLst/>
                        </a:rPr>
                        <a:t>1145</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711572610"/>
                  </a:ext>
                </a:extLst>
              </a:tr>
              <a:tr h="203200">
                <a:tc vMerge="1">
                  <a:txBody>
                    <a:bodyPr/>
                    <a:lstStyle/>
                    <a:p>
                      <a:endParaRPr lang="en-GB"/>
                    </a:p>
                  </a:txBody>
                  <a:tcPr/>
                </a:tc>
                <a:tc>
                  <a:txBody>
                    <a:bodyPr/>
                    <a:lstStyle/>
                    <a:p>
                      <a:pPr>
                        <a:buNone/>
                      </a:pPr>
                      <a:r>
                        <a:rPr lang="en-GB" sz="1600" b="1">
                          <a:effectLst/>
                        </a:rPr>
                        <a:t>1154</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70084593"/>
                  </a:ext>
                </a:extLst>
              </a:tr>
              <a:tr h="203200">
                <a:tc vMerge="1">
                  <a:txBody>
                    <a:bodyPr/>
                    <a:lstStyle/>
                    <a:p>
                      <a:endParaRPr lang="en-GB"/>
                    </a:p>
                  </a:txBody>
                  <a:tcPr/>
                </a:tc>
                <a:tc>
                  <a:txBody>
                    <a:bodyPr/>
                    <a:lstStyle/>
                    <a:p>
                      <a:pPr>
                        <a:buNone/>
                      </a:pPr>
                      <a:r>
                        <a:rPr lang="en-GB" sz="1600" b="1">
                          <a:effectLst/>
                        </a:rPr>
                        <a:t>1168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78576895"/>
                  </a:ext>
                </a:extLst>
              </a:tr>
              <a:tr h="203200">
                <a:tc vMerge="1">
                  <a:txBody>
                    <a:bodyPr/>
                    <a:lstStyle/>
                    <a:p>
                      <a:endParaRPr lang="en-GB"/>
                    </a:p>
                  </a:txBody>
                  <a:tcPr/>
                </a:tc>
                <a:tc>
                  <a:txBody>
                    <a:bodyPr/>
                    <a:lstStyle/>
                    <a:p>
                      <a:pPr>
                        <a:buNone/>
                      </a:pPr>
                      <a:r>
                        <a:rPr lang="en-GB" sz="1600" b="1">
                          <a:effectLst/>
                        </a:rPr>
                        <a:t>1823</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190597306"/>
                  </a:ext>
                </a:extLst>
              </a:tr>
              <a:tr h="203200">
                <a:tc vMerge="1">
                  <a:txBody>
                    <a:bodyPr/>
                    <a:lstStyle/>
                    <a:p>
                      <a:endParaRPr lang="en-GB"/>
                    </a:p>
                  </a:txBody>
                  <a:tcPr/>
                </a:tc>
                <a:tc>
                  <a:txBody>
                    <a:bodyPr/>
                    <a:lstStyle/>
                    <a:p>
                      <a:pPr>
                        <a:buNone/>
                      </a:pPr>
                      <a:r>
                        <a:rPr lang="en-GB" sz="1600" b="1">
                          <a:effectLst/>
                        </a:rPr>
                        <a:t>2008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891976542"/>
                  </a:ext>
                </a:extLst>
              </a:tr>
              <a:tr h="203200">
                <a:tc vMerge="1">
                  <a:txBody>
                    <a:bodyPr/>
                    <a:lstStyle/>
                    <a:p>
                      <a:endParaRPr lang="en-GB"/>
                    </a:p>
                  </a:txBody>
                  <a:tcPr/>
                </a:tc>
                <a:tc>
                  <a:txBody>
                    <a:bodyPr/>
                    <a:lstStyle/>
                    <a:p>
                      <a:pPr>
                        <a:buNone/>
                      </a:pPr>
                      <a:r>
                        <a:rPr lang="en-GB" sz="1600" b="1">
                          <a:effectLst/>
                        </a:rPr>
                        <a:t>2269</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146054066"/>
                  </a:ext>
                </a:extLst>
              </a:tr>
              <a:tr h="203200">
                <a:tc vMerge="1">
                  <a:txBody>
                    <a:bodyPr/>
                    <a:lstStyle/>
                    <a:p>
                      <a:endParaRPr lang="en-GB"/>
                    </a:p>
                  </a:txBody>
                  <a:tcPr/>
                </a:tc>
                <a:tc>
                  <a:txBody>
                    <a:bodyPr/>
                    <a:lstStyle/>
                    <a:p>
                      <a:pPr>
                        <a:buNone/>
                      </a:pPr>
                      <a:r>
                        <a:rPr lang="en-GB" sz="1600" b="1" dirty="0">
                          <a:effectLst/>
                        </a:rPr>
                        <a:t>2392</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559508323"/>
                  </a:ext>
                </a:extLst>
              </a:tr>
            </a:tbl>
          </a:graphicData>
        </a:graphic>
      </p:graphicFrame>
    </p:spTree>
    <p:extLst>
      <p:ext uri="{BB962C8B-B14F-4D97-AF65-F5344CB8AC3E}">
        <p14:creationId xmlns:p14="http://schemas.microsoft.com/office/powerpoint/2010/main" val="232942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68B73B-056E-F938-593E-92B05B11038B}"/>
              </a:ext>
            </a:extLst>
          </p:cNvPr>
          <p:cNvSpPr>
            <a:spLocks noGrp="1"/>
          </p:cNvSpPr>
          <p:nvPr>
            <p:ph type="ftr" sz="quarter" idx="11"/>
          </p:nvPr>
        </p:nvSpPr>
        <p:spPr/>
        <p:txBody>
          <a:bodyPr/>
          <a:lstStyle/>
          <a:p>
            <a:endParaRPr lang="en-GB" dirty="0"/>
          </a:p>
        </p:txBody>
      </p:sp>
      <p:sp>
        <p:nvSpPr>
          <p:cNvPr id="4" name="TextBox 3">
            <a:extLst>
              <a:ext uri="{FF2B5EF4-FFF2-40B4-BE49-F238E27FC236}">
                <a16:creationId xmlns:a16="http://schemas.microsoft.com/office/drawing/2014/main" id="{6D167B32-370E-F1E9-816A-69980A7D6D4D}"/>
              </a:ext>
            </a:extLst>
          </p:cNvPr>
          <p:cNvSpPr txBox="1"/>
          <p:nvPr/>
        </p:nvSpPr>
        <p:spPr>
          <a:xfrm>
            <a:off x="960699" y="403823"/>
            <a:ext cx="6231983" cy="3785652"/>
          </a:xfrm>
          <a:prstGeom prst="rect">
            <a:avLst/>
          </a:prstGeom>
          <a:noFill/>
        </p:spPr>
        <p:txBody>
          <a:bodyPr wrap="square">
            <a:spAutoFit/>
          </a:bodyPr>
          <a:lstStyle/>
          <a:p>
            <a:pPr>
              <a:buNone/>
            </a:pPr>
            <a:r>
              <a:rPr lang="en-GB" sz="2400" b="1" dirty="0">
                <a:effectLst/>
                <a:latin typeface="Aptos" panose="020B0004020202020204" pitchFamily="34" charset="0"/>
                <a:ea typeface="Times New Roman" panose="02020603050405020304" pitchFamily="18" charset="0"/>
                <a:cs typeface="Aptos" panose="020B0004020202020204" pitchFamily="34" charset="0"/>
              </a:rPr>
              <a:t>TC206 Workshop Papers: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These 6 papers receive the status “Workshop presentation” in </a:t>
            </a:r>
            <a:r>
              <a:rPr lang="en-GB" sz="1800" dirty="0" err="1">
                <a:effectLst/>
                <a:latin typeface="Aptos" panose="020B0004020202020204" pitchFamily="34" charset="0"/>
                <a:ea typeface="Times New Roman" panose="02020603050405020304" pitchFamily="18" charset="0"/>
                <a:cs typeface="Aptos" panose="020B0004020202020204" pitchFamily="34" charset="0"/>
              </a:rPr>
              <a:t>Conftool</a:t>
            </a:r>
            <a:r>
              <a:rPr lang="en-GB" sz="1800" dirty="0">
                <a:effectLst/>
                <a:latin typeface="Aptos" panose="020B0004020202020204" pitchFamily="34" charset="0"/>
                <a:ea typeface="Times New Roman" panose="02020603050405020304" pitchFamily="18" charset="0"/>
                <a:cs typeface="Aptos" panose="020B0004020202020204" pitchFamily="34" charset="0"/>
              </a:rPr>
              <a:t>.</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In mid-February, the authors of the submissions you selected for your workshop will receive a notification from me informing them that their paper has been selected for a dedicated workshop session.</a:t>
            </a: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I will also inform them that they will receive workshop details from the TC. Please provide them with information about the schedule and presentation requirements in a timely manner.</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5" name="Table 4">
            <a:extLst>
              <a:ext uri="{FF2B5EF4-FFF2-40B4-BE49-F238E27FC236}">
                <a16:creationId xmlns:a16="http://schemas.microsoft.com/office/drawing/2014/main" id="{DB6F53DE-90B5-E354-F761-1FCC158F94CD}"/>
              </a:ext>
            </a:extLst>
          </p:cNvPr>
          <p:cNvGraphicFramePr>
            <a:graphicFrameLocks noGrp="1"/>
          </p:cNvGraphicFramePr>
          <p:nvPr>
            <p:extLst>
              <p:ext uri="{D42A27DB-BD31-4B8C-83A1-F6EECF244321}">
                <p14:modId xmlns:p14="http://schemas.microsoft.com/office/powerpoint/2010/main" val="1929706327"/>
              </p:ext>
            </p:extLst>
          </p:nvPr>
        </p:nvGraphicFramePr>
        <p:xfrm>
          <a:off x="7927028" y="2296649"/>
          <a:ext cx="3254116" cy="3450286"/>
        </p:xfrm>
        <a:graphic>
          <a:graphicData uri="http://schemas.openxmlformats.org/drawingml/2006/table">
            <a:tbl>
              <a:tblPr firstRow="1" firstCol="1" bandRow="1">
                <a:tableStyleId>{5C22544A-7EE6-4342-B048-85BDC9FD1C3A}</a:tableStyleId>
              </a:tblPr>
              <a:tblGrid>
                <a:gridCol w="1627058">
                  <a:extLst>
                    <a:ext uri="{9D8B030D-6E8A-4147-A177-3AD203B41FA5}">
                      <a16:colId xmlns:a16="http://schemas.microsoft.com/office/drawing/2014/main" val="168969939"/>
                    </a:ext>
                  </a:extLst>
                </a:gridCol>
                <a:gridCol w="1627058">
                  <a:extLst>
                    <a:ext uri="{9D8B030D-6E8A-4147-A177-3AD203B41FA5}">
                      <a16:colId xmlns:a16="http://schemas.microsoft.com/office/drawing/2014/main" val="420332636"/>
                    </a:ext>
                  </a:extLst>
                </a:gridCol>
              </a:tblGrid>
              <a:tr h="627863">
                <a:tc>
                  <a:txBody>
                    <a:bodyPr/>
                    <a:lstStyle/>
                    <a:p>
                      <a:pPr>
                        <a:buNone/>
                      </a:pPr>
                      <a:r>
                        <a:rPr lang="en-GB" sz="2400" b="1" dirty="0">
                          <a:effectLst/>
                        </a:rPr>
                        <a:t>Workshop</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endParaRPr lang="en-GB" sz="1600" b="1"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264688455"/>
                  </a:ext>
                </a:extLst>
              </a:tr>
              <a:tr h="627863">
                <a:tc>
                  <a:txBody>
                    <a:bodyPr/>
                    <a:lstStyle/>
                    <a:p>
                      <a:pPr>
                        <a:buNone/>
                      </a:pPr>
                      <a:r>
                        <a:rPr lang="en-GB" sz="2400" b="1" u="sng">
                          <a:effectLst/>
                        </a:rPr>
                        <a:t>Topic</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u="sng" dirty="0">
                          <a:effectLst/>
                        </a:rPr>
                        <a:t>Paper No</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420343993"/>
                  </a:ext>
                </a:extLst>
              </a:tr>
              <a:tr h="313932">
                <a:tc rowSpan="2">
                  <a:txBody>
                    <a:bodyPr/>
                    <a:lstStyle/>
                    <a:p>
                      <a:pPr>
                        <a:buNone/>
                      </a:pPr>
                      <a:r>
                        <a:rPr lang="en-GB" sz="2400" b="1" dirty="0">
                          <a:effectLst/>
                        </a:rPr>
                        <a:t>Contracts</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dirty="0">
                          <a:effectLst/>
                        </a:rPr>
                        <a:t>1145</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809559983"/>
                  </a:ext>
                </a:extLst>
              </a:tr>
              <a:tr h="313932">
                <a:tc vMerge="1">
                  <a:txBody>
                    <a:bodyPr/>
                    <a:lstStyle/>
                    <a:p>
                      <a:endParaRPr lang="en-GB"/>
                    </a:p>
                  </a:txBody>
                  <a:tcPr/>
                </a:tc>
                <a:tc>
                  <a:txBody>
                    <a:bodyPr/>
                    <a:lstStyle/>
                    <a:p>
                      <a:pPr>
                        <a:buNone/>
                      </a:pPr>
                      <a:r>
                        <a:rPr lang="en-GB" sz="2400" b="1">
                          <a:effectLst/>
                        </a:rPr>
                        <a:t>1154</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681114785"/>
                  </a:ext>
                </a:extLst>
              </a:tr>
              <a:tr h="313932">
                <a:tc rowSpan="4">
                  <a:txBody>
                    <a:bodyPr/>
                    <a:lstStyle/>
                    <a:p>
                      <a:pPr>
                        <a:buNone/>
                      </a:pPr>
                      <a:r>
                        <a:rPr lang="en-GB" sz="2400" b="1">
                          <a:effectLst/>
                        </a:rPr>
                        <a:t>RTBA</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dirty="0">
                          <a:effectLst/>
                        </a:rPr>
                        <a:t>975</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63956462"/>
                  </a:ext>
                </a:extLst>
              </a:tr>
              <a:tr h="313932">
                <a:tc vMerge="1">
                  <a:txBody>
                    <a:bodyPr/>
                    <a:lstStyle/>
                    <a:p>
                      <a:endParaRPr lang="en-GB"/>
                    </a:p>
                  </a:txBody>
                  <a:tcPr/>
                </a:tc>
                <a:tc>
                  <a:txBody>
                    <a:bodyPr/>
                    <a:lstStyle/>
                    <a:p>
                      <a:pPr>
                        <a:buNone/>
                      </a:pPr>
                      <a:r>
                        <a:rPr lang="en-GB" sz="2400" b="1">
                          <a:effectLst/>
                        </a:rPr>
                        <a:t>917</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28780333"/>
                  </a:ext>
                </a:extLst>
              </a:tr>
              <a:tr h="313932">
                <a:tc vMerge="1">
                  <a:txBody>
                    <a:bodyPr/>
                    <a:lstStyle/>
                    <a:p>
                      <a:endParaRPr lang="en-GB"/>
                    </a:p>
                  </a:txBody>
                  <a:tcPr/>
                </a:tc>
                <a:tc>
                  <a:txBody>
                    <a:bodyPr/>
                    <a:lstStyle/>
                    <a:p>
                      <a:pPr>
                        <a:buNone/>
                      </a:pPr>
                      <a:r>
                        <a:rPr lang="en-GB" sz="2400" b="1">
                          <a:effectLst/>
                        </a:rPr>
                        <a:t>348</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545792640"/>
                  </a:ext>
                </a:extLst>
              </a:tr>
              <a:tr h="313932">
                <a:tc vMerge="1">
                  <a:txBody>
                    <a:bodyPr/>
                    <a:lstStyle/>
                    <a:p>
                      <a:endParaRPr lang="en-GB"/>
                    </a:p>
                  </a:txBody>
                  <a:tcPr/>
                </a:tc>
                <a:tc>
                  <a:txBody>
                    <a:bodyPr/>
                    <a:lstStyle/>
                    <a:p>
                      <a:pPr>
                        <a:buNone/>
                      </a:pPr>
                      <a:r>
                        <a:rPr lang="en-GB" sz="2400" b="1" dirty="0">
                          <a:effectLst/>
                        </a:rPr>
                        <a:t>168</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709611417"/>
                  </a:ext>
                </a:extLst>
              </a:tr>
            </a:tbl>
          </a:graphicData>
        </a:graphic>
      </p:graphicFrame>
      <p:sp>
        <p:nvSpPr>
          <p:cNvPr id="6" name="Rectangle 1">
            <a:extLst>
              <a:ext uri="{FF2B5EF4-FFF2-40B4-BE49-F238E27FC236}">
                <a16:creationId xmlns:a16="http://schemas.microsoft.com/office/drawing/2014/main" id="{3722AB8D-CEF4-70A8-8196-860524848D1C}"/>
              </a:ext>
            </a:extLst>
          </p:cNvPr>
          <p:cNvSpPr>
            <a:spLocks noChangeArrowheads="1"/>
          </p:cNvSpPr>
          <p:nvPr/>
        </p:nvSpPr>
        <p:spPr bwMode="auto">
          <a:xfrm flipV="1">
            <a:off x="4949162" y="4336782"/>
            <a:ext cx="6231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665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9096" y="1747554"/>
            <a:ext cx="10515600" cy="2967470"/>
          </a:xfrm>
        </p:spPr>
        <p:txBody>
          <a:bodyPr>
            <a:normAutofit/>
          </a:bodyPr>
          <a:lstStyle/>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5"/>
            <a:ext cx="11009671" cy="1325563"/>
          </a:xfrm>
        </p:spPr>
        <p:txBody>
          <a:bodyPr/>
          <a:lstStyle/>
          <a:p>
            <a:r>
              <a:rPr lang="en-GB" dirty="0"/>
              <a:t>CIRIA Revised R185 on OM</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p:txBody>
          <a:bodyPr/>
          <a:lstStyle/>
          <a:p>
            <a:r>
              <a:rPr lang="en-GB" dirty="0"/>
              <a:t>Contract awarded to Arup / Mott MacDonald </a:t>
            </a:r>
          </a:p>
          <a:p>
            <a:r>
              <a:rPr lang="en-GB" dirty="0"/>
              <a:t>Kick off Meeting with Collaborators on 10/12/2023.</a:t>
            </a:r>
          </a:p>
          <a:p>
            <a:r>
              <a:rPr lang="en-GB" dirty="0"/>
              <a:t>CIRIA Steering Group Meetings on 3/12/25 and 10/2/26</a:t>
            </a:r>
          </a:p>
          <a:p>
            <a:r>
              <a:rPr lang="en-GB" dirty="0"/>
              <a:t>Using OM Conference 17/3/25 to gather industry feedback.</a:t>
            </a:r>
          </a:p>
          <a:p>
            <a:endParaRPr lang="en-GB" dirty="0"/>
          </a:p>
          <a:p>
            <a:r>
              <a:rPr lang="en-GB" dirty="0"/>
              <a:t>Johan Spross is TC206 rep on steering group.</a:t>
            </a:r>
          </a:p>
          <a:p>
            <a:endParaRPr lang="en-GB" dirty="0"/>
          </a:p>
          <a:p>
            <a:r>
              <a:rPr lang="en-GB" dirty="0"/>
              <a:t>Hock to give a presentations on Scope of Revisions.</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0099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728C-3B4D-C793-4F35-00F60C093815}"/>
              </a:ext>
            </a:extLst>
          </p:cNvPr>
          <p:cNvSpPr>
            <a:spLocks noGrp="1"/>
          </p:cNvSpPr>
          <p:nvPr>
            <p:ph type="title"/>
          </p:nvPr>
        </p:nvSpPr>
        <p:spPr>
          <a:xfrm>
            <a:off x="450376" y="657225"/>
            <a:ext cx="7379175" cy="532800"/>
          </a:xfrm>
        </p:spPr>
        <p:txBody>
          <a:bodyPr/>
          <a:lstStyle/>
          <a:p>
            <a:r>
              <a:rPr lang="en-GB" sz="3200"/>
              <a:t>Proposed Chapter Headings</a:t>
            </a:r>
          </a:p>
        </p:txBody>
      </p:sp>
      <p:sp>
        <p:nvSpPr>
          <p:cNvPr id="6" name="Text Placeholder 5">
            <a:extLst>
              <a:ext uri="{FF2B5EF4-FFF2-40B4-BE49-F238E27FC236}">
                <a16:creationId xmlns:a16="http://schemas.microsoft.com/office/drawing/2014/main" id="{C7365F44-F6C8-6330-83F8-B85C5D9CDEB3}"/>
              </a:ext>
            </a:extLst>
          </p:cNvPr>
          <p:cNvSpPr>
            <a:spLocks noGrp="1"/>
          </p:cNvSpPr>
          <p:nvPr>
            <p:ph type="body" sz="quarter" idx="59"/>
          </p:nvPr>
        </p:nvSpPr>
        <p:spPr>
          <a:xfrm>
            <a:off x="354842" y="1873931"/>
            <a:ext cx="3772658" cy="532800"/>
          </a:xfrm>
        </p:spPr>
        <p:txBody>
          <a:bodyPr>
            <a:normAutofit/>
          </a:bodyPr>
          <a:lstStyle/>
          <a:p>
            <a:r>
              <a:rPr lang="en-GB" dirty="0"/>
              <a:t>The Basic Issues – high level summaries</a:t>
            </a:r>
          </a:p>
        </p:txBody>
      </p:sp>
      <p:sp>
        <p:nvSpPr>
          <p:cNvPr id="7" name="Text Placeholder 6">
            <a:extLst>
              <a:ext uri="{FF2B5EF4-FFF2-40B4-BE49-F238E27FC236}">
                <a16:creationId xmlns:a16="http://schemas.microsoft.com/office/drawing/2014/main" id="{5CF892F9-4F8F-9470-97BB-1E481C447F44}"/>
              </a:ext>
            </a:extLst>
          </p:cNvPr>
          <p:cNvSpPr>
            <a:spLocks noGrp="1"/>
          </p:cNvSpPr>
          <p:nvPr>
            <p:ph type="body" sz="quarter" idx="60"/>
          </p:nvPr>
        </p:nvSpPr>
        <p:spPr>
          <a:xfrm>
            <a:off x="3889612" y="1873554"/>
            <a:ext cx="4101429" cy="532799"/>
          </a:xfrm>
        </p:spPr>
        <p:txBody>
          <a:bodyPr>
            <a:normAutofit/>
          </a:bodyPr>
          <a:lstStyle/>
          <a:p>
            <a:r>
              <a:rPr lang="en-GB"/>
              <a:t>Core issues for Client, Contractor and Designer and </a:t>
            </a:r>
            <a:r>
              <a:rPr lang="en-GB" u="sng"/>
              <a:t>Case Histories</a:t>
            </a:r>
          </a:p>
        </p:txBody>
      </p:sp>
      <p:sp>
        <p:nvSpPr>
          <p:cNvPr id="8" name="Text Placeholder 7">
            <a:extLst>
              <a:ext uri="{FF2B5EF4-FFF2-40B4-BE49-F238E27FC236}">
                <a16:creationId xmlns:a16="http://schemas.microsoft.com/office/drawing/2014/main" id="{C88B27C9-14BC-0CDF-98BD-FEEF92450F88}"/>
              </a:ext>
            </a:extLst>
          </p:cNvPr>
          <p:cNvSpPr>
            <a:spLocks noGrp="1"/>
          </p:cNvSpPr>
          <p:nvPr>
            <p:ph type="body" sz="quarter" idx="61"/>
          </p:nvPr>
        </p:nvSpPr>
        <p:spPr>
          <a:xfrm>
            <a:off x="8132481" y="1873554"/>
            <a:ext cx="3399120" cy="407530"/>
          </a:xfrm>
        </p:spPr>
        <p:txBody>
          <a:bodyPr>
            <a:normAutofit/>
          </a:bodyPr>
          <a:lstStyle/>
          <a:p>
            <a:r>
              <a:rPr lang="en-GB" dirty="0"/>
              <a:t>Further Detail on Specific Topics</a:t>
            </a:r>
          </a:p>
        </p:txBody>
      </p:sp>
      <p:sp>
        <p:nvSpPr>
          <p:cNvPr id="9" name="Subtitle 8">
            <a:extLst>
              <a:ext uri="{FF2B5EF4-FFF2-40B4-BE49-F238E27FC236}">
                <a16:creationId xmlns:a16="http://schemas.microsoft.com/office/drawing/2014/main" id="{D9053921-95EA-1B77-BC28-837ADEDE7CC1}"/>
              </a:ext>
            </a:extLst>
          </p:cNvPr>
          <p:cNvSpPr>
            <a:spLocks noGrp="1"/>
          </p:cNvSpPr>
          <p:nvPr>
            <p:ph type="subTitle" idx="1"/>
          </p:nvPr>
        </p:nvSpPr>
        <p:spPr>
          <a:xfrm>
            <a:off x="450376" y="1305868"/>
            <a:ext cx="5528149" cy="363928"/>
          </a:xfrm>
        </p:spPr>
        <p:txBody>
          <a:bodyPr/>
          <a:lstStyle/>
          <a:p>
            <a:r>
              <a:rPr lang="en-GB"/>
              <a:t>‘The O.M. Can Be Simple’</a:t>
            </a:r>
          </a:p>
        </p:txBody>
      </p:sp>
      <p:sp>
        <p:nvSpPr>
          <p:cNvPr id="10" name="Text Placeholder 9">
            <a:extLst>
              <a:ext uri="{FF2B5EF4-FFF2-40B4-BE49-F238E27FC236}">
                <a16:creationId xmlns:a16="http://schemas.microsoft.com/office/drawing/2014/main" id="{252CA727-93C7-2BDE-51BA-8DDE722F122A}"/>
              </a:ext>
            </a:extLst>
          </p:cNvPr>
          <p:cNvSpPr>
            <a:spLocks noGrp="1"/>
          </p:cNvSpPr>
          <p:nvPr>
            <p:ph type="body" sz="quarter" idx="62"/>
          </p:nvPr>
        </p:nvSpPr>
        <p:spPr>
          <a:xfrm>
            <a:off x="354842" y="2804616"/>
            <a:ext cx="3691719" cy="2026692"/>
          </a:xfrm>
        </p:spPr>
        <p:txBody>
          <a:bodyPr/>
          <a:lstStyle/>
          <a:p>
            <a:r>
              <a:rPr lang="en-GB"/>
              <a:t>Chapters 2, 3 and 4</a:t>
            </a:r>
          </a:p>
          <a:p>
            <a:endParaRPr lang="en-GB"/>
          </a:p>
          <a:p>
            <a:r>
              <a:rPr lang="en-GB"/>
              <a:t>Key Requirements for the O.M.</a:t>
            </a:r>
          </a:p>
          <a:p>
            <a:r>
              <a:rPr lang="en-GB"/>
              <a:t>Achieving Agreement to use the O.M.</a:t>
            </a:r>
          </a:p>
          <a:p>
            <a:r>
              <a:rPr lang="en-GB"/>
              <a:t>Contract Conditions</a:t>
            </a:r>
          </a:p>
        </p:txBody>
      </p:sp>
      <p:sp>
        <p:nvSpPr>
          <p:cNvPr id="11" name="Text Placeholder 10">
            <a:extLst>
              <a:ext uri="{FF2B5EF4-FFF2-40B4-BE49-F238E27FC236}">
                <a16:creationId xmlns:a16="http://schemas.microsoft.com/office/drawing/2014/main" id="{D0A178D3-565C-2B71-F7E2-0287170FFD92}"/>
              </a:ext>
            </a:extLst>
          </p:cNvPr>
          <p:cNvSpPr>
            <a:spLocks noGrp="1"/>
          </p:cNvSpPr>
          <p:nvPr>
            <p:ph type="body" sz="quarter" idx="63"/>
          </p:nvPr>
        </p:nvSpPr>
        <p:spPr>
          <a:xfrm>
            <a:off x="4244455" y="2804615"/>
            <a:ext cx="3343700" cy="2210937"/>
          </a:xfrm>
        </p:spPr>
        <p:txBody>
          <a:bodyPr/>
          <a:lstStyle/>
          <a:p>
            <a:r>
              <a:rPr lang="en-GB" dirty="0"/>
              <a:t>Chapters 5, 6, 7 and 8</a:t>
            </a:r>
          </a:p>
          <a:p>
            <a:endParaRPr lang="en-GB" dirty="0"/>
          </a:p>
          <a:p>
            <a:r>
              <a:rPr lang="en-GB" dirty="0"/>
              <a:t>Client Considerations</a:t>
            </a:r>
          </a:p>
          <a:p>
            <a:r>
              <a:rPr lang="en-GB" dirty="0"/>
              <a:t>Technical Considerations</a:t>
            </a:r>
          </a:p>
          <a:p>
            <a:r>
              <a:rPr lang="en-GB" dirty="0"/>
              <a:t>Construction Considerations</a:t>
            </a:r>
          </a:p>
          <a:p>
            <a:r>
              <a:rPr lang="en-GB" dirty="0"/>
              <a:t>Case Histories</a:t>
            </a:r>
          </a:p>
        </p:txBody>
      </p:sp>
      <p:sp>
        <p:nvSpPr>
          <p:cNvPr id="12" name="Text Placeholder 11">
            <a:extLst>
              <a:ext uri="{FF2B5EF4-FFF2-40B4-BE49-F238E27FC236}">
                <a16:creationId xmlns:a16="http://schemas.microsoft.com/office/drawing/2014/main" id="{44E78189-ABC2-3B8B-1A0C-1FE61B38C1B2}"/>
              </a:ext>
            </a:extLst>
          </p:cNvPr>
          <p:cNvSpPr>
            <a:spLocks noGrp="1"/>
          </p:cNvSpPr>
          <p:nvPr>
            <p:ph type="body" sz="quarter" idx="64"/>
          </p:nvPr>
        </p:nvSpPr>
        <p:spPr>
          <a:xfrm>
            <a:off x="8132481" y="2756848"/>
            <a:ext cx="3454468" cy="3009331"/>
          </a:xfrm>
        </p:spPr>
        <p:txBody>
          <a:bodyPr>
            <a:normAutofit lnSpcReduction="10000"/>
          </a:bodyPr>
          <a:lstStyle/>
          <a:p>
            <a:r>
              <a:rPr lang="en-GB"/>
              <a:t>6 Appendices </a:t>
            </a:r>
          </a:p>
          <a:p>
            <a:endParaRPr lang="en-GB"/>
          </a:p>
          <a:p>
            <a:r>
              <a:rPr lang="en-GB"/>
              <a:t>History</a:t>
            </a:r>
          </a:p>
          <a:p>
            <a:r>
              <a:rPr lang="en-GB"/>
              <a:t>O.M. for Asset Management</a:t>
            </a:r>
          </a:p>
          <a:p>
            <a:r>
              <a:rPr lang="en-GB"/>
              <a:t>Risk + Opportunity Management</a:t>
            </a:r>
          </a:p>
          <a:p>
            <a:r>
              <a:rPr lang="en-GB"/>
              <a:t>Contractual Issues + Procurement</a:t>
            </a:r>
          </a:p>
          <a:p>
            <a:r>
              <a:rPr lang="en-GB">
                <a:highlight>
                  <a:srgbClr val="FFFF00"/>
                </a:highlight>
              </a:rPr>
              <a:t>Observations</a:t>
            </a:r>
            <a:r>
              <a:rPr lang="en-GB"/>
              <a:t> (Instrumentation + Monitoring + Data Base Systems)</a:t>
            </a:r>
          </a:p>
          <a:p>
            <a:r>
              <a:rPr lang="en-GB"/>
              <a:t>Real Time Back Analysis</a:t>
            </a:r>
          </a:p>
        </p:txBody>
      </p:sp>
      <p:pic>
        <p:nvPicPr>
          <p:cNvPr id="16" name="X_MMLogo">
            <a:extLst>
              <a:ext uri="{FF2B5EF4-FFF2-40B4-BE49-F238E27FC236}">
                <a16:creationId xmlns:a16="http://schemas.microsoft.com/office/drawing/2014/main" id="{F5F0B72C-34F4-B44F-2F9B-F2C120A2B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7" name="Picture 2" descr="CIRIA | LinkedIn">
            <a:extLst>
              <a:ext uri="{FF2B5EF4-FFF2-40B4-BE49-F238E27FC236}">
                <a16:creationId xmlns:a16="http://schemas.microsoft.com/office/drawing/2014/main" id="{E24D128C-86A2-EBB7-D6B9-9B61ADB9D5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B51556-C0E7-0EAC-EF86-107DD457F356}"/>
              </a:ext>
            </a:extLst>
          </p:cNvPr>
          <p:cNvSpPr txBox="1"/>
          <p:nvPr/>
        </p:nvSpPr>
        <p:spPr>
          <a:xfrm>
            <a:off x="450376" y="4954137"/>
            <a:ext cx="4244453" cy="1231106"/>
          </a:xfrm>
          <a:prstGeom prst="rect">
            <a:avLst/>
          </a:prstGeom>
          <a:noFill/>
        </p:spPr>
        <p:txBody>
          <a:bodyPr wrap="square" lIns="0" tIns="0" rIns="0" bIns="0" rtlCol="0">
            <a:spAutoFit/>
          </a:bodyPr>
          <a:lstStyle/>
          <a:p>
            <a:pPr algn="l"/>
            <a:r>
              <a:rPr lang="en-GB" sz="2000" b="1" u="sng">
                <a:solidFill>
                  <a:srgbClr val="005AAA"/>
                </a:solidFill>
              </a:rPr>
              <a:t>Questions</a:t>
            </a:r>
          </a:p>
          <a:p>
            <a:pPr algn="l"/>
            <a:r>
              <a:rPr lang="en-GB" sz="2000">
                <a:solidFill>
                  <a:srgbClr val="005AAA"/>
                </a:solidFill>
              </a:rPr>
              <a:t>Proposed Chapters – OK?</a:t>
            </a:r>
          </a:p>
          <a:p>
            <a:pPr algn="l"/>
            <a:r>
              <a:rPr lang="en-GB" sz="2000">
                <a:solidFill>
                  <a:srgbClr val="005AAA"/>
                </a:solidFill>
              </a:rPr>
              <a:t>Anything Missing?</a:t>
            </a:r>
          </a:p>
          <a:p>
            <a:pPr algn="l"/>
            <a:r>
              <a:rPr lang="en-GB" sz="2000">
                <a:solidFill>
                  <a:srgbClr val="005AAA"/>
                </a:solidFill>
              </a:rPr>
              <a:t>Suggestions?</a:t>
            </a:r>
          </a:p>
        </p:txBody>
      </p:sp>
      <p:pic>
        <p:nvPicPr>
          <p:cNvPr id="4" name="Picture 3">
            <a:extLst>
              <a:ext uri="{FF2B5EF4-FFF2-40B4-BE49-F238E27FC236}">
                <a16:creationId xmlns:a16="http://schemas.microsoft.com/office/drawing/2014/main" id="{68DA6FC2-E87F-EF91-D46A-6412D3A848A8}"/>
              </a:ext>
            </a:extLst>
          </p:cNvPr>
          <p:cNvPicPr>
            <a:picLocks noChangeAspect="1"/>
          </p:cNvPicPr>
          <p:nvPr/>
        </p:nvPicPr>
        <p:blipFill>
          <a:blip r:embed="rId4"/>
          <a:stretch>
            <a:fillRect/>
          </a:stretch>
        </p:blipFill>
        <p:spPr>
          <a:xfrm>
            <a:off x="10548579" y="355142"/>
            <a:ext cx="1038370" cy="400106"/>
          </a:xfrm>
          <a:prstGeom prst="rect">
            <a:avLst/>
          </a:prstGeom>
        </p:spPr>
      </p:pic>
    </p:spTree>
    <p:extLst>
      <p:ext uri="{BB962C8B-B14F-4D97-AF65-F5344CB8AC3E}">
        <p14:creationId xmlns:p14="http://schemas.microsoft.com/office/powerpoint/2010/main" val="256631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ED236-BE45-0CEB-A59F-61E6877B8D62}"/>
              </a:ext>
            </a:extLst>
          </p:cNvPr>
          <p:cNvPicPr>
            <a:picLocks noChangeAspect="1"/>
          </p:cNvPicPr>
          <p:nvPr/>
        </p:nvPicPr>
        <p:blipFill>
          <a:blip r:embed="rId2"/>
          <a:srcRect r="11966"/>
          <a:stretch>
            <a:fillRect/>
          </a:stretch>
        </p:blipFill>
        <p:spPr>
          <a:xfrm>
            <a:off x="256529" y="3184756"/>
            <a:ext cx="1188452" cy="1350000"/>
          </a:xfrm>
          <a:prstGeom prst="rect">
            <a:avLst/>
          </a:prstGeom>
        </p:spPr>
      </p:pic>
      <p:pic>
        <p:nvPicPr>
          <p:cNvPr id="1026" name="Picture 2" descr="A diagram of a company project&#10;&#10;AI-generated content may be incorrect.">
            <a:extLst>
              <a:ext uri="{FF2B5EF4-FFF2-40B4-BE49-F238E27FC236}">
                <a16:creationId xmlns:a16="http://schemas.microsoft.com/office/drawing/2014/main" id="{F7F0EDB4-C888-F361-8C74-C64E07B25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4"/>
          <a:stretch>
            <a:fillRect/>
          </a:stretch>
        </p:blipFill>
        <p:spPr bwMode="auto">
          <a:xfrm>
            <a:off x="3821398" y="1440779"/>
            <a:ext cx="4760099" cy="4728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E3630B-1B19-04CD-43EF-49094922C591}"/>
              </a:ext>
            </a:extLst>
          </p:cNvPr>
          <p:cNvSpPr>
            <a:spLocks noGrp="1"/>
          </p:cNvSpPr>
          <p:nvPr>
            <p:ph type="title"/>
          </p:nvPr>
        </p:nvSpPr>
        <p:spPr>
          <a:xfrm>
            <a:off x="367009" y="77102"/>
            <a:ext cx="6667604" cy="988870"/>
          </a:xfrm>
        </p:spPr>
        <p:txBody>
          <a:bodyPr>
            <a:normAutofit/>
          </a:bodyPr>
          <a:lstStyle/>
          <a:p>
            <a:r>
              <a:rPr lang="en-GB" sz="3200" dirty="0">
                <a:latin typeface="Arial" panose="020B0604020202020204" pitchFamily="34" charset="0"/>
                <a:cs typeface="Arial" panose="020B0604020202020204" pitchFamily="34" charset="0"/>
              </a:rPr>
              <a:t>Our Team – Author’s Specialisms</a:t>
            </a:r>
          </a:p>
        </p:txBody>
      </p:sp>
      <p:pic>
        <p:nvPicPr>
          <p:cNvPr id="6" name="Picture 5">
            <a:extLst>
              <a:ext uri="{FF2B5EF4-FFF2-40B4-BE49-F238E27FC236}">
                <a16:creationId xmlns:a16="http://schemas.microsoft.com/office/drawing/2014/main" id="{197A195D-B745-D392-ABBC-4E88116D0296}"/>
              </a:ext>
            </a:extLst>
          </p:cNvPr>
          <p:cNvPicPr>
            <a:picLocks noChangeAspect="1"/>
          </p:cNvPicPr>
          <p:nvPr/>
        </p:nvPicPr>
        <p:blipFill>
          <a:blip r:embed="rId4"/>
          <a:srcRect l="9069" t="24623" r="51490" b="5352"/>
          <a:stretch>
            <a:fillRect/>
          </a:stretch>
        </p:blipFill>
        <p:spPr>
          <a:xfrm>
            <a:off x="9199069" y="3536010"/>
            <a:ext cx="1124130" cy="1350000"/>
          </a:xfrm>
          <a:prstGeom prst="rect">
            <a:avLst/>
          </a:prstGeom>
        </p:spPr>
      </p:pic>
      <p:pic>
        <p:nvPicPr>
          <p:cNvPr id="8" name="Picture 7">
            <a:extLst>
              <a:ext uri="{FF2B5EF4-FFF2-40B4-BE49-F238E27FC236}">
                <a16:creationId xmlns:a16="http://schemas.microsoft.com/office/drawing/2014/main" id="{0D7A82C5-C5C3-0AE2-5964-6B815C54EFBE}"/>
              </a:ext>
            </a:extLst>
          </p:cNvPr>
          <p:cNvPicPr>
            <a:picLocks noChangeAspect="1"/>
          </p:cNvPicPr>
          <p:nvPr/>
        </p:nvPicPr>
        <p:blipFill>
          <a:blip r:embed="rId5"/>
          <a:srcRect l="58045" t="20733" r="5336"/>
          <a:stretch>
            <a:fillRect/>
          </a:stretch>
        </p:blipFill>
        <p:spPr>
          <a:xfrm>
            <a:off x="7034612" y="5332829"/>
            <a:ext cx="947529" cy="1350000"/>
          </a:xfrm>
          <a:prstGeom prst="rect">
            <a:avLst/>
          </a:prstGeom>
        </p:spPr>
      </p:pic>
      <p:pic>
        <p:nvPicPr>
          <p:cNvPr id="10" name="Picture 9">
            <a:extLst>
              <a:ext uri="{FF2B5EF4-FFF2-40B4-BE49-F238E27FC236}">
                <a16:creationId xmlns:a16="http://schemas.microsoft.com/office/drawing/2014/main" id="{9322A45B-A5E4-F91E-412F-1990C06CC03A}"/>
              </a:ext>
            </a:extLst>
          </p:cNvPr>
          <p:cNvPicPr>
            <a:picLocks noChangeAspect="1"/>
          </p:cNvPicPr>
          <p:nvPr/>
        </p:nvPicPr>
        <p:blipFill>
          <a:blip r:embed="rId6"/>
          <a:srcRect l="20460" t="22114" r="4387"/>
          <a:stretch>
            <a:fillRect/>
          </a:stretch>
        </p:blipFill>
        <p:spPr>
          <a:xfrm>
            <a:off x="9350971" y="1579821"/>
            <a:ext cx="1038649" cy="1350000"/>
          </a:xfrm>
          <a:prstGeom prst="rect">
            <a:avLst/>
          </a:prstGeom>
        </p:spPr>
      </p:pic>
      <p:pic>
        <p:nvPicPr>
          <p:cNvPr id="12" name="Picture 11">
            <a:extLst>
              <a:ext uri="{FF2B5EF4-FFF2-40B4-BE49-F238E27FC236}">
                <a16:creationId xmlns:a16="http://schemas.microsoft.com/office/drawing/2014/main" id="{6C970C5D-6EE0-9C2B-FAD6-EBA0E17F4672}"/>
              </a:ext>
            </a:extLst>
          </p:cNvPr>
          <p:cNvPicPr>
            <a:picLocks noChangeAspect="1"/>
          </p:cNvPicPr>
          <p:nvPr/>
        </p:nvPicPr>
        <p:blipFill>
          <a:blip r:embed="rId7"/>
          <a:srcRect l="15487" t="15622" r="10038" b="4385"/>
          <a:stretch>
            <a:fillRect/>
          </a:stretch>
        </p:blipFill>
        <p:spPr>
          <a:xfrm>
            <a:off x="10676850" y="1579821"/>
            <a:ext cx="899267" cy="1350000"/>
          </a:xfrm>
          <a:prstGeom prst="rect">
            <a:avLst/>
          </a:prstGeom>
        </p:spPr>
      </p:pic>
      <p:pic>
        <p:nvPicPr>
          <p:cNvPr id="16" name="Picture 15">
            <a:extLst>
              <a:ext uri="{FF2B5EF4-FFF2-40B4-BE49-F238E27FC236}">
                <a16:creationId xmlns:a16="http://schemas.microsoft.com/office/drawing/2014/main" id="{63563F08-D454-4EB3-92A6-C6877D5B7E92}"/>
              </a:ext>
            </a:extLst>
          </p:cNvPr>
          <p:cNvPicPr>
            <a:picLocks noChangeAspect="1"/>
          </p:cNvPicPr>
          <p:nvPr/>
        </p:nvPicPr>
        <p:blipFill>
          <a:blip r:embed="rId8"/>
          <a:srcRect l="53068" t="19679" r="3045" b="2130"/>
          <a:stretch>
            <a:fillRect/>
          </a:stretch>
        </p:blipFill>
        <p:spPr>
          <a:xfrm>
            <a:off x="316000" y="5294553"/>
            <a:ext cx="1063527" cy="1350000"/>
          </a:xfrm>
          <a:prstGeom prst="rect">
            <a:avLst/>
          </a:prstGeom>
        </p:spPr>
      </p:pic>
      <p:sp>
        <p:nvSpPr>
          <p:cNvPr id="20" name="Arrow: Left 19">
            <a:extLst>
              <a:ext uri="{FF2B5EF4-FFF2-40B4-BE49-F238E27FC236}">
                <a16:creationId xmlns:a16="http://schemas.microsoft.com/office/drawing/2014/main" id="{1E9678F6-022E-512A-E3F9-0C258C0DEAC6}"/>
              </a:ext>
            </a:extLst>
          </p:cNvPr>
          <p:cNvSpPr/>
          <p:nvPr/>
        </p:nvSpPr>
        <p:spPr>
          <a:xfrm rot="21144649">
            <a:off x="6460452" y="1876319"/>
            <a:ext cx="2777374"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9C9F6DA9-EB6A-A382-C7FA-DFA61B0CCC58}"/>
              </a:ext>
            </a:extLst>
          </p:cNvPr>
          <p:cNvSpPr/>
          <p:nvPr/>
        </p:nvSpPr>
        <p:spPr>
          <a:xfrm rot="2299446">
            <a:off x="7119703" y="4350675"/>
            <a:ext cx="544109"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DB5023CA-59A4-3FBF-0B76-DE2A51A4DCCD}"/>
              </a:ext>
            </a:extLst>
          </p:cNvPr>
          <p:cNvSpPr/>
          <p:nvPr/>
        </p:nvSpPr>
        <p:spPr>
          <a:xfrm>
            <a:off x="8574905" y="3543333"/>
            <a:ext cx="485742"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7D83FAF1-5DA8-2F1C-9487-1269C7EC2A01}"/>
              </a:ext>
            </a:extLst>
          </p:cNvPr>
          <p:cNvSpPr/>
          <p:nvPr/>
        </p:nvSpPr>
        <p:spPr>
          <a:xfrm rot="9236061">
            <a:off x="3888444" y="4265126"/>
            <a:ext cx="1332023"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61792715-4B90-FF28-8B03-FEBDE575D4C9}"/>
              </a:ext>
            </a:extLst>
          </p:cNvPr>
          <p:cNvPicPr>
            <a:picLocks noChangeAspect="1"/>
          </p:cNvPicPr>
          <p:nvPr/>
        </p:nvPicPr>
        <p:blipFill>
          <a:blip r:embed="rId9"/>
          <a:srcRect l="20458" t="22216" r="7642"/>
          <a:stretch>
            <a:fillRect/>
          </a:stretch>
        </p:blipFill>
        <p:spPr>
          <a:xfrm>
            <a:off x="1507784" y="3191220"/>
            <a:ext cx="1029239" cy="1350000"/>
          </a:xfrm>
          <a:prstGeom prst="rect">
            <a:avLst/>
          </a:prstGeom>
        </p:spPr>
      </p:pic>
      <p:sp>
        <p:nvSpPr>
          <p:cNvPr id="26" name="Arrow: Left 25">
            <a:extLst>
              <a:ext uri="{FF2B5EF4-FFF2-40B4-BE49-F238E27FC236}">
                <a16:creationId xmlns:a16="http://schemas.microsoft.com/office/drawing/2014/main" id="{F945FC3B-57AD-16B3-BCB2-4E1FCBAF0713}"/>
              </a:ext>
            </a:extLst>
          </p:cNvPr>
          <p:cNvSpPr/>
          <p:nvPr/>
        </p:nvSpPr>
        <p:spPr>
          <a:xfrm rot="10211621">
            <a:off x="3781522" y="3593362"/>
            <a:ext cx="1368518"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1E27A359-414E-426E-FA35-8EBD07A7C282}"/>
              </a:ext>
            </a:extLst>
          </p:cNvPr>
          <p:cNvPicPr>
            <a:picLocks noChangeAspect="1"/>
          </p:cNvPicPr>
          <p:nvPr/>
        </p:nvPicPr>
        <p:blipFill>
          <a:blip r:embed="rId10"/>
          <a:stretch>
            <a:fillRect/>
          </a:stretch>
        </p:blipFill>
        <p:spPr>
          <a:xfrm>
            <a:off x="276308" y="1458400"/>
            <a:ext cx="3379871" cy="997993"/>
          </a:xfrm>
          <a:prstGeom prst="rect">
            <a:avLst/>
          </a:prstGeom>
        </p:spPr>
      </p:pic>
      <p:sp>
        <p:nvSpPr>
          <p:cNvPr id="29" name="Arrow: Left 28">
            <a:extLst>
              <a:ext uri="{FF2B5EF4-FFF2-40B4-BE49-F238E27FC236}">
                <a16:creationId xmlns:a16="http://schemas.microsoft.com/office/drawing/2014/main" id="{CCCBE104-EC64-23D7-DB61-9902F4F329FC}"/>
              </a:ext>
            </a:extLst>
          </p:cNvPr>
          <p:cNvSpPr/>
          <p:nvPr/>
        </p:nvSpPr>
        <p:spPr>
          <a:xfrm rot="12032067">
            <a:off x="3674356" y="2583993"/>
            <a:ext cx="1726701"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377B9CC7-A4D8-7DA6-C419-E4E01718998B}"/>
              </a:ext>
            </a:extLst>
          </p:cNvPr>
          <p:cNvSpPr txBox="1">
            <a:spLocks/>
          </p:cNvSpPr>
          <p:nvPr/>
        </p:nvSpPr>
        <p:spPr>
          <a:xfrm>
            <a:off x="1182120" y="255133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Contractors</a:t>
            </a:r>
          </a:p>
        </p:txBody>
      </p:sp>
      <p:sp>
        <p:nvSpPr>
          <p:cNvPr id="9" name="Subtitle 2">
            <a:extLst>
              <a:ext uri="{FF2B5EF4-FFF2-40B4-BE49-F238E27FC236}">
                <a16:creationId xmlns:a16="http://schemas.microsoft.com/office/drawing/2014/main" id="{21D1F5AB-B8E4-B64C-7C4B-EE2462B143CD}"/>
              </a:ext>
            </a:extLst>
          </p:cNvPr>
          <p:cNvSpPr txBox="1">
            <a:spLocks/>
          </p:cNvSpPr>
          <p:nvPr/>
        </p:nvSpPr>
        <p:spPr>
          <a:xfrm>
            <a:off x="265392" y="2824468"/>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Mark Pennington Balfour Beatty</a:t>
            </a:r>
          </a:p>
        </p:txBody>
      </p:sp>
      <p:pic>
        <p:nvPicPr>
          <p:cNvPr id="11" name="Picture 10">
            <a:extLst>
              <a:ext uri="{FF2B5EF4-FFF2-40B4-BE49-F238E27FC236}">
                <a16:creationId xmlns:a16="http://schemas.microsoft.com/office/drawing/2014/main" id="{522C5BEA-4A44-47AC-F1DC-31FE4101F207}"/>
              </a:ext>
            </a:extLst>
          </p:cNvPr>
          <p:cNvPicPr>
            <a:picLocks noChangeAspect="1"/>
          </p:cNvPicPr>
          <p:nvPr/>
        </p:nvPicPr>
        <p:blipFill>
          <a:blip r:embed="rId8"/>
          <a:srcRect t="20806" r="54836"/>
          <a:stretch>
            <a:fillRect/>
          </a:stretch>
        </p:blipFill>
        <p:spPr>
          <a:xfrm>
            <a:off x="2545808" y="3197748"/>
            <a:ext cx="1080622" cy="1350000"/>
          </a:xfrm>
          <a:prstGeom prst="rect">
            <a:avLst/>
          </a:prstGeom>
        </p:spPr>
      </p:pic>
      <p:sp>
        <p:nvSpPr>
          <p:cNvPr id="13" name="Subtitle 2">
            <a:extLst>
              <a:ext uri="{FF2B5EF4-FFF2-40B4-BE49-F238E27FC236}">
                <a16:creationId xmlns:a16="http://schemas.microsoft.com/office/drawing/2014/main" id="{9604C74A-CBDF-59CD-DE2B-64C5D420701C}"/>
              </a:ext>
            </a:extLst>
          </p:cNvPr>
          <p:cNvSpPr txBox="1">
            <a:spLocks/>
          </p:cNvSpPr>
          <p:nvPr/>
        </p:nvSpPr>
        <p:spPr>
          <a:xfrm>
            <a:off x="1513244" y="2824468"/>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Michael Southall Balfour Beatty</a:t>
            </a:r>
          </a:p>
        </p:txBody>
      </p:sp>
      <p:sp>
        <p:nvSpPr>
          <p:cNvPr id="14" name="Subtitle 2">
            <a:extLst>
              <a:ext uri="{FF2B5EF4-FFF2-40B4-BE49-F238E27FC236}">
                <a16:creationId xmlns:a16="http://schemas.microsoft.com/office/drawing/2014/main" id="{EEB2893B-925E-D705-EC08-7BE38E56E440}"/>
              </a:ext>
            </a:extLst>
          </p:cNvPr>
          <p:cNvSpPr txBox="1">
            <a:spLocks/>
          </p:cNvSpPr>
          <p:nvPr/>
        </p:nvSpPr>
        <p:spPr>
          <a:xfrm>
            <a:off x="2564119" y="2829636"/>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Peter Hewitt Laing O’Rourke</a:t>
            </a:r>
          </a:p>
        </p:txBody>
      </p:sp>
      <p:cxnSp>
        <p:nvCxnSpPr>
          <p:cNvPr id="17" name="Straight Connector 16">
            <a:extLst>
              <a:ext uri="{FF2B5EF4-FFF2-40B4-BE49-F238E27FC236}">
                <a16:creationId xmlns:a16="http://schemas.microsoft.com/office/drawing/2014/main" id="{7918341E-ED94-1346-9D63-10B21945F435}"/>
              </a:ext>
            </a:extLst>
          </p:cNvPr>
          <p:cNvCxnSpPr>
            <a:cxnSpLocks/>
          </p:cNvCxnSpPr>
          <p:nvPr/>
        </p:nvCxnSpPr>
        <p:spPr>
          <a:xfrm>
            <a:off x="268338" y="2809947"/>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5CB8DB1-0AC2-CB43-EE7B-6E46F8D5298E}"/>
              </a:ext>
            </a:extLst>
          </p:cNvPr>
          <p:cNvPicPr>
            <a:picLocks noChangeAspect="1"/>
          </p:cNvPicPr>
          <p:nvPr/>
        </p:nvPicPr>
        <p:blipFill>
          <a:blip r:embed="rId5"/>
          <a:srcRect l="5532" t="22010" r="53967"/>
          <a:stretch>
            <a:fillRect/>
          </a:stretch>
        </p:blipFill>
        <p:spPr>
          <a:xfrm>
            <a:off x="1498998" y="5294553"/>
            <a:ext cx="1065121" cy="1350000"/>
          </a:xfrm>
          <a:prstGeom prst="rect">
            <a:avLst/>
          </a:prstGeom>
        </p:spPr>
      </p:pic>
      <p:sp>
        <p:nvSpPr>
          <p:cNvPr id="24" name="Subtitle 2">
            <a:extLst>
              <a:ext uri="{FF2B5EF4-FFF2-40B4-BE49-F238E27FC236}">
                <a16:creationId xmlns:a16="http://schemas.microsoft.com/office/drawing/2014/main" id="{38C35E28-6EF1-E88F-6CC5-AD82CDF029DC}"/>
              </a:ext>
            </a:extLst>
          </p:cNvPr>
          <p:cNvSpPr txBox="1">
            <a:spLocks/>
          </p:cNvSpPr>
          <p:nvPr/>
        </p:nvSpPr>
        <p:spPr>
          <a:xfrm>
            <a:off x="1092060" y="456427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I&amp;M</a:t>
            </a:r>
          </a:p>
        </p:txBody>
      </p:sp>
      <p:sp>
        <p:nvSpPr>
          <p:cNvPr id="27" name="Subtitle 2">
            <a:extLst>
              <a:ext uri="{FF2B5EF4-FFF2-40B4-BE49-F238E27FC236}">
                <a16:creationId xmlns:a16="http://schemas.microsoft.com/office/drawing/2014/main" id="{06DABC1A-A838-B199-ACA7-2B50907B0769}"/>
              </a:ext>
            </a:extLst>
          </p:cNvPr>
          <p:cNvSpPr txBox="1">
            <a:spLocks/>
          </p:cNvSpPr>
          <p:nvPr/>
        </p:nvSpPr>
        <p:spPr>
          <a:xfrm>
            <a:off x="272267" y="4837411"/>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Andrew Ridley Geotechnical Observations</a:t>
            </a:r>
          </a:p>
        </p:txBody>
      </p:sp>
      <p:sp>
        <p:nvSpPr>
          <p:cNvPr id="30" name="Subtitle 2">
            <a:extLst>
              <a:ext uri="{FF2B5EF4-FFF2-40B4-BE49-F238E27FC236}">
                <a16:creationId xmlns:a16="http://schemas.microsoft.com/office/drawing/2014/main" id="{3C3F844E-197C-467F-0AD4-59300A1A0A6F}"/>
              </a:ext>
            </a:extLst>
          </p:cNvPr>
          <p:cNvSpPr txBox="1">
            <a:spLocks/>
          </p:cNvSpPr>
          <p:nvPr/>
        </p:nvSpPr>
        <p:spPr>
          <a:xfrm>
            <a:off x="1520119" y="4837411"/>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cxnSp>
        <p:nvCxnSpPr>
          <p:cNvPr id="31" name="Straight Connector 30">
            <a:extLst>
              <a:ext uri="{FF2B5EF4-FFF2-40B4-BE49-F238E27FC236}">
                <a16:creationId xmlns:a16="http://schemas.microsoft.com/office/drawing/2014/main" id="{35CF730A-BC39-104D-56E6-8DE7A908CE27}"/>
              </a:ext>
            </a:extLst>
          </p:cNvPr>
          <p:cNvCxnSpPr>
            <a:cxnSpLocks/>
          </p:cNvCxnSpPr>
          <p:nvPr/>
        </p:nvCxnSpPr>
        <p:spPr>
          <a:xfrm>
            <a:off x="316000" y="4822890"/>
            <a:ext cx="357110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5" name="Picture 1024">
            <a:extLst>
              <a:ext uri="{FF2B5EF4-FFF2-40B4-BE49-F238E27FC236}">
                <a16:creationId xmlns:a16="http://schemas.microsoft.com/office/drawing/2014/main" id="{E0FE02E7-EAB3-287C-5643-DDC4B21FAB5C}"/>
              </a:ext>
            </a:extLst>
          </p:cNvPr>
          <p:cNvPicPr>
            <a:picLocks noChangeAspect="1"/>
          </p:cNvPicPr>
          <p:nvPr/>
        </p:nvPicPr>
        <p:blipFill>
          <a:blip r:embed="rId11"/>
          <a:srcRect l="15224" t="19645" r="15301" b="14351"/>
          <a:stretch>
            <a:fillRect/>
          </a:stretch>
        </p:blipFill>
        <p:spPr>
          <a:xfrm>
            <a:off x="2646045" y="5294553"/>
            <a:ext cx="1241058" cy="1350000"/>
          </a:xfrm>
          <a:prstGeom prst="rect">
            <a:avLst/>
          </a:prstGeom>
        </p:spPr>
      </p:pic>
      <p:sp>
        <p:nvSpPr>
          <p:cNvPr id="1027" name="Subtitle 2">
            <a:extLst>
              <a:ext uri="{FF2B5EF4-FFF2-40B4-BE49-F238E27FC236}">
                <a16:creationId xmlns:a16="http://schemas.microsoft.com/office/drawing/2014/main" id="{030DA6F4-399B-E88F-8C58-8A1AB8EF78CC}"/>
              </a:ext>
            </a:extLst>
          </p:cNvPr>
          <p:cNvSpPr txBox="1">
            <a:spLocks/>
          </p:cNvSpPr>
          <p:nvPr/>
        </p:nvSpPr>
        <p:spPr>
          <a:xfrm>
            <a:off x="2737898" y="4827310"/>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Tim Clegg </a:t>
            </a:r>
            <a:r>
              <a:rPr lang="en-GB" sz="1000" err="1"/>
              <a:t>Geosense</a:t>
            </a:r>
            <a:endParaRPr lang="en-GB" sz="1000"/>
          </a:p>
        </p:txBody>
      </p:sp>
      <p:pic>
        <p:nvPicPr>
          <p:cNvPr id="1029" name="Picture 1028">
            <a:extLst>
              <a:ext uri="{FF2B5EF4-FFF2-40B4-BE49-F238E27FC236}">
                <a16:creationId xmlns:a16="http://schemas.microsoft.com/office/drawing/2014/main" id="{98E6DF44-423D-2037-09C4-5569701C03B9}"/>
              </a:ext>
            </a:extLst>
          </p:cNvPr>
          <p:cNvPicPr>
            <a:picLocks noChangeAspect="1"/>
          </p:cNvPicPr>
          <p:nvPr/>
        </p:nvPicPr>
        <p:blipFill>
          <a:blip r:embed="rId5"/>
          <a:srcRect l="5532" t="22010" r="53967"/>
          <a:stretch>
            <a:fillRect/>
          </a:stretch>
        </p:blipFill>
        <p:spPr>
          <a:xfrm>
            <a:off x="8455667" y="5350333"/>
            <a:ext cx="1065121" cy="1350000"/>
          </a:xfrm>
          <a:prstGeom prst="rect">
            <a:avLst/>
          </a:prstGeom>
        </p:spPr>
      </p:pic>
      <p:sp>
        <p:nvSpPr>
          <p:cNvPr id="1030" name="Subtitle 2">
            <a:extLst>
              <a:ext uri="{FF2B5EF4-FFF2-40B4-BE49-F238E27FC236}">
                <a16:creationId xmlns:a16="http://schemas.microsoft.com/office/drawing/2014/main" id="{56A6C519-6C52-0BE1-A8DD-A0E110ABFA62}"/>
              </a:ext>
            </a:extLst>
          </p:cNvPr>
          <p:cNvSpPr txBox="1">
            <a:spLocks/>
          </p:cNvSpPr>
          <p:nvPr/>
        </p:nvSpPr>
        <p:spPr>
          <a:xfrm>
            <a:off x="8241985" y="4996799"/>
            <a:ext cx="1512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sp>
        <p:nvSpPr>
          <p:cNvPr id="1033" name="Subtitle 2">
            <a:extLst>
              <a:ext uri="{FF2B5EF4-FFF2-40B4-BE49-F238E27FC236}">
                <a16:creationId xmlns:a16="http://schemas.microsoft.com/office/drawing/2014/main" id="{49D69F02-D15C-84B9-41EC-7267B5342083}"/>
              </a:ext>
            </a:extLst>
          </p:cNvPr>
          <p:cNvSpPr txBox="1">
            <a:spLocks/>
          </p:cNvSpPr>
          <p:nvPr/>
        </p:nvSpPr>
        <p:spPr>
          <a:xfrm>
            <a:off x="6755615" y="4996799"/>
            <a:ext cx="1505524"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Steven Walthall Independent Consultant</a:t>
            </a:r>
          </a:p>
        </p:txBody>
      </p:sp>
      <p:sp>
        <p:nvSpPr>
          <p:cNvPr id="1034" name="Subtitle 2">
            <a:extLst>
              <a:ext uri="{FF2B5EF4-FFF2-40B4-BE49-F238E27FC236}">
                <a16:creationId xmlns:a16="http://schemas.microsoft.com/office/drawing/2014/main" id="{072F45AE-F7AC-2D3C-38F6-2A4347A00F52}"/>
              </a:ext>
            </a:extLst>
          </p:cNvPr>
          <p:cNvSpPr txBox="1">
            <a:spLocks/>
          </p:cNvSpPr>
          <p:nvPr/>
        </p:nvSpPr>
        <p:spPr>
          <a:xfrm>
            <a:off x="7326053" y="4657929"/>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Databases</a:t>
            </a:r>
          </a:p>
        </p:txBody>
      </p:sp>
      <p:cxnSp>
        <p:nvCxnSpPr>
          <p:cNvPr id="1035" name="Straight Connector 1034">
            <a:extLst>
              <a:ext uri="{FF2B5EF4-FFF2-40B4-BE49-F238E27FC236}">
                <a16:creationId xmlns:a16="http://schemas.microsoft.com/office/drawing/2014/main" id="{505341E2-6125-55F3-E953-33BC464D2837}"/>
              </a:ext>
            </a:extLst>
          </p:cNvPr>
          <p:cNvCxnSpPr>
            <a:cxnSpLocks/>
          </p:cNvCxnSpPr>
          <p:nvPr/>
        </p:nvCxnSpPr>
        <p:spPr>
          <a:xfrm>
            <a:off x="6857336" y="4916544"/>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7" name="Picture 1036">
            <a:extLst>
              <a:ext uri="{FF2B5EF4-FFF2-40B4-BE49-F238E27FC236}">
                <a16:creationId xmlns:a16="http://schemas.microsoft.com/office/drawing/2014/main" id="{30A99AF4-B347-9D80-F6A0-DC18D26D60B4}"/>
              </a:ext>
            </a:extLst>
          </p:cNvPr>
          <p:cNvPicPr>
            <a:picLocks noChangeAspect="1"/>
          </p:cNvPicPr>
          <p:nvPr/>
        </p:nvPicPr>
        <p:blipFill>
          <a:blip r:embed="rId4"/>
          <a:srcRect l="52477" t="17084" r="1927" b="2612"/>
          <a:stretch>
            <a:fillRect/>
          </a:stretch>
        </p:blipFill>
        <p:spPr>
          <a:xfrm>
            <a:off x="10632168" y="3536010"/>
            <a:ext cx="1133235" cy="1350000"/>
          </a:xfrm>
          <a:prstGeom prst="rect">
            <a:avLst/>
          </a:prstGeom>
        </p:spPr>
      </p:pic>
      <p:sp>
        <p:nvSpPr>
          <p:cNvPr id="1038" name="Subtitle 2">
            <a:extLst>
              <a:ext uri="{FF2B5EF4-FFF2-40B4-BE49-F238E27FC236}">
                <a16:creationId xmlns:a16="http://schemas.microsoft.com/office/drawing/2014/main" id="{ED9D0E4D-5736-ED37-E474-115C525301CF}"/>
              </a:ext>
            </a:extLst>
          </p:cNvPr>
          <p:cNvSpPr txBox="1">
            <a:spLocks/>
          </p:cNvSpPr>
          <p:nvPr/>
        </p:nvSpPr>
        <p:spPr>
          <a:xfrm>
            <a:off x="10466025"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David Taborda     Imperial College London</a:t>
            </a:r>
          </a:p>
        </p:txBody>
      </p:sp>
      <p:sp>
        <p:nvSpPr>
          <p:cNvPr id="1039" name="Subtitle 2">
            <a:extLst>
              <a:ext uri="{FF2B5EF4-FFF2-40B4-BE49-F238E27FC236}">
                <a16:creationId xmlns:a16="http://schemas.microsoft.com/office/drawing/2014/main" id="{AE648135-292D-C85A-7DCC-FFAA14F1265C}"/>
              </a:ext>
            </a:extLst>
          </p:cNvPr>
          <p:cNvSpPr txBox="1">
            <a:spLocks/>
          </p:cNvSpPr>
          <p:nvPr/>
        </p:nvSpPr>
        <p:spPr>
          <a:xfrm>
            <a:off x="8960246"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Franz Tschuchnigg      TU Graz</a:t>
            </a:r>
          </a:p>
        </p:txBody>
      </p:sp>
      <p:sp>
        <p:nvSpPr>
          <p:cNvPr id="1040" name="Subtitle 2">
            <a:extLst>
              <a:ext uri="{FF2B5EF4-FFF2-40B4-BE49-F238E27FC236}">
                <a16:creationId xmlns:a16="http://schemas.microsoft.com/office/drawing/2014/main" id="{CAF6954B-3A58-A1E7-A1BF-B94D885C850C}"/>
              </a:ext>
            </a:extLst>
          </p:cNvPr>
          <p:cNvSpPr txBox="1">
            <a:spLocks/>
          </p:cNvSpPr>
          <p:nvPr/>
        </p:nvSpPr>
        <p:spPr>
          <a:xfrm>
            <a:off x="10103271" y="2931051"/>
            <a:ext cx="576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RTBA</a:t>
            </a:r>
          </a:p>
        </p:txBody>
      </p:sp>
      <p:cxnSp>
        <p:nvCxnSpPr>
          <p:cNvPr id="1041" name="Straight Connector 1040">
            <a:extLst>
              <a:ext uri="{FF2B5EF4-FFF2-40B4-BE49-F238E27FC236}">
                <a16:creationId xmlns:a16="http://schemas.microsoft.com/office/drawing/2014/main" id="{CCEC9496-0AC1-109F-23F7-8B794C3759D1}"/>
              </a:ext>
            </a:extLst>
          </p:cNvPr>
          <p:cNvCxnSpPr>
            <a:cxnSpLocks/>
          </p:cNvCxnSpPr>
          <p:nvPr/>
        </p:nvCxnSpPr>
        <p:spPr>
          <a:xfrm>
            <a:off x="9171565" y="3178983"/>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2" name="Subtitle 2">
            <a:extLst>
              <a:ext uri="{FF2B5EF4-FFF2-40B4-BE49-F238E27FC236}">
                <a16:creationId xmlns:a16="http://schemas.microsoft.com/office/drawing/2014/main" id="{76E958E8-1777-62E5-FA60-2152B7BAB066}"/>
              </a:ext>
            </a:extLst>
          </p:cNvPr>
          <p:cNvSpPr txBox="1">
            <a:spLocks/>
          </p:cNvSpPr>
          <p:nvPr/>
        </p:nvSpPr>
        <p:spPr>
          <a:xfrm>
            <a:off x="10588500" y="1254283"/>
            <a:ext cx="1116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Richard Patterson Mott MacDonald</a:t>
            </a:r>
          </a:p>
        </p:txBody>
      </p:sp>
      <p:sp>
        <p:nvSpPr>
          <p:cNvPr id="1043" name="Subtitle 2">
            <a:extLst>
              <a:ext uri="{FF2B5EF4-FFF2-40B4-BE49-F238E27FC236}">
                <a16:creationId xmlns:a16="http://schemas.microsoft.com/office/drawing/2014/main" id="{6FC117A6-FA8B-AE77-FA75-1FFAF0356AFE}"/>
              </a:ext>
            </a:extLst>
          </p:cNvPr>
          <p:cNvSpPr txBox="1">
            <a:spLocks/>
          </p:cNvSpPr>
          <p:nvPr/>
        </p:nvSpPr>
        <p:spPr>
          <a:xfrm>
            <a:off x="9322320" y="125428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Alistair Hitchcock HS2</a:t>
            </a:r>
          </a:p>
        </p:txBody>
      </p:sp>
      <p:sp>
        <p:nvSpPr>
          <p:cNvPr id="1046" name="Subtitle 2">
            <a:extLst>
              <a:ext uri="{FF2B5EF4-FFF2-40B4-BE49-F238E27FC236}">
                <a16:creationId xmlns:a16="http://schemas.microsoft.com/office/drawing/2014/main" id="{47E347BF-9CCF-6241-7C4F-8800098FA88E}"/>
              </a:ext>
            </a:extLst>
          </p:cNvPr>
          <p:cNvSpPr txBox="1">
            <a:spLocks/>
          </p:cNvSpPr>
          <p:nvPr/>
        </p:nvSpPr>
        <p:spPr>
          <a:xfrm>
            <a:off x="8274773" y="96506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Clients</a:t>
            </a:r>
          </a:p>
        </p:txBody>
      </p:sp>
      <p:sp>
        <p:nvSpPr>
          <p:cNvPr id="1047" name="Subtitle 2">
            <a:extLst>
              <a:ext uri="{FF2B5EF4-FFF2-40B4-BE49-F238E27FC236}">
                <a16:creationId xmlns:a16="http://schemas.microsoft.com/office/drawing/2014/main" id="{07F0C0D9-F6EC-58BD-AC57-3181715039B2}"/>
              </a:ext>
            </a:extLst>
          </p:cNvPr>
          <p:cNvSpPr txBox="1">
            <a:spLocks/>
          </p:cNvSpPr>
          <p:nvPr/>
        </p:nvSpPr>
        <p:spPr>
          <a:xfrm>
            <a:off x="10282499" y="975087"/>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Contracts</a:t>
            </a:r>
          </a:p>
        </p:txBody>
      </p:sp>
      <p:cxnSp>
        <p:nvCxnSpPr>
          <p:cNvPr id="1048" name="Straight Connector 1047">
            <a:extLst>
              <a:ext uri="{FF2B5EF4-FFF2-40B4-BE49-F238E27FC236}">
                <a16:creationId xmlns:a16="http://schemas.microsoft.com/office/drawing/2014/main" id="{E64F9F4B-FB6C-A698-8488-951A0E457F88}"/>
              </a:ext>
            </a:extLst>
          </p:cNvPr>
          <p:cNvCxnSpPr>
            <a:cxnSpLocks/>
          </p:cNvCxnSpPr>
          <p:nvPr/>
        </p:nvCxnSpPr>
        <p:spPr>
          <a:xfrm>
            <a:off x="8094456" y="1211283"/>
            <a:ext cx="223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D749568E-58C0-D503-9957-D9AF30A04944}"/>
              </a:ext>
            </a:extLst>
          </p:cNvPr>
          <p:cNvCxnSpPr>
            <a:cxnSpLocks/>
          </p:cNvCxnSpPr>
          <p:nvPr/>
        </p:nvCxnSpPr>
        <p:spPr>
          <a:xfrm>
            <a:off x="10513054" y="1221308"/>
            <a:ext cx="119144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2" name="X_MMLogo">
            <a:extLst>
              <a:ext uri="{FF2B5EF4-FFF2-40B4-BE49-F238E27FC236}">
                <a16:creationId xmlns:a16="http://schemas.microsoft.com/office/drawing/2014/main" id="{906A4239-3BB3-C3BB-0575-8F705A1F3E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036" name="Picture 2" descr="CIRIA | LinkedIn">
            <a:extLst>
              <a:ext uri="{FF2B5EF4-FFF2-40B4-BE49-F238E27FC236}">
                <a16:creationId xmlns:a16="http://schemas.microsoft.com/office/drawing/2014/main" id="{CF4573E6-2046-0052-0424-CC30D3ABA20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6D5401C-9742-39B1-C5D8-0DC53F6E5BF6}"/>
              </a:ext>
            </a:extLst>
          </p:cNvPr>
          <p:cNvSpPr txBox="1">
            <a:spLocks/>
          </p:cNvSpPr>
          <p:nvPr/>
        </p:nvSpPr>
        <p:spPr>
          <a:xfrm>
            <a:off x="1309392" y="120448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Designers</a:t>
            </a:r>
          </a:p>
        </p:txBody>
      </p:sp>
      <p:cxnSp>
        <p:nvCxnSpPr>
          <p:cNvPr id="4" name="Straight Connector 3">
            <a:extLst>
              <a:ext uri="{FF2B5EF4-FFF2-40B4-BE49-F238E27FC236}">
                <a16:creationId xmlns:a16="http://schemas.microsoft.com/office/drawing/2014/main" id="{E3D12813-8849-FFA6-6920-1D21C5FBF17E}"/>
              </a:ext>
            </a:extLst>
          </p:cNvPr>
          <p:cNvCxnSpPr>
            <a:cxnSpLocks/>
          </p:cNvCxnSpPr>
          <p:nvPr/>
        </p:nvCxnSpPr>
        <p:spPr>
          <a:xfrm>
            <a:off x="395610" y="1463100"/>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2" descr="10+ &quot;Sarah Trinder&quot; profiles | LinkedIn">
            <a:extLst>
              <a:ext uri="{FF2B5EF4-FFF2-40B4-BE49-F238E27FC236}">
                <a16:creationId xmlns:a16="http://schemas.microsoft.com/office/drawing/2014/main" id="{6CEBB170-7209-C9D9-28AE-CB71E32928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351" t="-3358" r="11792" b="-2801"/>
          <a:stretch>
            <a:fillRect/>
          </a:stretch>
        </p:blipFill>
        <p:spPr bwMode="auto">
          <a:xfrm>
            <a:off x="8187383" y="1556027"/>
            <a:ext cx="1073830" cy="1375817"/>
          </a:xfrm>
          <a:prstGeom prst="rect">
            <a:avLst/>
          </a:prstGeom>
          <a:noFill/>
          <a:extLst>
            <a:ext uri="{909E8E84-426E-40DD-AFC4-6F175D3DCCD1}">
              <a14:hiddenFill xmlns:a14="http://schemas.microsoft.com/office/drawing/2010/main">
                <a:solidFill>
                  <a:srgbClr val="FFFFFF"/>
                </a:solidFill>
              </a14:hiddenFill>
            </a:ext>
          </a:extLst>
        </p:spPr>
      </p:pic>
      <p:sp>
        <p:nvSpPr>
          <p:cNvPr id="32" name="Subtitle 2">
            <a:extLst>
              <a:ext uri="{FF2B5EF4-FFF2-40B4-BE49-F238E27FC236}">
                <a16:creationId xmlns:a16="http://schemas.microsoft.com/office/drawing/2014/main" id="{F0290F03-1FA1-B81C-416A-25DED8099DC2}"/>
              </a:ext>
            </a:extLst>
          </p:cNvPr>
          <p:cNvSpPr txBox="1">
            <a:spLocks/>
          </p:cNvSpPr>
          <p:nvPr/>
        </p:nvSpPr>
        <p:spPr>
          <a:xfrm>
            <a:off x="8107987" y="124586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Sarah Trinder HS2</a:t>
            </a:r>
          </a:p>
        </p:txBody>
      </p:sp>
      <p:pic>
        <p:nvPicPr>
          <p:cNvPr id="33" name="Picture 32">
            <a:extLst>
              <a:ext uri="{FF2B5EF4-FFF2-40B4-BE49-F238E27FC236}">
                <a16:creationId xmlns:a16="http://schemas.microsoft.com/office/drawing/2014/main" id="{4F4982A8-0A4F-81ED-9B37-55072065018F}"/>
              </a:ext>
            </a:extLst>
          </p:cNvPr>
          <p:cNvPicPr>
            <a:picLocks noChangeAspect="1"/>
          </p:cNvPicPr>
          <p:nvPr/>
        </p:nvPicPr>
        <p:blipFill>
          <a:blip r:embed="rId15"/>
          <a:stretch>
            <a:fillRect/>
          </a:stretch>
        </p:blipFill>
        <p:spPr>
          <a:xfrm>
            <a:off x="10554633" y="242779"/>
            <a:ext cx="1038370" cy="400106"/>
          </a:xfrm>
          <a:prstGeom prst="rect">
            <a:avLst/>
          </a:prstGeom>
        </p:spPr>
      </p:pic>
    </p:spTree>
    <p:extLst>
      <p:ext uri="{BB962C8B-B14F-4D97-AF65-F5344CB8AC3E}">
        <p14:creationId xmlns:p14="http://schemas.microsoft.com/office/powerpoint/2010/main" val="30190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3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animBg="1"/>
      <p:bldP spid="29" grpId="0" animBg="1"/>
      <p:bldP spid="7" grpId="0"/>
      <p:bldP spid="9" grpId="0"/>
      <p:bldP spid="13" grpId="0"/>
      <p:bldP spid="14" grpId="0"/>
      <p:bldP spid="24" grpId="0"/>
      <p:bldP spid="27" grpId="0"/>
      <p:bldP spid="30" grpId="0"/>
      <p:bldP spid="1027" grpId="0"/>
      <p:bldP spid="1030" grpId="0"/>
      <p:bldP spid="1033" grpId="0"/>
      <p:bldP spid="1034" grpId="0"/>
      <p:bldP spid="1038" grpId="0" animBg="1"/>
      <p:bldP spid="1039" grpId="0" animBg="1"/>
      <p:bldP spid="1040" grpId="0" animBg="1"/>
      <p:bldP spid="1042" grpId="0"/>
      <p:bldP spid="1043" grpId="0"/>
      <p:bldP spid="1046" grpId="0"/>
      <p:bldP spid="1047" grpId="0"/>
      <p:bldP spid="3"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1926-9B9C-7D57-9DA2-96D21570D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E229A-7BA0-1434-00C6-0539CA1EDAF8}"/>
              </a:ext>
            </a:extLst>
          </p:cNvPr>
          <p:cNvSpPr>
            <a:spLocks noGrp="1"/>
          </p:cNvSpPr>
          <p:nvPr>
            <p:ph type="title"/>
          </p:nvPr>
        </p:nvSpPr>
        <p:spPr>
          <a:xfrm>
            <a:off x="838200" y="365125"/>
            <a:ext cx="4080547" cy="1325563"/>
          </a:xfrm>
        </p:spPr>
        <p:txBody>
          <a:bodyPr/>
          <a:lstStyle/>
          <a:p>
            <a:r>
              <a:rPr lang="en-GB"/>
              <a:t>Our Approach</a:t>
            </a:r>
          </a:p>
        </p:txBody>
      </p:sp>
      <p:sp>
        <p:nvSpPr>
          <p:cNvPr id="3" name="Subtitle 2">
            <a:extLst>
              <a:ext uri="{FF2B5EF4-FFF2-40B4-BE49-F238E27FC236}">
                <a16:creationId xmlns:a16="http://schemas.microsoft.com/office/drawing/2014/main" id="{2C1021B4-FB37-AB5F-086E-C999B489C1B6}"/>
              </a:ext>
            </a:extLst>
          </p:cNvPr>
          <p:cNvSpPr>
            <a:spLocks noGrp="1"/>
          </p:cNvSpPr>
          <p:nvPr>
            <p:ph type="subTitle" idx="1"/>
          </p:nvPr>
        </p:nvSpPr>
        <p:spPr/>
        <p:txBody>
          <a:bodyPr/>
          <a:lstStyle/>
          <a:p>
            <a:r>
              <a:rPr lang="en-GB"/>
              <a:t>Based on our previous CIRIA experience</a:t>
            </a:r>
          </a:p>
        </p:txBody>
      </p:sp>
      <p:graphicFrame>
        <p:nvGraphicFramePr>
          <p:cNvPr id="4" name="Table 3">
            <a:extLst>
              <a:ext uri="{FF2B5EF4-FFF2-40B4-BE49-F238E27FC236}">
                <a16:creationId xmlns:a16="http://schemas.microsoft.com/office/drawing/2014/main" id="{23D0106B-B297-DE02-CC48-20510362F35D}"/>
              </a:ext>
            </a:extLst>
          </p:cNvPr>
          <p:cNvGraphicFramePr>
            <a:graphicFrameLocks noGrp="1"/>
          </p:cNvGraphicFramePr>
          <p:nvPr/>
        </p:nvGraphicFramePr>
        <p:xfrm>
          <a:off x="763253" y="2441098"/>
          <a:ext cx="11225542" cy="3667600"/>
        </p:xfrm>
        <a:graphic>
          <a:graphicData uri="http://schemas.openxmlformats.org/drawingml/2006/table">
            <a:tbl>
              <a:tblPr firstRow="1" bandRow="1">
                <a:tableStyleId>{5C22544A-7EE6-4342-B048-85BDC9FD1C3A}</a:tableStyleId>
              </a:tblPr>
              <a:tblGrid>
                <a:gridCol w="590818">
                  <a:extLst>
                    <a:ext uri="{9D8B030D-6E8A-4147-A177-3AD203B41FA5}">
                      <a16:colId xmlns:a16="http://schemas.microsoft.com/office/drawing/2014/main" val="1865120738"/>
                    </a:ext>
                  </a:extLst>
                </a:gridCol>
                <a:gridCol w="590818">
                  <a:extLst>
                    <a:ext uri="{9D8B030D-6E8A-4147-A177-3AD203B41FA5}">
                      <a16:colId xmlns:a16="http://schemas.microsoft.com/office/drawing/2014/main" val="2154073402"/>
                    </a:ext>
                  </a:extLst>
                </a:gridCol>
                <a:gridCol w="590818">
                  <a:extLst>
                    <a:ext uri="{9D8B030D-6E8A-4147-A177-3AD203B41FA5}">
                      <a16:colId xmlns:a16="http://schemas.microsoft.com/office/drawing/2014/main" val="3722455714"/>
                    </a:ext>
                  </a:extLst>
                </a:gridCol>
                <a:gridCol w="590818">
                  <a:extLst>
                    <a:ext uri="{9D8B030D-6E8A-4147-A177-3AD203B41FA5}">
                      <a16:colId xmlns:a16="http://schemas.microsoft.com/office/drawing/2014/main" val="232089662"/>
                    </a:ext>
                  </a:extLst>
                </a:gridCol>
                <a:gridCol w="590818">
                  <a:extLst>
                    <a:ext uri="{9D8B030D-6E8A-4147-A177-3AD203B41FA5}">
                      <a16:colId xmlns:a16="http://schemas.microsoft.com/office/drawing/2014/main" val="977049018"/>
                    </a:ext>
                  </a:extLst>
                </a:gridCol>
                <a:gridCol w="590818">
                  <a:extLst>
                    <a:ext uri="{9D8B030D-6E8A-4147-A177-3AD203B41FA5}">
                      <a16:colId xmlns:a16="http://schemas.microsoft.com/office/drawing/2014/main" val="1301615086"/>
                    </a:ext>
                  </a:extLst>
                </a:gridCol>
                <a:gridCol w="590818">
                  <a:extLst>
                    <a:ext uri="{9D8B030D-6E8A-4147-A177-3AD203B41FA5}">
                      <a16:colId xmlns:a16="http://schemas.microsoft.com/office/drawing/2014/main" val="2103719617"/>
                    </a:ext>
                  </a:extLst>
                </a:gridCol>
                <a:gridCol w="590818">
                  <a:extLst>
                    <a:ext uri="{9D8B030D-6E8A-4147-A177-3AD203B41FA5}">
                      <a16:colId xmlns:a16="http://schemas.microsoft.com/office/drawing/2014/main" val="2992957612"/>
                    </a:ext>
                  </a:extLst>
                </a:gridCol>
                <a:gridCol w="590818">
                  <a:extLst>
                    <a:ext uri="{9D8B030D-6E8A-4147-A177-3AD203B41FA5}">
                      <a16:colId xmlns:a16="http://schemas.microsoft.com/office/drawing/2014/main" val="3917071389"/>
                    </a:ext>
                  </a:extLst>
                </a:gridCol>
                <a:gridCol w="590818">
                  <a:extLst>
                    <a:ext uri="{9D8B030D-6E8A-4147-A177-3AD203B41FA5}">
                      <a16:colId xmlns:a16="http://schemas.microsoft.com/office/drawing/2014/main" val="3862317674"/>
                    </a:ext>
                  </a:extLst>
                </a:gridCol>
                <a:gridCol w="590818">
                  <a:extLst>
                    <a:ext uri="{9D8B030D-6E8A-4147-A177-3AD203B41FA5}">
                      <a16:colId xmlns:a16="http://schemas.microsoft.com/office/drawing/2014/main" val="1729253976"/>
                    </a:ext>
                  </a:extLst>
                </a:gridCol>
                <a:gridCol w="590818">
                  <a:extLst>
                    <a:ext uri="{9D8B030D-6E8A-4147-A177-3AD203B41FA5}">
                      <a16:colId xmlns:a16="http://schemas.microsoft.com/office/drawing/2014/main" val="1609439894"/>
                    </a:ext>
                  </a:extLst>
                </a:gridCol>
                <a:gridCol w="590818">
                  <a:extLst>
                    <a:ext uri="{9D8B030D-6E8A-4147-A177-3AD203B41FA5}">
                      <a16:colId xmlns:a16="http://schemas.microsoft.com/office/drawing/2014/main" val="309334022"/>
                    </a:ext>
                  </a:extLst>
                </a:gridCol>
                <a:gridCol w="590818">
                  <a:extLst>
                    <a:ext uri="{9D8B030D-6E8A-4147-A177-3AD203B41FA5}">
                      <a16:colId xmlns:a16="http://schemas.microsoft.com/office/drawing/2014/main" val="3002327390"/>
                    </a:ext>
                  </a:extLst>
                </a:gridCol>
                <a:gridCol w="590818">
                  <a:extLst>
                    <a:ext uri="{9D8B030D-6E8A-4147-A177-3AD203B41FA5}">
                      <a16:colId xmlns:a16="http://schemas.microsoft.com/office/drawing/2014/main" val="2551539550"/>
                    </a:ext>
                  </a:extLst>
                </a:gridCol>
                <a:gridCol w="590818">
                  <a:extLst>
                    <a:ext uri="{9D8B030D-6E8A-4147-A177-3AD203B41FA5}">
                      <a16:colId xmlns:a16="http://schemas.microsoft.com/office/drawing/2014/main" val="3552588751"/>
                    </a:ext>
                  </a:extLst>
                </a:gridCol>
                <a:gridCol w="590818">
                  <a:extLst>
                    <a:ext uri="{9D8B030D-6E8A-4147-A177-3AD203B41FA5}">
                      <a16:colId xmlns:a16="http://schemas.microsoft.com/office/drawing/2014/main" val="1185763245"/>
                    </a:ext>
                  </a:extLst>
                </a:gridCol>
                <a:gridCol w="590818">
                  <a:extLst>
                    <a:ext uri="{9D8B030D-6E8A-4147-A177-3AD203B41FA5}">
                      <a16:colId xmlns:a16="http://schemas.microsoft.com/office/drawing/2014/main" val="3126569552"/>
                    </a:ext>
                  </a:extLst>
                </a:gridCol>
                <a:gridCol w="590818">
                  <a:extLst>
                    <a:ext uri="{9D8B030D-6E8A-4147-A177-3AD203B41FA5}">
                      <a16:colId xmlns:a16="http://schemas.microsoft.com/office/drawing/2014/main" val="3731655433"/>
                    </a:ext>
                  </a:extLst>
                </a:gridCol>
              </a:tblGrid>
              <a:tr h="916900">
                <a:tc>
                  <a:txBody>
                    <a:bodyPr/>
                    <a:lstStyle/>
                    <a:p>
                      <a:pPr algn="ctr"/>
                      <a:r>
                        <a:rPr lang="en-GB"/>
                        <a:t>Oct</a:t>
                      </a:r>
                    </a:p>
                  </a:txBody>
                  <a:tcPr vert="vert270">
                    <a:solidFill>
                      <a:schemeClr val="accent2">
                        <a:lumMod val="20000"/>
                        <a:lumOff val="80000"/>
                      </a:schemeClr>
                    </a:solidFill>
                  </a:tcPr>
                </a:tc>
                <a:tc>
                  <a:txBody>
                    <a:bodyPr/>
                    <a:lstStyle/>
                    <a:p>
                      <a:pPr algn="ctr"/>
                      <a:r>
                        <a:rPr lang="en-GB"/>
                        <a:t>Nov</a:t>
                      </a:r>
                    </a:p>
                  </a:txBody>
                  <a:tcPr vert="vert270">
                    <a:solidFill>
                      <a:schemeClr val="accent2">
                        <a:lumMod val="20000"/>
                        <a:lumOff val="80000"/>
                      </a:schemeClr>
                    </a:solidFill>
                  </a:tcPr>
                </a:tc>
                <a:tc>
                  <a:txBody>
                    <a:bodyPr/>
                    <a:lstStyle/>
                    <a:p>
                      <a:pPr algn="ctr"/>
                      <a:r>
                        <a:rPr lang="en-GB"/>
                        <a:t>Dec</a:t>
                      </a:r>
                    </a:p>
                  </a:txBody>
                  <a:tcPr vert="vert270">
                    <a:solidFill>
                      <a:schemeClr val="accent2">
                        <a:lumMod val="20000"/>
                        <a:lumOff val="80000"/>
                      </a:schemeClr>
                    </a:solidFill>
                  </a:tcPr>
                </a:tc>
                <a:tc>
                  <a:txBody>
                    <a:bodyPr/>
                    <a:lstStyle/>
                    <a:p>
                      <a:pPr algn="ctr"/>
                      <a:r>
                        <a:rPr lang="en-GB"/>
                        <a:t>Jan</a:t>
                      </a:r>
                    </a:p>
                  </a:txBody>
                  <a:tcPr vert="vert270">
                    <a:solidFill>
                      <a:schemeClr val="accent6">
                        <a:lumMod val="60000"/>
                        <a:lumOff val="40000"/>
                      </a:schemeClr>
                    </a:solidFill>
                  </a:tcPr>
                </a:tc>
                <a:tc>
                  <a:txBody>
                    <a:bodyPr/>
                    <a:lstStyle/>
                    <a:p>
                      <a:pPr algn="ctr"/>
                      <a:r>
                        <a:rPr lang="en-GB"/>
                        <a:t>Feb</a:t>
                      </a:r>
                    </a:p>
                  </a:txBody>
                  <a:tcPr vert="vert270">
                    <a:solidFill>
                      <a:schemeClr val="accent6">
                        <a:lumMod val="60000"/>
                        <a:lumOff val="40000"/>
                      </a:schemeClr>
                    </a:solidFill>
                  </a:tcPr>
                </a:tc>
                <a:tc>
                  <a:txBody>
                    <a:bodyPr/>
                    <a:lstStyle/>
                    <a:p>
                      <a:pPr algn="ctr"/>
                      <a:r>
                        <a:rPr lang="en-GB"/>
                        <a:t>Mar</a:t>
                      </a:r>
                    </a:p>
                  </a:txBody>
                  <a:tcPr vert="vert270">
                    <a:solidFill>
                      <a:schemeClr val="accent6">
                        <a:lumMod val="60000"/>
                        <a:lumOff val="40000"/>
                      </a:schemeClr>
                    </a:solidFill>
                  </a:tcPr>
                </a:tc>
                <a:tc>
                  <a:txBody>
                    <a:bodyPr/>
                    <a:lstStyle/>
                    <a:p>
                      <a:pPr algn="ctr"/>
                      <a:r>
                        <a:rPr lang="en-GB"/>
                        <a:t>Apr</a:t>
                      </a:r>
                    </a:p>
                  </a:txBody>
                  <a:tcPr vert="vert270">
                    <a:solidFill>
                      <a:schemeClr val="accent6">
                        <a:lumMod val="60000"/>
                        <a:lumOff val="40000"/>
                      </a:schemeClr>
                    </a:solidFill>
                  </a:tcPr>
                </a:tc>
                <a:tc>
                  <a:txBody>
                    <a:bodyPr/>
                    <a:lstStyle/>
                    <a:p>
                      <a:pPr algn="ctr"/>
                      <a:r>
                        <a:rPr lang="en-GB"/>
                        <a:t>May</a:t>
                      </a:r>
                    </a:p>
                  </a:txBody>
                  <a:tcPr vert="vert270">
                    <a:solidFill>
                      <a:schemeClr val="accent6">
                        <a:lumMod val="60000"/>
                        <a:lumOff val="40000"/>
                      </a:schemeClr>
                    </a:solidFill>
                  </a:tcPr>
                </a:tc>
                <a:tc>
                  <a:txBody>
                    <a:bodyPr/>
                    <a:lstStyle/>
                    <a:p>
                      <a:pPr algn="ctr"/>
                      <a:r>
                        <a:rPr lang="en-GB"/>
                        <a:t>Jun</a:t>
                      </a:r>
                    </a:p>
                  </a:txBody>
                  <a:tcPr vert="vert270">
                    <a:solidFill>
                      <a:schemeClr val="accent6">
                        <a:lumMod val="60000"/>
                        <a:lumOff val="40000"/>
                      </a:schemeClr>
                    </a:solidFill>
                  </a:tcPr>
                </a:tc>
                <a:tc>
                  <a:txBody>
                    <a:bodyPr/>
                    <a:lstStyle/>
                    <a:p>
                      <a:pPr algn="ctr"/>
                      <a:r>
                        <a:rPr lang="en-GB"/>
                        <a:t>Jul</a:t>
                      </a:r>
                    </a:p>
                  </a:txBody>
                  <a:tcPr vert="vert270">
                    <a:solidFill>
                      <a:schemeClr val="accent6">
                        <a:lumMod val="60000"/>
                        <a:lumOff val="40000"/>
                      </a:schemeClr>
                    </a:solidFill>
                  </a:tcPr>
                </a:tc>
                <a:tc>
                  <a:txBody>
                    <a:bodyPr/>
                    <a:lstStyle/>
                    <a:p>
                      <a:pPr algn="ctr"/>
                      <a:r>
                        <a:rPr lang="en-GB"/>
                        <a:t>Aug</a:t>
                      </a:r>
                    </a:p>
                  </a:txBody>
                  <a:tcPr vert="vert270">
                    <a:solidFill>
                      <a:schemeClr val="accent6">
                        <a:lumMod val="60000"/>
                        <a:lumOff val="40000"/>
                      </a:schemeClr>
                    </a:solidFill>
                  </a:tcPr>
                </a:tc>
                <a:tc>
                  <a:txBody>
                    <a:bodyPr/>
                    <a:lstStyle/>
                    <a:p>
                      <a:pPr algn="ctr"/>
                      <a:r>
                        <a:rPr lang="en-GB"/>
                        <a:t>Sep</a:t>
                      </a:r>
                    </a:p>
                  </a:txBody>
                  <a:tcPr vert="vert270">
                    <a:solidFill>
                      <a:schemeClr val="accent6">
                        <a:lumMod val="60000"/>
                        <a:lumOff val="40000"/>
                      </a:schemeClr>
                    </a:solidFill>
                  </a:tcPr>
                </a:tc>
                <a:tc>
                  <a:txBody>
                    <a:bodyPr/>
                    <a:lstStyle/>
                    <a:p>
                      <a:pPr algn="ctr"/>
                      <a:r>
                        <a:rPr lang="en-GB"/>
                        <a:t>Oct</a:t>
                      </a:r>
                    </a:p>
                  </a:txBody>
                  <a:tcPr vert="vert270">
                    <a:solidFill>
                      <a:schemeClr val="accent6">
                        <a:lumMod val="60000"/>
                        <a:lumOff val="40000"/>
                      </a:schemeClr>
                    </a:solidFill>
                  </a:tcPr>
                </a:tc>
                <a:tc>
                  <a:txBody>
                    <a:bodyPr/>
                    <a:lstStyle/>
                    <a:p>
                      <a:pPr algn="ctr"/>
                      <a:r>
                        <a:rPr lang="en-GB"/>
                        <a:t>Nov</a:t>
                      </a:r>
                    </a:p>
                  </a:txBody>
                  <a:tcPr vert="vert270">
                    <a:solidFill>
                      <a:schemeClr val="accent6">
                        <a:lumMod val="60000"/>
                        <a:lumOff val="40000"/>
                      </a:schemeClr>
                    </a:solidFill>
                  </a:tcPr>
                </a:tc>
                <a:tc>
                  <a:txBody>
                    <a:bodyPr/>
                    <a:lstStyle/>
                    <a:p>
                      <a:pPr algn="ctr"/>
                      <a:r>
                        <a:rPr lang="en-GB"/>
                        <a:t>Dec</a:t>
                      </a:r>
                    </a:p>
                  </a:txBody>
                  <a:tcPr vert="vert270">
                    <a:solidFill>
                      <a:schemeClr val="accent6">
                        <a:lumMod val="60000"/>
                        <a:lumOff val="40000"/>
                      </a:schemeClr>
                    </a:solidFill>
                  </a:tcPr>
                </a:tc>
                <a:tc>
                  <a:txBody>
                    <a:bodyPr/>
                    <a:lstStyle/>
                    <a:p>
                      <a:pPr algn="ctr"/>
                      <a:r>
                        <a:rPr lang="en-GB"/>
                        <a:t>Jan</a:t>
                      </a:r>
                    </a:p>
                  </a:txBody>
                  <a:tcPr vert="vert270"/>
                </a:tc>
                <a:tc>
                  <a:txBody>
                    <a:bodyPr/>
                    <a:lstStyle/>
                    <a:p>
                      <a:pPr algn="ctr"/>
                      <a:r>
                        <a:rPr lang="en-GB"/>
                        <a:t>Feb</a:t>
                      </a:r>
                    </a:p>
                  </a:txBody>
                  <a:tcPr vert="vert270"/>
                </a:tc>
                <a:tc>
                  <a:txBody>
                    <a:bodyPr/>
                    <a:lstStyle/>
                    <a:p>
                      <a:pPr algn="ctr"/>
                      <a:r>
                        <a:rPr lang="en-GB"/>
                        <a:t>Mar</a:t>
                      </a:r>
                    </a:p>
                  </a:txBody>
                  <a:tcPr vert="vert270"/>
                </a:tc>
                <a:tc>
                  <a:txBody>
                    <a:bodyPr/>
                    <a:lstStyle/>
                    <a:p>
                      <a:pPr algn="ctr"/>
                      <a:r>
                        <a:rPr lang="en-GB"/>
                        <a:t>Apr</a:t>
                      </a:r>
                    </a:p>
                  </a:txBody>
                  <a:tcPr vert="vert270"/>
                </a:tc>
                <a:extLst>
                  <a:ext uri="{0D108BD9-81ED-4DB2-BD59-A6C34878D82A}">
                    <a16:rowId xmlns:a16="http://schemas.microsoft.com/office/drawing/2014/main" val="2667151391"/>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455649030"/>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63780923"/>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07645209"/>
                  </a:ext>
                </a:extLst>
              </a:tr>
            </a:tbl>
          </a:graphicData>
        </a:graphic>
      </p:graphicFrame>
      <p:sp>
        <p:nvSpPr>
          <p:cNvPr id="6" name="Star: 5 Points 5">
            <a:extLst>
              <a:ext uri="{FF2B5EF4-FFF2-40B4-BE49-F238E27FC236}">
                <a16:creationId xmlns:a16="http://schemas.microsoft.com/office/drawing/2014/main" id="{D6E8EEBF-88B9-FDF9-FC00-1039368C4915}"/>
              </a:ext>
            </a:extLst>
          </p:cNvPr>
          <p:cNvSpPr/>
          <p:nvPr/>
        </p:nvSpPr>
        <p:spPr>
          <a:xfrm>
            <a:off x="2065903"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75606510-16F2-D61D-FE3F-87D700B2429A}"/>
              </a:ext>
            </a:extLst>
          </p:cNvPr>
          <p:cNvSpPr/>
          <p:nvPr/>
        </p:nvSpPr>
        <p:spPr>
          <a:xfrm>
            <a:off x="2796125" y="3384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25B93077-8DDA-C1D6-FA42-D0BD7317D69D}"/>
              </a:ext>
            </a:extLst>
          </p:cNvPr>
          <p:cNvSpPr/>
          <p:nvPr/>
        </p:nvSpPr>
        <p:spPr>
          <a:xfrm>
            <a:off x="4965747"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FA550964-9200-481E-6713-0B0394F03EDB}"/>
              </a:ext>
            </a:extLst>
          </p:cNvPr>
          <p:cNvSpPr/>
          <p:nvPr/>
        </p:nvSpPr>
        <p:spPr>
          <a:xfrm>
            <a:off x="6777798"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btitle 2">
            <a:extLst>
              <a:ext uri="{FF2B5EF4-FFF2-40B4-BE49-F238E27FC236}">
                <a16:creationId xmlns:a16="http://schemas.microsoft.com/office/drawing/2014/main" id="{8F0DA75A-68E6-08B7-8085-0A06C47824DB}"/>
              </a:ext>
            </a:extLst>
          </p:cNvPr>
          <p:cNvSpPr txBox="1">
            <a:spLocks/>
          </p:cNvSpPr>
          <p:nvPr/>
        </p:nvSpPr>
        <p:spPr>
          <a:xfrm>
            <a:off x="758499"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2025</a:t>
            </a:r>
          </a:p>
        </p:txBody>
      </p:sp>
      <p:sp>
        <p:nvSpPr>
          <p:cNvPr id="14" name="Subtitle 2">
            <a:extLst>
              <a:ext uri="{FF2B5EF4-FFF2-40B4-BE49-F238E27FC236}">
                <a16:creationId xmlns:a16="http://schemas.microsoft.com/office/drawing/2014/main" id="{B263BFE8-CBF2-9A24-036B-FEB6801DB341}"/>
              </a:ext>
            </a:extLst>
          </p:cNvPr>
          <p:cNvSpPr txBox="1">
            <a:spLocks/>
          </p:cNvSpPr>
          <p:nvPr/>
        </p:nvSpPr>
        <p:spPr>
          <a:xfrm>
            <a:off x="5715000"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2026</a:t>
            </a:r>
          </a:p>
        </p:txBody>
      </p:sp>
      <p:sp>
        <p:nvSpPr>
          <p:cNvPr id="15" name="Subtitle 2">
            <a:extLst>
              <a:ext uri="{FF2B5EF4-FFF2-40B4-BE49-F238E27FC236}">
                <a16:creationId xmlns:a16="http://schemas.microsoft.com/office/drawing/2014/main" id="{8DFC743F-95AC-47DD-1AD2-1B96763E20AF}"/>
              </a:ext>
            </a:extLst>
          </p:cNvPr>
          <p:cNvSpPr txBox="1">
            <a:spLocks/>
          </p:cNvSpPr>
          <p:nvPr/>
        </p:nvSpPr>
        <p:spPr>
          <a:xfrm>
            <a:off x="10080542"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2027</a:t>
            </a:r>
          </a:p>
        </p:txBody>
      </p:sp>
      <p:sp>
        <p:nvSpPr>
          <p:cNvPr id="16" name="Star: 5 Points 15">
            <a:extLst>
              <a:ext uri="{FF2B5EF4-FFF2-40B4-BE49-F238E27FC236}">
                <a16:creationId xmlns:a16="http://schemas.microsoft.com/office/drawing/2014/main" id="{A23D9FAF-0568-B6D1-7537-32E33F819A37}"/>
              </a:ext>
            </a:extLst>
          </p:cNvPr>
          <p:cNvSpPr/>
          <p:nvPr/>
        </p:nvSpPr>
        <p:spPr>
          <a:xfrm>
            <a:off x="9220247"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a:extLst>
              <a:ext uri="{FF2B5EF4-FFF2-40B4-BE49-F238E27FC236}">
                <a16:creationId xmlns:a16="http://schemas.microsoft.com/office/drawing/2014/main" id="{5FC9F7AD-9E82-323A-DE14-4F40C0D6D4B7}"/>
              </a:ext>
            </a:extLst>
          </p:cNvPr>
          <p:cNvSpPr txBox="1">
            <a:spLocks/>
          </p:cNvSpPr>
          <p:nvPr/>
        </p:nvSpPr>
        <p:spPr>
          <a:xfrm>
            <a:off x="1997001"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0</a:t>
            </a:r>
          </a:p>
        </p:txBody>
      </p:sp>
      <p:sp>
        <p:nvSpPr>
          <p:cNvPr id="18" name="Subtitle 2">
            <a:extLst>
              <a:ext uri="{FF2B5EF4-FFF2-40B4-BE49-F238E27FC236}">
                <a16:creationId xmlns:a16="http://schemas.microsoft.com/office/drawing/2014/main" id="{ED76573C-B66D-42B7-38DE-B7E3D9E2BEB3}"/>
              </a:ext>
            </a:extLst>
          </p:cNvPr>
          <p:cNvSpPr txBox="1">
            <a:spLocks/>
          </p:cNvSpPr>
          <p:nvPr/>
        </p:nvSpPr>
        <p:spPr>
          <a:xfrm>
            <a:off x="2744524" y="3744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1</a:t>
            </a:r>
          </a:p>
        </p:txBody>
      </p:sp>
      <p:sp>
        <p:nvSpPr>
          <p:cNvPr id="19" name="Subtitle 2">
            <a:extLst>
              <a:ext uri="{FF2B5EF4-FFF2-40B4-BE49-F238E27FC236}">
                <a16:creationId xmlns:a16="http://schemas.microsoft.com/office/drawing/2014/main" id="{921FEE5F-5D1B-7E13-4C75-420150461FCD}"/>
              </a:ext>
            </a:extLst>
          </p:cNvPr>
          <p:cNvSpPr txBox="1">
            <a:spLocks/>
          </p:cNvSpPr>
          <p:nvPr/>
        </p:nvSpPr>
        <p:spPr>
          <a:xfrm>
            <a:off x="4918747"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a:t>
            </a:r>
          </a:p>
        </p:txBody>
      </p:sp>
      <p:sp>
        <p:nvSpPr>
          <p:cNvPr id="20" name="Subtitle 2">
            <a:extLst>
              <a:ext uri="{FF2B5EF4-FFF2-40B4-BE49-F238E27FC236}">
                <a16:creationId xmlns:a16="http://schemas.microsoft.com/office/drawing/2014/main" id="{8E315020-5EA0-2383-6F5E-E1A805488940}"/>
              </a:ext>
            </a:extLst>
          </p:cNvPr>
          <p:cNvSpPr txBox="1">
            <a:spLocks/>
          </p:cNvSpPr>
          <p:nvPr/>
        </p:nvSpPr>
        <p:spPr>
          <a:xfrm>
            <a:off x="6708897"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3</a:t>
            </a:r>
          </a:p>
        </p:txBody>
      </p:sp>
      <p:sp>
        <p:nvSpPr>
          <p:cNvPr id="21" name="Subtitle 2">
            <a:extLst>
              <a:ext uri="{FF2B5EF4-FFF2-40B4-BE49-F238E27FC236}">
                <a16:creationId xmlns:a16="http://schemas.microsoft.com/office/drawing/2014/main" id="{278E3918-F8A6-DD73-BD8F-5B1119642653}"/>
              </a:ext>
            </a:extLst>
          </p:cNvPr>
          <p:cNvSpPr txBox="1">
            <a:spLocks/>
          </p:cNvSpPr>
          <p:nvPr/>
        </p:nvSpPr>
        <p:spPr>
          <a:xfrm>
            <a:off x="9135948"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4</a:t>
            </a:r>
          </a:p>
        </p:txBody>
      </p:sp>
      <p:sp>
        <p:nvSpPr>
          <p:cNvPr id="22" name="Callout: Up Arrow 21">
            <a:extLst>
              <a:ext uri="{FF2B5EF4-FFF2-40B4-BE49-F238E27FC236}">
                <a16:creationId xmlns:a16="http://schemas.microsoft.com/office/drawing/2014/main" id="{697EAAF7-0697-64E6-9657-21B9E02E9335}"/>
              </a:ext>
            </a:extLst>
          </p:cNvPr>
          <p:cNvSpPr/>
          <p:nvPr/>
        </p:nvSpPr>
        <p:spPr>
          <a:xfrm>
            <a:off x="3452098" y="3949698"/>
            <a:ext cx="1116000"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TC206 OM Conference</a:t>
            </a:r>
          </a:p>
        </p:txBody>
      </p:sp>
      <p:sp>
        <p:nvSpPr>
          <p:cNvPr id="23" name="Callout: Up Arrow 22">
            <a:extLst>
              <a:ext uri="{FF2B5EF4-FFF2-40B4-BE49-F238E27FC236}">
                <a16:creationId xmlns:a16="http://schemas.microsoft.com/office/drawing/2014/main" id="{DA02A423-8584-2C0B-96BE-39549388663A}"/>
              </a:ext>
            </a:extLst>
          </p:cNvPr>
          <p:cNvSpPr/>
          <p:nvPr/>
        </p:nvSpPr>
        <p:spPr>
          <a:xfrm>
            <a:off x="5269397" y="3949698"/>
            <a:ext cx="1116000"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ISSMGE Conf. Vienna</a:t>
            </a:r>
          </a:p>
        </p:txBody>
      </p:sp>
      <p:sp>
        <p:nvSpPr>
          <p:cNvPr id="24" name="Arrow: Left-Right 23">
            <a:extLst>
              <a:ext uri="{FF2B5EF4-FFF2-40B4-BE49-F238E27FC236}">
                <a16:creationId xmlns:a16="http://schemas.microsoft.com/office/drawing/2014/main" id="{65E7A5F1-4ACD-C5E3-265B-56A47EC98F2C}"/>
              </a:ext>
            </a:extLst>
          </p:cNvPr>
          <p:cNvSpPr/>
          <p:nvPr/>
        </p:nvSpPr>
        <p:spPr>
          <a:xfrm>
            <a:off x="9013502" y="5753098"/>
            <a:ext cx="1705298" cy="246221"/>
          </a:xfrm>
          <a:prstGeom prst="leftRightArrow">
            <a:avLst/>
          </a:prstGeom>
          <a:solidFill>
            <a:schemeClr val="accent5">
              <a:lumMod val="60000"/>
              <a:lumOff val="4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36AEEEB-3407-71D8-60C9-1A1BDB1D8D8B}"/>
              </a:ext>
            </a:extLst>
          </p:cNvPr>
          <p:cNvSpPr txBox="1"/>
          <p:nvPr/>
        </p:nvSpPr>
        <p:spPr>
          <a:xfrm>
            <a:off x="8402752" y="6046886"/>
            <a:ext cx="2926798" cy="307777"/>
          </a:xfrm>
          <a:prstGeom prst="rect">
            <a:avLst/>
          </a:prstGeom>
          <a:noFill/>
        </p:spPr>
        <p:txBody>
          <a:bodyPr wrap="square" lIns="0" tIns="0" rIns="0" bIns="0" rtlCol="0">
            <a:spAutoFit/>
          </a:bodyPr>
          <a:lstStyle/>
          <a:p>
            <a:pPr algn="ctr"/>
            <a:r>
              <a:rPr lang="en-GB" sz="2000"/>
              <a:t>Peer Review</a:t>
            </a:r>
          </a:p>
        </p:txBody>
      </p:sp>
      <p:sp>
        <p:nvSpPr>
          <p:cNvPr id="8" name="Callout: Up Arrow 7">
            <a:extLst>
              <a:ext uri="{FF2B5EF4-FFF2-40B4-BE49-F238E27FC236}">
                <a16:creationId xmlns:a16="http://schemas.microsoft.com/office/drawing/2014/main" id="{2336616D-277E-219D-69BA-36370C46FF0E}"/>
              </a:ext>
            </a:extLst>
          </p:cNvPr>
          <p:cNvSpPr/>
          <p:nvPr/>
        </p:nvSpPr>
        <p:spPr>
          <a:xfrm>
            <a:off x="2402252" y="3949698"/>
            <a:ext cx="980296"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Industry View</a:t>
            </a:r>
          </a:p>
        </p:txBody>
      </p:sp>
      <p:sp>
        <p:nvSpPr>
          <p:cNvPr id="10" name="Star: 5 Points 9">
            <a:extLst>
              <a:ext uri="{FF2B5EF4-FFF2-40B4-BE49-F238E27FC236}">
                <a16:creationId xmlns:a16="http://schemas.microsoft.com/office/drawing/2014/main" id="{3FD25EF0-E562-B92A-A0AF-D71F1A699D93}"/>
              </a:ext>
            </a:extLst>
          </p:cNvPr>
          <p:cNvSpPr/>
          <p:nvPr/>
        </p:nvSpPr>
        <p:spPr>
          <a:xfrm>
            <a:off x="5831465" y="1345796"/>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a:extLst>
              <a:ext uri="{FF2B5EF4-FFF2-40B4-BE49-F238E27FC236}">
                <a16:creationId xmlns:a16="http://schemas.microsoft.com/office/drawing/2014/main" id="{3965202E-887D-C6CC-1558-B1CB0AFAF2D4}"/>
              </a:ext>
            </a:extLst>
          </p:cNvPr>
          <p:cNvSpPr txBox="1">
            <a:spLocks/>
          </p:cNvSpPr>
          <p:nvPr/>
        </p:nvSpPr>
        <p:spPr>
          <a:xfrm>
            <a:off x="6096000" y="1429782"/>
            <a:ext cx="3124247" cy="3084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dirty="0"/>
              <a:t>PSG Steering Group meetings</a:t>
            </a:r>
          </a:p>
        </p:txBody>
      </p:sp>
      <p:pic>
        <p:nvPicPr>
          <p:cNvPr id="27" name="X_MMLogo">
            <a:extLst>
              <a:ext uri="{FF2B5EF4-FFF2-40B4-BE49-F238E27FC236}">
                <a16:creationId xmlns:a16="http://schemas.microsoft.com/office/drawing/2014/main" id="{51D5C22D-7ED1-D5F9-2430-62A2FB426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28" name="Picture 2" descr="CIRIA | LinkedIn">
            <a:extLst>
              <a:ext uri="{FF2B5EF4-FFF2-40B4-BE49-F238E27FC236}">
                <a16:creationId xmlns:a16="http://schemas.microsoft.com/office/drawing/2014/main" id="{CB2A0236-3EB6-554B-CF77-29D8EB7900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09053E0-EC2E-2160-7AC9-D4E6AFE8A0DD}"/>
              </a:ext>
            </a:extLst>
          </p:cNvPr>
          <p:cNvPicPr>
            <a:picLocks noChangeAspect="1"/>
          </p:cNvPicPr>
          <p:nvPr/>
        </p:nvPicPr>
        <p:blipFill>
          <a:blip r:embed="rId7"/>
          <a:stretch>
            <a:fillRect/>
          </a:stretch>
        </p:blipFill>
        <p:spPr>
          <a:xfrm>
            <a:off x="10670110" y="303284"/>
            <a:ext cx="1038370" cy="400106"/>
          </a:xfrm>
          <a:prstGeom prst="rect">
            <a:avLst/>
          </a:prstGeom>
        </p:spPr>
      </p:pic>
    </p:spTree>
    <p:custDataLst>
      <p:custData r:id="rId1"/>
      <p:custData r:id="rId2"/>
    </p:custDataLst>
    <p:extLst>
      <p:ext uri="{BB962C8B-B14F-4D97-AF65-F5344CB8AC3E}">
        <p14:creationId xmlns:p14="http://schemas.microsoft.com/office/powerpoint/2010/main" val="236713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75728"/>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(Ying Chen)</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405404"/>
            <a:ext cx="11557560" cy="545259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Initial meeting with ICE Proceeding – Geotechnical Engineering Chief Editor on 24</a:t>
            </a:r>
            <a:r>
              <a:rPr lang="en-GB" sz="2400" baseline="300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th</a:t>
            </a: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 November 2025. </a:t>
            </a:r>
          </a:p>
          <a:p>
            <a:pPr marL="342900" indent="-342900">
              <a:lnSpc>
                <a:spcPct val="110000"/>
              </a:lnSpc>
              <a:buFont typeface="Symbol" panose="05050102010706020507" pitchFamily="18" charset="2"/>
              <a:buChar char=""/>
            </a:pP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Summary of Discussion -  Proposal of Special Theme Issue on ‘Observational Method’  </a:t>
            </a:r>
          </a:p>
          <a:p>
            <a:pPr marL="914400" lvl="2" indent="0">
              <a:lnSpc>
                <a:spcPct val="110000"/>
              </a:lnSpc>
              <a:buNone/>
            </a:pPr>
            <a:endParaRPr lang="en-GB" sz="14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ICE Proceeding Call for Paper </a:t>
            </a:r>
          </a:p>
          <a:p>
            <a:pPr marL="457200" lvl="1" indent="-101600">
              <a:lnSpc>
                <a:spcPct val="110000"/>
              </a:lnSpc>
              <a:buNone/>
            </a:pPr>
            <a:r>
              <a:rPr lang="en-GB" sz="2000" dirty="0">
                <a:hlinkClick r:id="rId2"/>
              </a:rPr>
              <a:t>Call for Papers: New Developments in Observational Method | Emerald Publishing</a:t>
            </a:r>
            <a:endParaRPr lang="en-GB" sz="2000" dirty="0">
              <a:latin typeface="Arial" panose="020B0604020202020204" pitchFamily="34" charset="0"/>
              <a:ea typeface="MS PGothic" panose="020B0600070205080204" pitchFamily="34" charset="-128"/>
              <a:cs typeface="Arial" panose="020B0604020202020204" pitchFamily="34" charset="0"/>
            </a:endParaRP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Topics: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Case Histories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Developments of OM in past two decades</a:t>
            </a: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Key Dates: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Abstract by 8</a:t>
            </a:r>
            <a:r>
              <a:rPr lang="en-GB" sz="1800" baseline="30000" dirty="0">
                <a:latin typeface="Arial" panose="020B0604020202020204" pitchFamily="34" charset="0"/>
                <a:ea typeface="MS PGothic" panose="020B0600070205080204" pitchFamily="34" charset="-128"/>
                <a:cs typeface="Arial" panose="020B0604020202020204" pitchFamily="34" charset="0"/>
              </a:rPr>
              <a:t>th</a:t>
            </a:r>
            <a:r>
              <a:rPr lang="en-GB" sz="1800" dirty="0">
                <a:latin typeface="Arial" panose="020B0604020202020204" pitchFamily="34" charset="0"/>
                <a:ea typeface="MS PGothic" panose="020B0600070205080204" pitchFamily="34" charset="-128"/>
                <a:cs typeface="Arial" panose="020B0604020202020204" pitchFamily="34" charset="0"/>
              </a:rPr>
              <a:t> March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Full length paper by 30</a:t>
            </a:r>
            <a:r>
              <a:rPr lang="en-GB" sz="1800" baseline="30000" dirty="0">
                <a:latin typeface="Arial" panose="020B0604020202020204" pitchFamily="34" charset="0"/>
                <a:ea typeface="MS PGothic" panose="020B0600070205080204" pitchFamily="34" charset="-128"/>
                <a:cs typeface="Arial" panose="020B0604020202020204" pitchFamily="34" charset="0"/>
              </a:rPr>
              <a:t>th</a:t>
            </a:r>
            <a:r>
              <a:rPr lang="en-GB" sz="1800" dirty="0">
                <a:latin typeface="Arial" panose="020B0604020202020204" pitchFamily="34" charset="0"/>
                <a:ea typeface="MS PGothic" panose="020B0600070205080204" pitchFamily="34" charset="-128"/>
                <a:cs typeface="Arial" panose="020B0604020202020204" pitchFamily="34" charset="0"/>
              </a:rPr>
              <a:t> June </a:t>
            </a: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4353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7704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Preliminary Programme: </a:t>
            </a:r>
            <a:r>
              <a:rPr lang="en-GB" sz="2200" dirty="0">
                <a:latin typeface="Arial" panose="020B0604020202020204" pitchFamily="34" charset="0"/>
                <a:ea typeface="MS PGothic" panose="020B0600070205080204" pitchFamily="34" charset="-128"/>
                <a:cs typeface="Arial" panose="020B0604020202020204" pitchFamily="34" charset="0"/>
              </a:rPr>
              <a:t> </a:t>
            </a: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DB4EBC92-F846-3099-84D0-79E506B4D325}"/>
              </a:ext>
            </a:extLst>
          </p:cNvPr>
          <p:cNvGraphicFramePr/>
          <p:nvPr/>
        </p:nvGraphicFramePr>
        <p:xfrm>
          <a:off x="726980" y="2007830"/>
          <a:ext cx="11014800" cy="2077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AA2F6E66-32D2-247B-CDB0-964AB800A8D6}"/>
              </a:ext>
            </a:extLst>
          </p:cNvPr>
          <p:cNvSpPr txBox="1">
            <a:spLocks/>
          </p:cNvSpPr>
          <p:nvPr/>
        </p:nvSpPr>
        <p:spPr>
          <a:xfrm>
            <a:off x="840542"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chemeClr val="accent5"/>
                </a:solidFill>
                <a:latin typeface="Arial" panose="020B0604020202020204" pitchFamily="34" charset="0"/>
                <a:ea typeface="MS PGothic" panose="020B0600070205080204" pitchFamily="34" charset="-128"/>
                <a:cs typeface="Arial" panose="020B0604020202020204" pitchFamily="34" charset="0"/>
              </a:rPr>
              <a:t>Abstract to be submitted </a:t>
            </a:r>
          </a:p>
        </p:txBody>
      </p:sp>
      <p:sp>
        <p:nvSpPr>
          <p:cNvPr id="11" name="Content Placeholder 2">
            <a:extLst>
              <a:ext uri="{FF2B5EF4-FFF2-40B4-BE49-F238E27FC236}">
                <a16:creationId xmlns:a16="http://schemas.microsoft.com/office/drawing/2014/main" id="{72898F7B-4877-437B-82DE-C0EF151131FF}"/>
              </a:ext>
            </a:extLst>
          </p:cNvPr>
          <p:cNvSpPr txBox="1">
            <a:spLocks/>
          </p:cNvSpPr>
          <p:nvPr/>
        </p:nvSpPr>
        <p:spPr>
          <a:xfrm>
            <a:off x="3798407" y="3977195"/>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rgbClr val="0070C0"/>
                </a:solidFill>
                <a:latin typeface="Arial" panose="020B0604020202020204" pitchFamily="34" charset="0"/>
                <a:ea typeface="MS PGothic" panose="020B0600070205080204" pitchFamily="34" charset="-128"/>
                <a:cs typeface="Arial" panose="020B0604020202020204" pitchFamily="34" charset="0"/>
              </a:rPr>
              <a:t>Full length paper draft to be submitted</a:t>
            </a:r>
          </a:p>
        </p:txBody>
      </p:sp>
      <p:sp>
        <p:nvSpPr>
          <p:cNvPr id="12" name="Content Placeholder 2">
            <a:extLst>
              <a:ext uri="{FF2B5EF4-FFF2-40B4-BE49-F238E27FC236}">
                <a16:creationId xmlns:a16="http://schemas.microsoft.com/office/drawing/2014/main" id="{38E07621-E1E8-74B7-2B5D-7787E71998F9}"/>
              </a:ext>
            </a:extLst>
          </p:cNvPr>
          <p:cNvSpPr txBox="1">
            <a:spLocks/>
          </p:cNvSpPr>
          <p:nvPr/>
        </p:nvSpPr>
        <p:spPr>
          <a:xfrm>
            <a:off x="6400530" y="3977196"/>
            <a:ext cx="2521136"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chemeClr val="accent3"/>
                </a:solidFill>
                <a:latin typeface="Arial" panose="020B0604020202020204" pitchFamily="34" charset="0"/>
                <a:ea typeface="MS PGothic" panose="020B0600070205080204" pitchFamily="34" charset="-128"/>
                <a:cs typeface="Arial" panose="020B0604020202020204" pitchFamily="34" charset="0"/>
              </a:rPr>
              <a:t>Final Journal paper (completed peer review &amp; addressing comments) </a:t>
            </a:r>
          </a:p>
        </p:txBody>
      </p:sp>
      <p:sp>
        <p:nvSpPr>
          <p:cNvPr id="13" name="Content Placeholder 2">
            <a:extLst>
              <a:ext uri="{FF2B5EF4-FFF2-40B4-BE49-F238E27FC236}">
                <a16:creationId xmlns:a16="http://schemas.microsoft.com/office/drawing/2014/main" id="{D0E23619-89DB-31B0-43CC-B1D7185BEB27}"/>
              </a:ext>
            </a:extLst>
          </p:cNvPr>
          <p:cNvSpPr txBox="1">
            <a:spLocks/>
          </p:cNvSpPr>
          <p:nvPr/>
        </p:nvSpPr>
        <p:spPr>
          <a:xfrm>
            <a:off x="9322619"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latin typeface="Arial" panose="020B0604020202020204" pitchFamily="34" charset="0"/>
                <a:ea typeface="MS PGothic" panose="020B0600070205080204" pitchFamily="34" charset="-128"/>
                <a:cs typeface="Arial" panose="020B0604020202020204" pitchFamily="34" charset="0"/>
              </a:rPr>
              <a:t>Publish Special Theme OM Issue</a:t>
            </a:r>
          </a:p>
        </p:txBody>
      </p:sp>
    </p:spTree>
    <p:extLst>
      <p:ext uri="{BB962C8B-B14F-4D97-AF65-F5344CB8AC3E}">
        <p14:creationId xmlns:p14="http://schemas.microsoft.com/office/powerpoint/2010/main" val="168137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162559" y="680893"/>
            <a:ext cx="5933441" cy="6011736"/>
          </a:xfrm>
          <a:solidFill>
            <a:schemeClr val="accent4">
              <a:lumMod val="20000"/>
              <a:lumOff val="80000"/>
            </a:schemeClr>
          </a:solidFill>
        </p:spPr>
        <p:txBody>
          <a:bodyPr>
            <a:normAutofit/>
          </a:bodyPr>
          <a:lstStyle/>
          <a:p>
            <a:pPr lvl="0">
              <a:lnSpc>
                <a:spcPct val="100000"/>
              </a:lnSpc>
              <a:buFont typeface="+mj-lt"/>
              <a:buAutoNum type="arabicPeriod"/>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13/</a:t>
            </a: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12/25</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review actions.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Covered in agenda.</a:t>
            </a:r>
          </a:p>
          <a:p>
            <a:pPr lvl="0">
              <a:lnSpc>
                <a:spcPct val="100000"/>
              </a:lnSpc>
              <a:buFont typeface="+mj-lt"/>
              <a:buAutoNum type="arabicPeriod"/>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Admin Update  </a:t>
            </a: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Secretary - </a:t>
            </a:r>
            <a:r>
              <a:rPr lang="en-GB" sz="1200" b="1" dirty="0">
                <a:latin typeface="Arial" panose="020B0604020202020204" pitchFamily="34" charset="0"/>
                <a:cs typeface="Arial" panose="020B0604020202020204" pitchFamily="34" charset="0"/>
              </a:rPr>
              <a:t> </a:t>
            </a:r>
            <a:r>
              <a:rPr lang="it-IT" sz="1200" b="1" dirty="0">
                <a:latin typeface="Arial" panose="020B0604020202020204" pitchFamily="34" charset="0"/>
                <a:cs typeface="Arial" panose="020B0604020202020204" pitchFamily="34" charset="0"/>
              </a:rPr>
              <a:t>Alessandro Martucci </a:t>
            </a:r>
            <a:endPar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Website Update – </a:t>
            </a:r>
            <a:r>
              <a:rPr lang="en-GB"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Alessandro Martucci</a:t>
            </a: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0000"/>
              </a:lnSpc>
              <a:buFont typeface="+mj-lt"/>
              <a:buAutoNum type="arabicPeriod"/>
            </a:pPr>
            <a:r>
              <a:rPr lang="en-GB" sz="14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OM Conference 17/3/26 at Imperial College  (Truong)</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Agenda – Minor modifications.</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Contacting Presenters for titles / abstracts  </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Vienna Conf. Update  (Alessandro)</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1400" b="1" dirty="0">
                <a:latin typeface="Arial" panose="020B0604020202020204" pitchFamily="34" charset="0"/>
                <a:ea typeface="Calibri" panose="020F0502020204030204" pitchFamily="34" charset="0"/>
                <a:cs typeface="Arial" panose="020B0604020202020204" pitchFamily="34" charset="0"/>
              </a:rPr>
              <a:t>4. CIRIA Guide R185 Revision</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 Progress.  (Johan /Hock)</a:t>
            </a:r>
            <a:endPar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5. Proposal for ICE </a:t>
            </a:r>
            <a:r>
              <a:rPr lang="en-GB" sz="1400" b="1" dirty="0" err="1">
                <a:solidFill>
                  <a:srgbClr val="000000"/>
                </a:solidFill>
                <a:latin typeface="Arial" panose="020B0604020202020204" pitchFamily="34" charset="0"/>
                <a:ea typeface="Calibri" panose="020F0502020204030204" pitchFamily="34" charset="0"/>
                <a:cs typeface="Arial" panose="020B0604020202020204" pitchFamily="34" charset="0"/>
              </a:rPr>
              <a:t>Geot</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Eng. Journal – Special Issue.</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Ying Chen to Introduce.</a:t>
            </a:r>
          </a:p>
          <a:p>
            <a:pPr marL="0" lvl="0" indent="0">
              <a:lnSpc>
                <a:spcPct val="100000"/>
              </a:lnSpc>
              <a:buNone/>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6. Working Groups - Planned meetings.</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5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- 5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Historical Assets – Mandy / Ying - 1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Tony - 1 min </a:t>
            </a: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Management Group  - Agenda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291142" y="680893"/>
            <a:ext cx="5900858" cy="602626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solidFill>
                  <a:srgbClr val="000000"/>
                </a:solidFill>
                <a:latin typeface="Arial" panose="020B0604020202020204" pitchFamily="34" charset="0"/>
                <a:cs typeface="Arial" panose="020B0604020202020204" pitchFamily="34" charset="0"/>
              </a:rPr>
              <a:t>7.</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600" b="1" dirty="0">
                <a:solidFill>
                  <a:srgbClr val="FF0000"/>
                </a:solidFill>
                <a:latin typeface="Arial" panose="020B0604020202020204" pitchFamily="34" charset="0"/>
                <a:cs typeface="Arial" panose="020B0604020202020204" pitchFamily="34" charset="0"/>
              </a:rPr>
              <a:t>24/3/2026 (09.30hrs UK time).</a:t>
            </a:r>
          </a:p>
          <a:p>
            <a:pPr lvl="1"/>
            <a:r>
              <a:rPr lang="en-GB" sz="1600" b="1" dirty="0">
                <a:solidFill>
                  <a:srgbClr val="FF0000"/>
                </a:solidFill>
                <a:latin typeface="Arial" panose="020B0604020202020204" pitchFamily="34" charset="0"/>
                <a:cs typeface="Arial" panose="020B0604020202020204" pitchFamily="34" charset="0"/>
              </a:rPr>
              <a:t> ? June 2026 (09.30hrs UK time)  Presenter needed.</a:t>
            </a:r>
          </a:p>
          <a:p>
            <a:pPr marL="0" indent="0">
              <a:lnSpc>
                <a:spcPct val="100000"/>
              </a:lnSpc>
              <a:buNone/>
              <a:tabLst>
                <a:tab pos="457200" algn="l"/>
              </a:tabLst>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8. </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TC </a:t>
            </a:r>
            <a:r>
              <a:rPr lang="en-GB" sz="1600" b="1" dirty="0">
                <a:solidFill>
                  <a:srgbClr val="000000"/>
                </a:solidFill>
                <a:latin typeface="Arial" panose="020B0604020202020204" pitchFamily="34" charset="0"/>
                <a:cs typeface="Arial" panose="020B0604020202020204" pitchFamily="34" charset="0"/>
              </a:rPr>
              <a:t>Presentations </a:t>
            </a:r>
            <a:endPar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 -  </a:t>
            </a:r>
            <a:r>
              <a:rPr lang="en-US" sz="1400" b="1" dirty="0">
                <a:solidFill>
                  <a:srgbClr val="FF0000"/>
                </a:solidFill>
              </a:rPr>
              <a:t>Bridging the knowledge gaps through observational methods: some Swedish examples.</a:t>
            </a:r>
            <a:endParaRPr lang="en-GB" sz="1800" b="1" dirty="0">
              <a:solidFill>
                <a:srgbClr val="FF0000"/>
              </a:solidFill>
              <a:latin typeface="Arial" panose="020B0604020202020204" pitchFamily="34" charset="0"/>
              <a:cs typeface="Arial" panose="020B0604020202020204" pitchFamily="34" charset="0"/>
            </a:endParaRPr>
          </a:p>
          <a:p>
            <a:pPr marL="0" indent="0">
              <a:buNone/>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9.</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  </a:t>
            </a: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12 Feb 2026 -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9  Mar 2026-	09.00hrs UK time</a:t>
            </a:r>
          </a:p>
          <a:p>
            <a:pPr marL="457200" lvl="1" indent="0">
              <a:buNone/>
              <a:tabLst>
                <a:tab pos="457200" algn="l"/>
              </a:tabLst>
            </a:pP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1035-C125-578E-7D65-CD22F2DB9032}"/>
              </a:ext>
            </a:extLst>
          </p:cNvPr>
          <p:cNvSpPr>
            <a:spLocks noGrp="1"/>
          </p:cNvSpPr>
          <p:nvPr>
            <p:ph type="title"/>
          </p:nvPr>
        </p:nvSpPr>
        <p:spPr>
          <a:xfrm>
            <a:off x="219221" y="176212"/>
            <a:ext cx="10515600" cy="647749"/>
          </a:xfrm>
        </p:spPr>
        <p:txBody>
          <a:bodyPr>
            <a:normAutofit fontScale="90000"/>
          </a:bodyPr>
          <a:lstStyle/>
          <a:p>
            <a:r>
              <a:rPr lang="en-GB" dirty="0"/>
              <a:t>5)TC206 Working Group Updates</a:t>
            </a:r>
          </a:p>
        </p:txBody>
      </p:sp>
      <p:sp>
        <p:nvSpPr>
          <p:cNvPr id="3" name="Content Placeholder 2">
            <a:extLst>
              <a:ext uri="{FF2B5EF4-FFF2-40B4-BE49-F238E27FC236}">
                <a16:creationId xmlns:a16="http://schemas.microsoft.com/office/drawing/2014/main" id="{3F7C0C26-18A8-895D-43D3-8DB0AC06A9E9}"/>
              </a:ext>
            </a:extLst>
          </p:cNvPr>
          <p:cNvSpPr>
            <a:spLocks noGrp="1"/>
          </p:cNvSpPr>
          <p:nvPr>
            <p:ph idx="1"/>
          </p:nvPr>
        </p:nvSpPr>
        <p:spPr>
          <a:xfrm>
            <a:off x="655320" y="1485190"/>
            <a:ext cx="10515600" cy="4728323"/>
          </a:xfrm>
          <a:solidFill>
            <a:schemeClr val="bg1"/>
          </a:solidFill>
        </p:spPr>
        <p:txBody>
          <a:bodyPr>
            <a:normAutofit/>
          </a:bodyPr>
          <a:lstStyle/>
          <a:p>
            <a:r>
              <a:rPr lang="en-GB" sz="2400" b="1" dirty="0">
                <a:latin typeface="Arial" panose="020B0604020202020204" pitchFamily="34" charset="0"/>
                <a:cs typeface="Arial" panose="020B0604020202020204" pitchFamily="34" charset="0"/>
              </a:rPr>
              <a:t>RTBA – Franz </a:t>
            </a:r>
            <a:r>
              <a:rPr lang="en-GB" sz="2400" b="1" dirty="0" err="1">
                <a:latin typeface="Arial" panose="020B0604020202020204" pitchFamily="34" charset="0"/>
                <a:cs typeface="Arial" panose="020B0604020202020204" pitchFamily="34" charset="0"/>
              </a:rPr>
              <a:t>Tschurchnigg</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OM Conference  - Imperial College</a:t>
            </a:r>
          </a:p>
          <a:p>
            <a:r>
              <a:rPr lang="en-GB" sz="2400" b="1" dirty="0">
                <a:latin typeface="Arial" panose="020B0604020202020204" pitchFamily="34" charset="0"/>
                <a:cs typeface="Arial" panose="020B0604020202020204" pitchFamily="34" charset="0"/>
              </a:rPr>
              <a:t>Monitoring – Leaders Hock, Daniele, Dorota, Leen</a:t>
            </a:r>
            <a:r>
              <a:rPr lang="en-GB" sz="2400" dirty="0">
                <a:latin typeface="Arial" panose="020B0604020202020204" pitchFamily="34" charset="0"/>
                <a:cs typeface="Arial" panose="020B0604020202020204" pitchFamily="34" charset="0"/>
              </a:rPr>
              <a:t>.</a:t>
            </a:r>
          </a:p>
          <a:p>
            <a:pPr lvl="1"/>
            <a:endParaRPr lang="en-GB" sz="20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Historical Assets – Mandy Korff</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Contracts – Tony O’Brien.</a:t>
            </a:r>
          </a:p>
          <a:p>
            <a:r>
              <a:rPr lang="en-GB" sz="2400" dirty="0">
                <a:latin typeface="Arial" panose="020B0604020202020204" pitchFamily="34" charset="0"/>
                <a:cs typeface="Arial" panose="020B0604020202020204" pitchFamily="34" charset="0"/>
              </a:rPr>
              <a:t>Tunnels – Chris Menkiti.</a:t>
            </a:r>
          </a:p>
          <a:p>
            <a:r>
              <a:rPr lang="en-GB" sz="2400" dirty="0">
                <a:latin typeface="Arial" panose="020B0604020202020204" pitchFamily="34" charset="0"/>
                <a:cs typeface="Arial" panose="020B0604020202020204" pitchFamily="34" charset="0"/>
              </a:rPr>
              <a:t>Eurocodes – Johan Spross.</a:t>
            </a:r>
          </a:p>
          <a:p>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F63D5EC-785A-4ED1-241B-83CE673495F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B7C58C-D284-3831-03EA-18341F82752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2550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lstStyle/>
          <a:p>
            <a:r>
              <a:rPr lang="de-AT" dirty="0"/>
              <a:t>TC 206 Meeting</a:t>
            </a:r>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lnSpcReduction="10000"/>
          </a:bodyPr>
          <a:lstStyle/>
          <a:p>
            <a:r>
              <a:rPr lang="de-AT"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dirty="0"/>
              <a:t>Real Time Back Analysis (RTBA)</a:t>
            </a:r>
            <a:endParaRPr lang="de-AT" dirty="0"/>
          </a:p>
        </p:txBody>
      </p:sp>
    </p:spTree>
    <p:extLst>
      <p:ext uri="{BB962C8B-B14F-4D97-AF65-F5344CB8AC3E}">
        <p14:creationId xmlns:p14="http://schemas.microsoft.com/office/powerpoint/2010/main" val="240829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Autofit/>
          </a:bodyPr>
          <a:lstStyle/>
          <a:p>
            <a:r>
              <a:rPr lang="en-GB" altLang="en-US" b="1" dirty="0">
                <a:solidFill>
                  <a:schemeClr val="tx1"/>
                </a:solidFill>
              </a:rPr>
              <a:t>RTBA NEXT MEETING – 9/3/26 - 2.00pm (CET)</a:t>
            </a:r>
            <a:endParaRPr lang="de-DE" altLang="en-US" b="1" dirty="0">
              <a:solidFill>
                <a:schemeClr val="tx1"/>
              </a:solidFill>
            </a:endParaRPr>
          </a:p>
        </p:txBody>
      </p:sp>
      <p:sp>
        <p:nvSpPr>
          <p:cNvPr id="3" name="Rechteck 2"/>
          <p:cNvSpPr/>
          <p:nvPr/>
        </p:nvSpPr>
        <p:spPr>
          <a:xfrm>
            <a:off x="732385" y="1815285"/>
            <a:ext cx="11136573" cy="3046988"/>
          </a:xfrm>
          <a:prstGeom prst="rect">
            <a:avLst/>
          </a:prstGeom>
        </p:spPr>
        <p:txBody>
          <a:bodyPr wrap="square">
            <a:spAutoFit/>
          </a:bodyPr>
          <a:lstStyle/>
          <a:p>
            <a:pPr marL="457200" indent="-457200" algn="l">
              <a:buAutoNum type="arabicParenR"/>
            </a:pPr>
            <a:r>
              <a:rPr lang="en-GB" sz="2400" b="1" dirty="0"/>
              <a:t>Discussing OM Conference 17/3/26</a:t>
            </a:r>
          </a:p>
          <a:p>
            <a:pPr lvl="1"/>
            <a:r>
              <a:rPr lang="en-GB" sz="2400" b="1" dirty="0"/>
              <a:t>	Plan for afternoon Session 3 on RTBA.</a:t>
            </a:r>
          </a:p>
          <a:p>
            <a:pPr algn="l"/>
            <a:endParaRPr lang="en-GB" sz="2400" dirty="0"/>
          </a:p>
          <a:p>
            <a:pPr algn="l"/>
            <a:r>
              <a:rPr lang="en-GB" sz="2400" dirty="0"/>
              <a:t>2</a:t>
            </a:r>
            <a:r>
              <a:rPr lang="en-GB" sz="2400" b="1" dirty="0"/>
              <a:t>) Planning the Vienna Conference Workshop. June 26</a:t>
            </a:r>
          </a:p>
          <a:p>
            <a:pPr algn="l"/>
            <a:r>
              <a:rPr lang="en-GB" sz="2400" dirty="0"/>
              <a:t>	</a:t>
            </a:r>
            <a:r>
              <a:rPr lang="en-GB" sz="2400" b="1" dirty="0"/>
              <a:t>4No  RTBA papers presented  - Consider running order.</a:t>
            </a:r>
          </a:p>
          <a:p>
            <a:pPr algn="l"/>
            <a:endParaRPr lang="en-GB" sz="2400" b="1" dirty="0"/>
          </a:p>
          <a:p>
            <a:pPr algn="l"/>
            <a:endParaRPr lang="en-GB" sz="2400" dirty="0"/>
          </a:p>
          <a:p>
            <a:pPr algn="l"/>
            <a:endParaRPr lang="en-GB" sz="2400" dirty="0"/>
          </a:p>
        </p:txBody>
      </p:sp>
    </p:spTree>
    <p:extLst>
      <p:ext uri="{BB962C8B-B14F-4D97-AF65-F5344CB8AC3E}">
        <p14:creationId xmlns:p14="http://schemas.microsoft.com/office/powerpoint/2010/main" val="134635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p:txBody>
          <a:bodyPr>
            <a:normAutofit fontScale="92500" lnSpcReduction="10000"/>
          </a:bodyPr>
          <a:lstStyle/>
          <a:p>
            <a:r>
              <a:rPr lang="de-DE" altLang="en-US" dirty="0"/>
              <a:t>RTBA </a:t>
            </a:r>
            <a:r>
              <a:rPr lang="de-DE" altLang="en-US" dirty="0" err="1"/>
              <a:t>group</a:t>
            </a:r>
            <a:r>
              <a:rPr lang="de-DE" altLang="en-US" dirty="0"/>
              <a:t> and/or </a:t>
            </a:r>
            <a:r>
              <a:rPr lang="de-DE" altLang="en-US" dirty="0" err="1"/>
              <a:t>upcoming</a:t>
            </a:r>
            <a:r>
              <a:rPr lang="de-DE" altLang="en-US" dirty="0"/>
              <a:t> </a:t>
            </a:r>
            <a:r>
              <a:rPr lang="de-DE" altLang="en-US" dirty="0" err="1"/>
              <a:t>Conferences</a:t>
            </a:r>
            <a:endParaRPr lang="de-DE" altLang="en-US" dirty="0"/>
          </a:p>
        </p:txBody>
      </p:sp>
      <p:sp>
        <p:nvSpPr>
          <p:cNvPr id="2"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1427" y="2102269"/>
            <a:ext cx="9442809" cy="2793442"/>
          </a:xfrm>
        </p:spPr>
        <p:txBody>
          <a:bodyPr>
            <a:normAutofit fontScale="92500" lnSpcReduction="20000"/>
          </a:bodyPr>
          <a:lstStyle/>
          <a:p>
            <a:pPr marL="0" indent="0">
              <a:buNone/>
            </a:pPr>
            <a:r>
              <a:rPr lang="en-GB" b="1" dirty="0"/>
              <a:t>For further information, feel free to write</a:t>
            </a:r>
          </a:p>
          <a:p>
            <a:pPr marL="0" indent="0">
              <a:buNone/>
            </a:pPr>
            <a:endParaRPr lang="en-US" sz="1867" b="1" dirty="0"/>
          </a:p>
          <a:p>
            <a:pPr marL="0" indent="0">
              <a:buNone/>
            </a:pPr>
            <a:r>
              <a:rPr lang="en-US" sz="1867" b="1" dirty="0"/>
              <a:t>Franz Tschuchnigg </a:t>
            </a:r>
            <a:r>
              <a:rPr lang="en-US" sz="1867" dirty="0"/>
              <a:t>- </a:t>
            </a:r>
            <a:r>
              <a:rPr lang="en-US" sz="1867" dirty="0">
                <a:hlinkClick r:id="rId2"/>
              </a:rPr>
              <a:t>franz.tschuchnigg@TUGraz.at</a:t>
            </a:r>
            <a:endParaRPr lang="en-US" sz="1867" dirty="0"/>
          </a:p>
          <a:p>
            <a:pPr marL="0" indent="0">
              <a:buNone/>
            </a:pPr>
            <a:endParaRPr lang="en-US" sz="1867" dirty="0"/>
          </a:p>
          <a:p>
            <a:pPr marL="0" indent="0">
              <a:buNone/>
            </a:pPr>
            <a:r>
              <a:rPr lang="en-US" sz="1867" dirty="0"/>
              <a:t>Duncan Nicholson - </a:t>
            </a:r>
            <a:r>
              <a:rPr lang="en-US" sz="1867" dirty="0">
                <a:hlinkClick r:id="rId3"/>
              </a:rPr>
              <a:t>Duncan.Nicholson@arup.com</a:t>
            </a:r>
            <a:endParaRPr lang="en-US" sz="1867" dirty="0"/>
          </a:p>
          <a:p>
            <a:pPr marL="0" indent="0">
              <a:buNone/>
            </a:pPr>
            <a:endParaRPr lang="en-US" sz="1867" dirty="0"/>
          </a:p>
          <a:p>
            <a:pPr marL="0" indent="0">
              <a:buNone/>
            </a:pPr>
            <a:r>
              <a:rPr lang="en-US" sz="1867" dirty="0"/>
              <a:t>OM CONFERENCE: Le Truong - </a:t>
            </a:r>
            <a:r>
              <a:rPr lang="en-US" sz="1867" dirty="0">
                <a:hlinkClick r:id="rId4"/>
              </a:rPr>
              <a:t>truong.le@imperial.ac.uk</a:t>
            </a:r>
            <a:endParaRPr lang="en-US" sz="1867" dirty="0"/>
          </a:p>
          <a:p>
            <a:pPr marL="0" indent="0">
              <a:buNone/>
            </a:pPr>
            <a:endParaRPr lang="en-US" sz="1867" dirty="0"/>
          </a:p>
          <a:p>
            <a:pPr marL="0" indent="0">
              <a:buNone/>
            </a:pPr>
            <a:r>
              <a:rPr lang="en-US" sz="1867" b="1" dirty="0"/>
              <a:t>    </a:t>
            </a:r>
          </a:p>
        </p:txBody>
      </p:sp>
    </p:spTree>
    <p:extLst>
      <p:ext uri="{BB962C8B-B14F-4D97-AF65-F5344CB8AC3E}">
        <p14:creationId xmlns:p14="http://schemas.microsoft.com/office/powerpoint/2010/main" val="172085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2167-E80B-FA0E-ACC2-312471B687D3}"/>
              </a:ext>
            </a:extLst>
          </p:cNvPr>
          <p:cNvSpPr>
            <a:spLocks noGrp="1"/>
          </p:cNvSpPr>
          <p:nvPr>
            <p:ph type="title"/>
          </p:nvPr>
        </p:nvSpPr>
        <p:spPr/>
        <p:txBody>
          <a:bodyPr>
            <a:normAutofit/>
          </a:bodyPr>
          <a:lstStyle/>
          <a:p>
            <a:r>
              <a:rPr lang="en-GB" sz="3600" dirty="0"/>
              <a:t>Monitoring Group  </a:t>
            </a:r>
            <a:br>
              <a:rPr lang="en-GB" sz="3600" dirty="0"/>
            </a:br>
            <a:r>
              <a:rPr lang="en-GB" sz="3600" dirty="0"/>
              <a:t>(Hock, Leen, Dorota, Duncan, Daniele)</a:t>
            </a:r>
          </a:p>
        </p:txBody>
      </p:sp>
      <p:sp>
        <p:nvSpPr>
          <p:cNvPr id="3" name="Content Placeholder 2">
            <a:extLst>
              <a:ext uri="{FF2B5EF4-FFF2-40B4-BE49-F238E27FC236}">
                <a16:creationId xmlns:a16="http://schemas.microsoft.com/office/drawing/2014/main" id="{467017EB-96D9-5D17-2384-C761694C65CD}"/>
              </a:ext>
            </a:extLst>
          </p:cNvPr>
          <p:cNvSpPr>
            <a:spLocks noGrp="1"/>
          </p:cNvSpPr>
          <p:nvPr>
            <p:ph idx="1"/>
          </p:nvPr>
        </p:nvSpPr>
        <p:spPr>
          <a:xfrm>
            <a:off x="838200" y="1858945"/>
            <a:ext cx="10515600" cy="4029389"/>
          </a:xfrm>
        </p:spPr>
        <p:txBody>
          <a:bodyPr>
            <a:normAutofit fontScale="92500" lnSpcReduction="10000"/>
          </a:bodyPr>
          <a:lstStyle/>
          <a:p>
            <a:r>
              <a:rPr lang="en-GB" sz="2400" u="sng" dirty="0"/>
              <a:t>Meeting held - 6 February 2026  </a:t>
            </a:r>
            <a:r>
              <a:rPr lang="en-GB" sz="2400" dirty="0"/>
              <a:t> </a:t>
            </a:r>
          </a:p>
          <a:p>
            <a:pPr lvl="1"/>
            <a:r>
              <a:rPr lang="en-GB" sz="2000" b="1" dirty="0"/>
              <a:t>Dr Nader Saffari </a:t>
            </a:r>
            <a:r>
              <a:rPr lang="en-GB" sz="2000" dirty="0"/>
              <a:t>– Profession Head – Earthwork Structures &amp; Geotechnical, Transport for London </a:t>
            </a:r>
          </a:p>
          <a:p>
            <a:pPr lvl="1"/>
            <a:r>
              <a:rPr lang="en-GB" sz="2000" b="1" dirty="0"/>
              <a:t>“Monitoring of Earth Structures on LU Network” </a:t>
            </a:r>
          </a:p>
          <a:p>
            <a:r>
              <a:rPr lang="en-GB" sz="2400" dirty="0"/>
              <a:t> </a:t>
            </a:r>
          </a:p>
          <a:p>
            <a:r>
              <a:rPr lang="en-GB" sz="2400" u="sng" dirty="0"/>
              <a:t>Possible Next Meeting  - Joe Milton - Network Rail </a:t>
            </a:r>
          </a:p>
          <a:p>
            <a:endParaRPr lang="en-GB" sz="2400" dirty="0"/>
          </a:p>
          <a:p>
            <a:endParaRPr lang="en-GB" sz="2400" dirty="0"/>
          </a:p>
          <a:p>
            <a:r>
              <a:rPr lang="en-GB" sz="2400" u="sng" dirty="0"/>
              <a:t>Goal </a:t>
            </a:r>
            <a:r>
              <a:rPr lang="en-GB" sz="2400" dirty="0"/>
              <a:t>– Develop Flow Charts for </a:t>
            </a:r>
          </a:p>
          <a:p>
            <a:pPr lvl="1"/>
            <a:r>
              <a:rPr lang="en-GB" sz="2000" dirty="0"/>
              <a:t>OM on historical Assets</a:t>
            </a:r>
          </a:p>
          <a:p>
            <a:pPr lvl="1"/>
            <a:r>
              <a:rPr lang="en-GB" sz="2400" dirty="0"/>
              <a:t>I&amp;M contractual and supervision arrangement . </a:t>
            </a:r>
          </a:p>
        </p:txBody>
      </p:sp>
      <p:sp>
        <p:nvSpPr>
          <p:cNvPr id="4" name="Text Placeholder 3">
            <a:extLst>
              <a:ext uri="{FF2B5EF4-FFF2-40B4-BE49-F238E27FC236}">
                <a16:creationId xmlns:a16="http://schemas.microsoft.com/office/drawing/2014/main" id="{5E6C9E56-7DE3-03A2-36B7-0B3EFABD6B0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49DFC6A-5227-6BCE-FC48-D655E47EA92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65444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rmAutofit/>
          </a:bodyPr>
          <a:lstStyle/>
          <a:p>
            <a:r>
              <a:rPr lang="en-GB" dirty="0"/>
              <a:t>Historical Assets – Mandy Korff</a:t>
            </a:r>
            <a:endParaRPr lang="en-GB" dirty="0">
              <a:solidFill>
                <a:srgbClr val="FF0000"/>
              </a:solidFill>
            </a:endParaRPr>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Euston.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latin typeface="Times New Roman" panose="02020603050405020304" pitchFamily="18" charset="0"/>
                <a:ea typeface="Aptos" panose="020B0004020202020204" pitchFamily="34" charset="0"/>
                <a:cs typeface="Aptos" panose="020B0004020202020204" pitchFamily="34" charset="0"/>
              </a:rPr>
              <a:t>O</a:t>
            </a:r>
            <a:r>
              <a:rPr lang="en-GB" sz="2400" dirty="0">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dirty="0">
                <a:solidFill>
                  <a:srgbClr val="FF0000"/>
                </a:solidFill>
                <a:latin typeface="Times New Roman" panose="02020603050405020304" pitchFamily="18" charset="0"/>
                <a:ea typeface="Aptos" panose="020B0004020202020204" pitchFamily="34" charset="0"/>
                <a:cs typeface="Aptos" panose="020B0004020202020204" pitchFamily="34" charset="0"/>
              </a:rPr>
              <a:t>Mandy submitted Vienna Abstracts.</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2400" b="1" dirty="0">
                <a:solidFill>
                  <a:srgbClr val="FF0000"/>
                </a:solidFill>
                <a:latin typeface="Times New Roman" panose="02020603050405020304" pitchFamily="18" charset="0"/>
                <a:ea typeface="Aptos" panose="020B0004020202020204" pitchFamily="34" charset="0"/>
                <a:cs typeface="Aptos" panose="020B0004020202020204" pitchFamily="34" charset="0"/>
              </a:rPr>
              <a:t>Next meeting 6 March 2026</a:t>
            </a:r>
            <a:r>
              <a:rPr lang="en-GB" sz="2400" b="1"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 09/03/2026 UK time  - </a:t>
            </a:r>
          </a:p>
          <a:p>
            <a:endParaRPr lang="en-GB" sz="2400" b="1" dirty="0">
              <a:solidFill>
                <a:srgbClr val="FF0000"/>
              </a:solidFill>
              <a:effectLst/>
              <a:latin typeface="Times New Roman" panose="02020603050405020304" pitchFamily="18"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852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D2AB-8FA8-B31F-9140-1B6E77179EE5}"/>
              </a:ext>
            </a:extLst>
          </p:cNvPr>
          <p:cNvSpPr>
            <a:spLocks noGrp="1"/>
          </p:cNvSpPr>
          <p:nvPr>
            <p:ph type="title"/>
          </p:nvPr>
        </p:nvSpPr>
        <p:spPr/>
        <p:txBody>
          <a:bodyPr/>
          <a:lstStyle/>
          <a:p>
            <a:r>
              <a:rPr lang="en-GB" sz="4000" dirty="0"/>
              <a:t>Next Meeting - </a:t>
            </a:r>
            <a:r>
              <a:rPr lang="en-GB" sz="3200" dirty="0"/>
              <a:t>06 March 2026. 09.00 UK time. </a:t>
            </a:r>
            <a:endParaRPr lang="en-GB" sz="4000" dirty="0"/>
          </a:p>
        </p:txBody>
      </p:sp>
      <p:sp>
        <p:nvSpPr>
          <p:cNvPr id="3" name="Content Placeholder 2">
            <a:extLst>
              <a:ext uri="{FF2B5EF4-FFF2-40B4-BE49-F238E27FC236}">
                <a16:creationId xmlns:a16="http://schemas.microsoft.com/office/drawing/2014/main" id="{DF23B860-4FC0-584E-51F6-926FBB0AEEE8}"/>
              </a:ext>
            </a:extLst>
          </p:cNvPr>
          <p:cNvSpPr>
            <a:spLocks noGrp="1"/>
          </p:cNvSpPr>
          <p:nvPr>
            <p:ph idx="1"/>
          </p:nvPr>
        </p:nvSpPr>
        <p:spPr>
          <a:xfrm>
            <a:off x="838200" y="1453836"/>
            <a:ext cx="10515600" cy="4715852"/>
          </a:xfrm>
        </p:spPr>
        <p:txBody>
          <a:bodyPr>
            <a:normAutofit fontScale="85000" lnSpcReduction="20000"/>
          </a:bodyPr>
          <a:lstStyle/>
          <a:p>
            <a:r>
              <a:rPr lang="en-GB" dirty="0"/>
              <a:t>The draft agenda for the meeting  is:-</a:t>
            </a:r>
          </a:p>
          <a:p>
            <a:pPr marL="0" indent="0">
              <a:buNone/>
            </a:pPr>
            <a:endParaRPr lang="en-GB" dirty="0"/>
          </a:p>
          <a:p>
            <a:pPr lvl="0"/>
            <a:r>
              <a:rPr lang="en-GB" dirty="0"/>
              <a:t>Discuss group name, “Historical assets / Existing structures/?” and focus 2026</a:t>
            </a:r>
          </a:p>
          <a:p>
            <a:pPr lvl="0"/>
            <a:r>
              <a:rPr lang="en-GB" dirty="0"/>
              <a:t>Identify key challenges &amp; how these vary globally (materials, type of structures, predictive maintenance and renewing strategies, monitoring etc) (input all)</a:t>
            </a:r>
          </a:p>
          <a:p>
            <a:pPr lvl="0"/>
            <a:endParaRPr lang="en-GB" dirty="0"/>
          </a:p>
          <a:p>
            <a:pPr lvl="0"/>
            <a:r>
              <a:rPr lang="en-GB" dirty="0"/>
              <a:t>Case Study: Gothenburg canal walls upgrade (Tara Wood, Ramboll)</a:t>
            </a:r>
          </a:p>
          <a:p>
            <a:pPr lvl="0"/>
            <a:endParaRPr lang="en-GB" dirty="0"/>
          </a:p>
          <a:p>
            <a:pPr lvl="0"/>
            <a:r>
              <a:rPr lang="en-GB" dirty="0"/>
              <a:t>Update on Eurocode Working Group existing structures</a:t>
            </a:r>
          </a:p>
          <a:p>
            <a:pPr lvl="0"/>
            <a:r>
              <a:rPr lang="en-GB" dirty="0"/>
              <a:t>Actions, way forward and next meeting</a:t>
            </a:r>
          </a:p>
          <a:p>
            <a:pPr lvl="0"/>
            <a:r>
              <a:rPr lang="en-GB" dirty="0"/>
              <a:t>AOB</a:t>
            </a:r>
          </a:p>
          <a:p>
            <a:endParaRPr lang="en-GB" dirty="0"/>
          </a:p>
        </p:txBody>
      </p:sp>
      <p:sp>
        <p:nvSpPr>
          <p:cNvPr id="4" name="Text Placeholder 3">
            <a:extLst>
              <a:ext uri="{FF2B5EF4-FFF2-40B4-BE49-F238E27FC236}">
                <a16:creationId xmlns:a16="http://schemas.microsoft.com/office/drawing/2014/main" id="{2C66EFD3-DE56-E452-3E95-D4CFE6FDC63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071F394-EB52-48BC-41F2-84A9FCCA45C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2394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dirty="0"/>
              <a:t>Contracts - update by Tony O</a:t>
            </a:r>
            <a:r>
              <a:rPr lang="en-GB" sz="4000" dirty="0">
                <a:latin typeface="Arial" panose="020B0604020202020204" pitchFamily="34" charset="0"/>
                <a:cs typeface="Arial" panose="020B0604020202020204" pitchFamily="34" charset="0"/>
              </a:rPr>
              <a:t>’</a:t>
            </a:r>
            <a:r>
              <a:rPr lang="en-GB" sz="4000" dirty="0"/>
              <a:t>Brien </a:t>
            </a:r>
            <a:endParaRPr lang="en-GB" sz="4000"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39262" y="723900"/>
            <a:ext cx="10779368" cy="6134100"/>
          </a:xfrm>
          <a:solidFill>
            <a:schemeClr val="bg1"/>
          </a:solidFill>
        </p:spPr>
        <p:txBody>
          <a:bodyPr>
            <a:normAutofit fontScale="55000" lnSpcReduction="20000"/>
          </a:bodyPr>
          <a:lstStyle/>
          <a:p>
            <a:r>
              <a:rPr lang="en-GB" dirty="0"/>
              <a:t>Need to complete table of OM projects with cost savings.   - </a:t>
            </a:r>
            <a:r>
              <a:rPr lang="en-GB" dirty="0">
                <a:solidFill>
                  <a:srgbClr val="FF0000"/>
                </a:solidFill>
              </a:rPr>
              <a:t>Now end May 2025</a:t>
            </a:r>
          </a:p>
          <a:p>
            <a:r>
              <a:rPr lang="en-GB" dirty="0"/>
              <a:t>Chase other experts – Alan Marr - ??  </a:t>
            </a:r>
            <a:r>
              <a:rPr lang="en-GB" dirty="0" err="1"/>
              <a:t>Ferovila</a:t>
            </a:r>
            <a:r>
              <a:rPr lang="en-GB" dirty="0"/>
              <a:t>.  Lisbon contact JST – Ko  forces.  Spanish rep  Carbon calculations counting in Table 1  example.  Canary Wharf – Arup carbon experience.</a:t>
            </a:r>
          </a:p>
          <a:p>
            <a:r>
              <a:rPr lang="en-GB" dirty="0"/>
              <a:t>Paper for Vienna – summarise report.  Individual case histories</a:t>
            </a:r>
          </a:p>
          <a:p>
            <a:r>
              <a:rPr lang="en-GB" dirty="0"/>
              <a:t>Link with ICE Client Initiatives. </a:t>
            </a:r>
          </a:p>
          <a:p>
            <a:r>
              <a:rPr lang="en-GB" dirty="0"/>
              <a:t>Link to new OM Projects.</a:t>
            </a:r>
          </a:p>
          <a:p>
            <a:r>
              <a:rPr lang="en-GB" dirty="0"/>
              <a:t>Need for Cat 3 checker to reassess temp work changes.</a:t>
            </a:r>
          </a:p>
          <a:p>
            <a:r>
              <a:rPr lang="en-GB" dirty="0"/>
              <a:t>TAA issues – AIP issues.</a:t>
            </a:r>
          </a:p>
          <a:p>
            <a:r>
              <a:rPr lang="en-GB" dirty="0"/>
              <a:t>Paper on Culture – </a:t>
            </a:r>
          </a:p>
          <a:p>
            <a:pPr lvl="1"/>
            <a:r>
              <a:rPr lang="en-GB" dirty="0"/>
              <a:t>Organisations need to reach consensus at start of OM.. This means skill base to extend and confidence.  Effects all parties – Contractors and Consultants.  Key Leaders.</a:t>
            </a:r>
          </a:p>
          <a:p>
            <a:r>
              <a:rPr lang="sv-SE" sz="2800" dirty="0">
                <a:latin typeface="Arial" panose="020B0604020202020204" pitchFamily="34" charset="0"/>
                <a:cs typeface="Arial" panose="020B0604020202020204" pitchFamily="34" charset="0"/>
              </a:rPr>
              <a:t>Email from David J. Hatem </a:t>
            </a:r>
            <a:r>
              <a:rPr lang="sv-SE" sz="2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sv-SE" sz="2800" dirty="0">
                <a:latin typeface="Arial" panose="020B0604020202020204" pitchFamily="34" charset="0"/>
                <a:cs typeface="Arial" panose="020B0604020202020204" pitchFamily="34" charset="0"/>
              </a:rPr>
              <a:t>  - US experience.  Chase  - presentation? </a:t>
            </a:r>
            <a:endParaRPr lang="en-GB" dirty="0"/>
          </a:p>
          <a:p>
            <a:pPr>
              <a:lnSpc>
                <a:spcPct val="120000"/>
              </a:lnSpc>
            </a:pPr>
            <a:r>
              <a:rPr lang="en-GB" sz="2900" b="1" dirty="0">
                <a:effectLst/>
                <a:latin typeface="Times New Roman" panose="02020603050405020304" pitchFamily="18" charset="0"/>
                <a:ea typeface="Aptos" panose="020B0004020202020204" pitchFamily="34" charset="0"/>
              </a:rPr>
              <a:t>HS2 – WHRC –</a:t>
            </a:r>
          </a:p>
          <a:p>
            <a:pPr lvl="1">
              <a:lnSpc>
                <a:spcPct val="120000"/>
              </a:lnSpc>
            </a:pPr>
            <a:r>
              <a:rPr lang="en-GB" sz="1800" dirty="0">
                <a:latin typeface="Times New Roman" panose="02020603050405020304" pitchFamily="18" charset="0"/>
                <a:ea typeface="Aptos" panose="020B0004020202020204" pitchFamily="34" charset="0"/>
              </a:rPr>
              <a:t>BBV, -  omission of 112 temporary props. Carbon savings ?</a:t>
            </a:r>
          </a:p>
          <a:p>
            <a:pPr lvl="1">
              <a:lnSpc>
                <a:spcPct val="120000"/>
              </a:lnSpc>
            </a:pPr>
            <a:r>
              <a:rPr lang="en-GB" sz="2200" dirty="0">
                <a:latin typeface="Times New Roman" panose="02020603050405020304" pitchFamily="18" charset="0"/>
                <a:ea typeface="Aptos" panose="020B0004020202020204" pitchFamily="34" charset="0"/>
              </a:rPr>
              <a:t>BBV have noted regardless of commercial saving they would continue with OM to avoid the construction constraints working around temporary props.</a:t>
            </a:r>
          </a:p>
          <a:p>
            <a:pPr lvl="1">
              <a:lnSpc>
                <a:spcPct val="120000"/>
              </a:lnSpc>
            </a:pPr>
            <a:r>
              <a:rPr lang="en-GB" sz="2200" dirty="0">
                <a:effectLst/>
                <a:latin typeface="Times New Roman" panose="02020603050405020304" pitchFamily="18" charset="0"/>
                <a:ea typeface="Aptos" panose="020B0004020202020204" pitchFamily="34" charset="0"/>
              </a:rPr>
              <a:t>OM Design – Motts </a:t>
            </a:r>
          </a:p>
          <a:p>
            <a:pPr lvl="1">
              <a:lnSpc>
                <a:spcPct val="120000"/>
              </a:lnSpc>
            </a:pPr>
            <a:r>
              <a:rPr lang="en-GB" sz="2200" dirty="0">
                <a:effectLst/>
                <a:latin typeface="Times New Roman" panose="02020603050405020304" pitchFamily="18" charset="0"/>
                <a:ea typeface="Aptos" panose="020B0004020202020204" pitchFamily="34" charset="0"/>
              </a:rPr>
              <a:t>CAT3 fee (£1M)</a:t>
            </a:r>
          </a:p>
          <a:p>
            <a:pPr>
              <a:lnSpc>
                <a:spcPct val="120000"/>
              </a:lnSpc>
            </a:pPr>
            <a:r>
              <a:rPr lang="en-GB" sz="2900" b="1" dirty="0">
                <a:latin typeface="Times New Roman" panose="02020603050405020304" pitchFamily="18" charset="0"/>
                <a:ea typeface="Aptos" panose="020B0004020202020204" pitchFamily="34" charset="0"/>
              </a:rPr>
              <a:t>HS2 - VRCB  -  OM - best way-out example</a:t>
            </a:r>
          </a:p>
          <a:p>
            <a:pPr lvl="1">
              <a:lnSpc>
                <a:spcPct val="120000"/>
              </a:lnSpc>
            </a:pPr>
            <a:r>
              <a:rPr lang="en-GB" sz="2200" dirty="0">
                <a:effectLst/>
                <a:latin typeface="Times New Roman" panose="02020603050405020304" pitchFamily="18" charset="0"/>
                <a:ea typeface="Aptos" panose="020B0004020202020204" pitchFamily="34" charset="0"/>
              </a:rPr>
              <a:t>SCS -  Cost of New wall  </a:t>
            </a:r>
          </a:p>
          <a:p>
            <a:pPr lvl="1">
              <a:lnSpc>
                <a:spcPct val="120000"/>
              </a:lnSpc>
            </a:pPr>
            <a:r>
              <a:rPr lang="en-GB" sz="2200" dirty="0">
                <a:latin typeface="Times New Roman" panose="02020603050405020304" pitchFamily="18" charset="0"/>
                <a:ea typeface="Aptos" panose="020B0004020202020204" pitchFamily="34" charset="0"/>
              </a:rPr>
              <a:t>OM assessment </a:t>
            </a:r>
          </a:p>
          <a:p>
            <a:pPr lvl="1">
              <a:lnSpc>
                <a:spcPct val="120000"/>
              </a:lnSpc>
            </a:pPr>
            <a:r>
              <a:rPr lang="en-GB" sz="2200" dirty="0">
                <a:latin typeface="Times New Roman" panose="02020603050405020304" pitchFamily="18" charset="0"/>
                <a:ea typeface="Aptos" panose="020B0004020202020204" pitchFamily="34" charset="0"/>
              </a:rPr>
              <a:t>Time </a:t>
            </a:r>
          </a:p>
          <a:p>
            <a:pPr>
              <a:lnSpc>
                <a:spcPct val="120000"/>
              </a:lnSpc>
            </a:pPr>
            <a:r>
              <a:rPr lang="en-GB" sz="2900" b="1" dirty="0">
                <a:latin typeface="Times New Roman" panose="02020603050405020304" pitchFamily="18" charset="0"/>
              </a:rPr>
              <a:t>HS2 - Old Oak Common</a:t>
            </a:r>
          </a:p>
          <a:p>
            <a:pPr lvl="1"/>
            <a:endParaRPr lang="en-GB"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19805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2FDF-4A63-4A3C-E2DE-9A28C5A49045}"/>
              </a:ext>
            </a:extLst>
          </p:cNvPr>
          <p:cNvSpPr>
            <a:spLocks noGrp="1"/>
          </p:cNvSpPr>
          <p:nvPr>
            <p:ph type="title"/>
          </p:nvPr>
        </p:nvSpPr>
        <p:spPr/>
        <p:txBody>
          <a:bodyPr/>
          <a:lstStyle/>
          <a:p>
            <a:r>
              <a:rPr lang="en-GB" dirty="0"/>
              <a:t>Activity </a:t>
            </a:r>
          </a:p>
        </p:txBody>
      </p:sp>
      <p:sp>
        <p:nvSpPr>
          <p:cNvPr id="3" name="Content Placeholder 2">
            <a:extLst>
              <a:ext uri="{FF2B5EF4-FFF2-40B4-BE49-F238E27FC236}">
                <a16:creationId xmlns:a16="http://schemas.microsoft.com/office/drawing/2014/main" id="{E336986C-2BE3-A8B2-0DC4-B15844CADD12}"/>
              </a:ext>
            </a:extLst>
          </p:cNvPr>
          <p:cNvSpPr>
            <a:spLocks noGrp="1"/>
          </p:cNvSpPr>
          <p:nvPr>
            <p:ph idx="1"/>
          </p:nvPr>
        </p:nvSpPr>
        <p:spPr>
          <a:xfrm>
            <a:off x="838200" y="1815577"/>
            <a:ext cx="10515600" cy="4351338"/>
          </a:xfrm>
        </p:spPr>
        <p:txBody>
          <a:bodyPr/>
          <a:lstStyle/>
          <a:p>
            <a:r>
              <a:rPr lang="en-GB" dirty="0">
                <a:latin typeface="Arial" panose="020B0604020202020204" pitchFamily="34" charset="0"/>
                <a:cs typeface="Arial" panose="020B0604020202020204" pitchFamily="34" charset="0"/>
              </a:rPr>
              <a:t>OM Conference – Session 1- Tony O’Brien </a:t>
            </a:r>
          </a:p>
          <a:p>
            <a:pPr lvl="1"/>
            <a:r>
              <a:rPr lang="en-GB" dirty="0">
                <a:latin typeface="Arial" panose="020B0604020202020204" pitchFamily="34" charset="0"/>
                <a:cs typeface="Arial" panose="020B0604020202020204" pitchFamily="34" charset="0"/>
              </a:rPr>
              <a:t>Contract Communication Collaboration.</a:t>
            </a:r>
          </a:p>
          <a:p>
            <a:r>
              <a:rPr lang="en-GB" dirty="0">
                <a:latin typeface="Arial" panose="020B0604020202020204" pitchFamily="34" charset="0"/>
                <a:cs typeface="Arial" panose="020B0604020202020204" pitchFamily="34" charset="0"/>
              </a:rPr>
              <a:t>Vienna Workshop – Contracts? -  Speakers </a:t>
            </a:r>
          </a:p>
          <a:p>
            <a:r>
              <a:rPr lang="en-GB" dirty="0">
                <a:latin typeface="Arial" panose="020B0604020202020204" pitchFamily="34" charset="0"/>
                <a:cs typeface="Arial" panose="020B0604020202020204" pitchFamily="34" charset="0"/>
              </a:rPr>
              <a:t>Vienna – Keynote Presentation – Tony O’Brien </a:t>
            </a:r>
          </a:p>
        </p:txBody>
      </p:sp>
      <p:sp>
        <p:nvSpPr>
          <p:cNvPr id="4" name="Text Placeholder 3">
            <a:extLst>
              <a:ext uri="{FF2B5EF4-FFF2-40B4-BE49-F238E27FC236}">
                <a16:creationId xmlns:a16="http://schemas.microsoft.com/office/drawing/2014/main" id="{A3D2C28C-45F6-75F9-FF1E-CC4A9D2C55E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346D3F8-CC0F-4D91-D5C4-13F483A10FF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68943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dirty="0"/>
              <a:t>Eurocodes - Johan Spross </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normAutofit/>
          </a:bodyPr>
          <a:lstStyle/>
          <a:p>
            <a:r>
              <a:rPr lang="en-GB" sz="2400" dirty="0">
                <a:latin typeface="Arial" panose="020B0604020202020204" pitchFamily="34" charset="0"/>
                <a:cs typeface="Arial" panose="020B0604020202020204" pitchFamily="34" charset="0"/>
              </a:rPr>
              <a:t>Papers   - </a:t>
            </a:r>
            <a:r>
              <a:rPr lang="en-GB" sz="2400" dirty="0">
                <a:solidFill>
                  <a:srgbClr val="FF0000"/>
                </a:solidFill>
                <a:latin typeface="Arial" panose="020B0604020202020204" pitchFamily="34" charset="0"/>
                <a:cs typeface="Arial" panose="020B0604020202020204" pitchFamily="34" charset="0"/>
              </a:rPr>
              <a:t>Vienna Conf  - Stuart submitted paper on varying partial factors.</a:t>
            </a: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Next meeting?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Input into CIRIA Guide - </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176212"/>
            <a:ext cx="11758612" cy="1094398"/>
          </a:xfrm>
        </p:spPr>
        <p:txBody>
          <a:bodyPr>
            <a:normAutofit fontScale="90000"/>
          </a:bodyPr>
          <a:lstStyle/>
          <a:p>
            <a:r>
              <a:rPr lang="en-GB" dirty="0"/>
              <a:t>2)TC206 Administration Websites Update – </a:t>
            </a:r>
            <a:br>
              <a:rPr lang="en-GB" dirty="0"/>
            </a:br>
            <a:r>
              <a:rPr lang="en-GB" dirty="0"/>
              <a:t>Alessandro Martucci -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328613" y="1487749"/>
            <a:ext cx="11286444" cy="5081326"/>
          </a:xfrm>
          <a:solidFill>
            <a:schemeClr val="bg1"/>
          </a:solidFill>
        </p:spPr>
        <p:txBody>
          <a:bodyPr>
            <a:normAutofit fontScale="92500" lnSpcReduction="10000"/>
          </a:bodyPr>
          <a:lstStyle/>
          <a:p>
            <a:r>
              <a:rPr lang="en-GB" dirty="0">
                <a:solidFill>
                  <a:srgbClr val="FF0000"/>
                </a:solidFill>
                <a:latin typeface="Arial" panose="020B0604020202020204" pitchFamily="34" charset="0"/>
              </a:rPr>
              <a:t>Alessandro – now registered as TC206 secretary with access to files.</a:t>
            </a:r>
          </a:p>
          <a:p>
            <a:r>
              <a:rPr lang="en-GB" dirty="0">
                <a:latin typeface="Arial" panose="020B0604020202020204" pitchFamily="34" charset="0"/>
              </a:rPr>
              <a:t>Alessandro’s main job:-</a:t>
            </a:r>
          </a:p>
          <a:p>
            <a:r>
              <a:rPr lang="en-GB" sz="2400" dirty="0">
                <a:latin typeface="Arial" panose="020B0604020202020204" pitchFamily="34" charset="0"/>
              </a:rPr>
              <a:t>Transfer existing TC206 internal web site from Amit’s Google site to Google website registered as TC206. </a:t>
            </a:r>
          </a:p>
          <a:p>
            <a:r>
              <a:rPr lang="en-GB" sz="2400" dirty="0">
                <a:latin typeface="Arial" panose="020B0604020202020204" pitchFamily="34" charset="0"/>
              </a:rPr>
              <a:t>Load minutes and presentations.</a:t>
            </a:r>
          </a:p>
          <a:p>
            <a:r>
              <a:rPr lang="en-GB" sz="2400" dirty="0">
                <a:solidFill>
                  <a:srgbClr val="FF0000"/>
                </a:solidFill>
                <a:latin typeface="Arial" panose="020B0604020202020204" pitchFamily="34" charset="0"/>
              </a:rPr>
              <a:t>Use ISSMGE Hub as a TC206 internal site.</a:t>
            </a:r>
            <a:endParaRPr lang="en-GB" sz="2000" dirty="0">
              <a:solidFill>
                <a:srgbClr val="FF0000"/>
              </a:solidFill>
              <a:latin typeface="Arial" panose="020B0604020202020204" pitchFamily="34" charset="0"/>
            </a:endParaRPr>
          </a:p>
          <a:p>
            <a:r>
              <a:rPr lang="en-GB" sz="2400" dirty="0">
                <a:latin typeface="Arial" panose="020B0604020202020204" pitchFamily="34" charset="0"/>
              </a:rPr>
              <a:t>Update ISSMGE - TC206 public webpage -  update.</a:t>
            </a:r>
          </a:p>
          <a:p>
            <a:pPr lvl="1"/>
            <a:r>
              <a:rPr lang="en-GB" sz="2000" dirty="0">
                <a:latin typeface="Arial" panose="020B0604020202020204" pitchFamily="34" charset="0"/>
              </a:rPr>
              <a:t>What can we store?  Including past events (2023 to 2024) </a:t>
            </a:r>
          </a:p>
          <a:p>
            <a:pPr lvl="1"/>
            <a:r>
              <a:rPr lang="en-GB" sz="2000" dirty="0">
                <a:latin typeface="Arial" panose="020B0604020202020204" pitchFamily="34" charset="0"/>
              </a:rPr>
              <a:t>New Terms of Reference.</a:t>
            </a:r>
          </a:p>
          <a:p>
            <a:pPr lvl="1"/>
            <a:r>
              <a:rPr lang="en-GB" sz="2000" dirty="0">
                <a:solidFill>
                  <a:srgbClr val="FF0000"/>
                </a:solidFill>
                <a:latin typeface="Arial" panose="020B0604020202020204" pitchFamily="34" charset="0"/>
              </a:rPr>
              <a:t>Load flier for OM Conference onto the TC206 web site.  - Action Truong and Alessandro.</a:t>
            </a:r>
          </a:p>
          <a:p>
            <a:pPr marL="457200" lvl="1" indent="0">
              <a:buNone/>
            </a:pPr>
            <a:endParaRPr lang="en-GB" sz="2000" dirty="0">
              <a:solidFill>
                <a:srgbClr val="FF0000"/>
              </a:solidFill>
              <a:latin typeface="Arial" panose="020B0604020202020204" pitchFamily="34" charset="0"/>
            </a:endParaRPr>
          </a:p>
          <a:p>
            <a:r>
              <a:rPr lang="en-GB" sz="2400" dirty="0">
                <a:latin typeface="Arial" panose="020B0604020202020204" pitchFamily="34" charset="0"/>
              </a:rPr>
              <a:t>TC206 Membership Development.</a:t>
            </a:r>
          </a:p>
          <a:p>
            <a:endParaRPr lang="en-GB" sz="2400" dirty="0">
              <a:latin typeface="Arial" panose="020B0604020202020204" pitchFamily="34" charset="0"/>
            </a:endParaRPr>
          </a:p>
          <a:p>
            <a:r>
              <a:rPr lang="en-GB" sz="2400" dirty="0">
                <a:solidFill>
                  <a:srgbClr val="FF0000"/>
                </a:solidFill>
                <a:latin typeface="Arial" panose="020B0604020202020204" pitchFamily="34" charset="0"/>
              </a:rPr>
              <a:t>Progress report?</a:t>
            </a:r>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31439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dirty="0"/>
              <a:t>Tunnelling Working Group - update by C Menkiti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71140" y="723673"/>
            <a:ext cx="10515600" cy="5958115"/>
          </a:xfrm>
          <a:solidFill>
            <a:schemeClr val="bg1"/>
          </a:solidFill>
        </p:spPr>
        <p:txBody>
          <a:bodyPr>
            <a:normAutofit fontScale="25000" lnSpcReduction="20000"/>
          </a:bodyPr>
          <a:lstStyle/>
          <a:p>
            <a:pPr marL="0" indent="0">
              <a:buNone/>
            </a:pPr>
            <a:r>
              <a:rPr lang="en-GB" sz="6400" b="1" dirty="0"/>
              <a:t>Leadership. </a:t>
            </a:r>
          </a:p>
          <a:p>
            <a:pPr marL="0" indent="0">
              <a:buNone/>
            </a:pPr>
            <a:r>
              <a:rPr lang="en-GB" sz="6400" dirty="0"/>
              <a:t>Chris </a:t>
            </a:r>
            <a:r>
              <a:rPr lang="en-GB" sz="6400" dirty="0" err="1"/>
              <a:t>Menkiti</a:t>
            </a:r>
            <a:r>
              <a:rPr lang="en-GB" sz="6400" dirty="0"/>
              <a:t> leads this group.</a:t>
            </a:r>
          </a:p>
          <a:p>
            <a:r>
              <a:rPr lang="en-GB" sz="6400" dirty="0">
                <a:solidFill>
                  <a:srgbClr val="FF0000"/>
                </a:solidFill>
              </a:rPr>
              <a:t>Chris has a GCG person.</a:t>
            </a:r>
          </a:p>
          <a:p>
            <a:r>
              <a:rPr lang="en-GB" sz="6400" dirty="0">
                <a:solidFill>
                  <a:srgbClr val="FF0000"/>
                </a:solidFill>
              </a:rPr>
              <a:t>Use Pre-Rankine Conferences as a starting Point.</a:t>
            </a:r>
          </a:p>
          <a:p>
            <a:r>
              <a:rPr lang="en-GB" sz="6400" dirty="0">
                <a:solidFill>
                  <a:srgbClr val="FF0000"/>
                </a:solidFill>
              </a:rPr>
              <a:t>Input into CIRIA GUIDE.</a:t>
            </a:r>
          </a:p>
          <a:p>
            <a:pPr marL="0" indent="0">
              <a:buNone/>
            </a:pPr>
            <a:r>
              <a:rPr lang="en-GB" sz="6400" dirty="0"/>
              <a:t> </a:t>
            </a:r>
          </a:p>
          <a:p>
            <a:pPr marL="0" indent="0">
              <a:buNone/>
            </a:pPr>
            <a:r>
              <a:rPr lang="en-GB" sz="6400" b="1" dirty="0"/>
              <a:t>Restarting Tunnelling Working Group </a:t>
            </a:r>
          </a:p>
          <a:p>
            <a:pPr marL="0" indent="0">
              <a:buNone/>
            </a:pPr>
            <a:r>
              <a:rPr lang="en-GB" sz="6400" dirty="0"/>
              <a:t>For the Management meeting on 13/11/24 and TC206 meeting we need a presentation on:-</a:t>
            </a:r>
          </a:p>
          <a:p>
            <a:r>
              <a:rPr lang="en-GB" sz="6400" dirty="0"/>
              <a:t>List people who previously attended the Tunnelling WG.</a:t>
            </a:r>
          </a:p>
          <a:p>
            <a:r>
              <a:rPr lang="en-GB" sz="6400" dirty="0"/>
              <a:t>Terms of Reference. – topics </a:t>
            </a:r>
          </a:p>
          <a:p>
            <a:r>
              <a:rPr lang="en-GB" sz="6400" dirty="0"/>
              <a:t>Links with TC204</a:t>
            </a:r>
          </a:p>
          <a:p>
            <a:r>
              <a:rPr lang="en-GB" sz="6400" dirty="0"/>
              <a:t>Define tunnelling approach to OM and compare with Infrastructure approach.  What can we learn?</a:t>
            </a:r>
          </a:p>
          <a:p>
            <a:r>
              <a:rPr lang="en-GB" sz="6400" dirty="0"/>
              <a:t>Triggers and design. </a:t>
            </a:r>
            <a:endParaRPr lang="en-GB" sz="6400" dirty="0">
              <a:solidFill>
                <a:srgbClr val="FF0000"/>
              </a:solidFill>
            </a:endParaRPr>
          </a:p>
          <a:p>
            <a:r>
              <a:rPr lang="en-GB" sz="6400" dirty="0"/>
              <a:t>Examples.</a:t>
            </a:r>
          </a:p>
          <a:p>
            <a:r>
              <a:rPr lang="en-GB" sz="6400" dirty="0"/>
              <a:t>HS2 – bored tunnels.  </a:t>
            </a:r>
            <a:r>
              <a:rPr lang="en-GB" sz="6400" dirty="0">
                <a:solidFill>
                  <a:srgbClr val="FF0000"/>
                </a:solidFill>
              </a:rPr>
              <a:t>SAALG presenting </a:t>
            </a:r>
          </a:p>
          <a:p>
            <a:r>
              <a:rPr lang="en-GB" sz="6400" dirty="0"/>
              <a:t>HS2 - SCL tunnels.  </a:t>
            </a:r>
            <a:r>
              <a:rPr lang="en-GB" sz="6400" dirty="0">
                <a:solidFill>
                  <a:srgbClr val="FF0000"/>
                </a:solidFill>
              </a:rPr>
              <a:t>Colin Eddie Presenting</a:t>
            </a:r>
          </a:p>
          <a:p>
            <a:r>
              <a:rPr lang="en-GB" sz="6400" dirty="0"/>
              <a:t>Silvertown tunnel.</a:t>
            </a:r>
          </a:p>
          <a:p>
            <a:r>
              <a:rPr lang="en-GB" sz="6400" dirty="0"/>
              <a:t>Sensors and RTBA . – new sensors on cutting wheel.</a:t>
            </a:r>
          </a:p>
          <a:p>
            <a:r>
              <a:rPr lang="en-GB" sz="6400" dirty="0"/>
              <a:t>Aim for a meeting before Christmas.</a:t>
            </a:r>
          </a:p>
          <a:p>
            <a:pPr marL="0" indent="0">
              <a:buNone/>
            </a:pPr>
            <a:r>
              <a:rPr lang="en-GB" sz="6400" dirty="0"/>
              <a:t>Strategic papers – Vienna conf</a:t>
            </a:r>
          </a:p>
          <a:p>
            <a:pPr marL="0" indent="0">
              <a:buNone/>
            </a:pPr>
            <a:r>
              <a:rPr lang="en-GB" sz="6400" dirty="0"/>
              <a:t>Hold working group meeting  January ‘25.</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9)Next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838200" y="944876"/>
            <a:ext cx="10515600" cy="4968247"/>
          </a:xfrm>
          <a:solidFill>
            <a:schemeClr val="accent4">
              <a:lumMod val="20000"/>
              <a:lumOff val="80000"/>
            </a:schemeClr>
          </a:solidFill>
        </p:spPr>
        <p:txBody>
          <a:bodyPr>
            <a:normAutofit/>
          </a:bodyPr>
          <a:lstStyle/>
          <a:p>
            <a:r>
              <a:rPr lang="en-GB" dirty="0">
                <a:latin typeface="Arial" panose="020B0604020202020204" pitchFamily="34" charset="0"/>
                <a:cs typeface="Arial" panose="020B0604020202020204" pitchFamily="34" charset="0"/>
              </a:rPr>
              <a:t>ISSMGE - TC206 Tech Committee - Members meetings:</a:t>
            </a:r>
            <a:endParaRPr lang="en-GB"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24 March  2026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Run in UK and American Times? </a:t>
            </a:r>
          </a:p>
          <a:p>
            <a:pPr lvl="2"/>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Tara Woods - </a:t>
            </a: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Bridging the knowledge gaps through observational methods: some Swedish examples.</a:t>
            </a: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June 2026 – New Presentation?</a:t>
            </a:r>
          </a:p>
          <a:p>
            <a:pPr lvl="1"/>
            <a:endParaRPr lang="en-GB" sz="1900" b="1"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TC206 Management Group Meetings</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12 Feb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Mar 2025 -	09.00hrs UK time</a:t>
            </a:r>
          </a:p>
          <a:p>
            <a:pPr lvl="1">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CC1-061C-569B-F5E8-E26BBD4BCCF8}"/>
              </a:ext>
            </a:extLst>
          </p:cNvPr>
          <p:cNvSpPr>
            <a:spLocks noGrp="1"/>
          </p:cNvSpPr>
          <p:nvPr>
            <p:ph type="title"/>
          </p:nvPr>
        </p:nvSpPr>
        <p:spPr/>
        <p:txBody>
          <a:bodyPr/>
          <a:lstStyle/>
          <a:p>
            <a:pPr algn="ctr"/>
            <a:r>
              <a:rPr lang="en-GB" dirty="0"/>
              <a:t>Any Questions </a:t>
            </a:r>
          </a:p>
        </p:txBody>
      </p:sp>
      <p:sp>
        <p:nvSpPr>
          <p:cNvPr id="3" name="Content Placeholder 2">
            <a:extLst>
              <a:ext uri="{FF2B5EF4-FFF2-40B4-BE49-F238E27FC236}">
                <a16:creationId xmlns:a16="http://schemas.microsoft.com/office/drawing/2014/main" id="{B2EE70C4-C67F-A149-E5C8-C8D66635004F}"/>
              </a:ext>
            </a:extLst>
          </p:cNvPr>
          <p:cNvSpPr>
            <a:spLocks noGrp="1"/>
          </p:cNvSpPr>
          <p:nvPr>
            <p:ph idx="1"/>
          </p:nvPr>
        </p:nvSpPr>
        <p:spPr/>
        <p:txBody>
          <a:bodyPr/>
          <a:lstStyle/>
          <a:p>
            <a:pPr marL="0" indent="0">
              <a:buNone/>
            </a:pPr>
            <a:endParaRPr lang="en-GB" dirty="0"/>
          </a:p>
        </p:txBody>
      </p:sp>
      <p:sp>
        <p:nvSpPr>
          <p:cNvPr id="4" name="Text Placeholder 3">
            <a:extLst>
              <a:ext uri="{FF2B5EF4-FFF2-40B4-BE49-F238E27FC236}">
                <a16:creationId xmlns:a16="http://schemas.microsoft.com/office/drawing/2014/main" id="{5106AD6F-48D0-DA1D-E3C2-3B3BA164CDF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2DB6D12E-D030-D43F-4721-AAC00DD4083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0362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4A94-D413-4990-C633-86A3468C91C9}"/>
              </a:ext>
            </a:extLst>
          </p:cNvPr>
          <p:cNvSpPr>
            <a:spLocks noGrp="1"/>
          </p:cNvSpPr>
          <p:nvPr>
            <p:ph type="title"/>
          </p:nvPr>
        </p:nvSpPr>
        <p:spPr/>
        <p:txBody>
          <a:bodyPr/>
          <a:lstStyle/>
          <a:p>
            <a:r>
              <a:rPr lang="en-GB" dirty="0"/>
              <a:t>3)	Conferences </a:t>
            </a:r>
          </a:p>
        </p:txBody>
      </p:sp>
      <p:sp>
        <p:nvSpPr>
          <p:cNvPr id="3" name="Content Placeholder 2">
            <a:extLst>
              <a:ext uri="{FF2B5EF4-FFF2-40B4-BE49-F238E27FC236}">
                <a16:creationId xmlns:a16="http://schemas.microsoft.com/office/drawing/2014/main" id="{6B8BBCFF-8959-CE6B-5FA4-D570CDCD005E}"/>
              </a:ext>
            </a:extLst>
          </p:cNvPr>
          <p:cNvSpPr>
            <a:spLocks noGrp="1"/>
          </p:cNvSpPr>
          <p:nvPr>
            <p:ph idx="1"/>
          </p:nvPr>
        </p:nvSpPr>
        <p:spPr/>
        <p:txBody>
          <a:bodyPr/>
          <a:lstStyle/>
          <a:p>
            <a:r>
              <a:rPr lang="en-GB" dirty="0"/>
              <a:t>OM Conference at Imperial College (17/3/26)</a:t>
            </a:r>
          </a:p>
          <a:p>
            <a:endParaRPr lang="en-GB" dirty="0"/>
          </a:p>
          <a:p>
            <a:r>
              <a:rPr lang="en-GB" dirty="0"/>
              <a:t>Vienna Conference TC206 Involvement  (14-19 June 2026)</a:t>
            </a:r>
          </a:p>
        </p:txBody>
      </p:sp>
      <p:sp>
        <p:nvSpPr>
          <p:cNvPr id="4" name="Text Placeholder 3">
            <a:extLst>
              <a:ext uri="{FF2B5EF4-FFF2-40B4-BE49-F238E27FC236}">
                <a16:creationId xmlns:a16="http://schemas.microsoft.com/office/drawing/2014/main" id="{6583FEF1-DD81-0210-2BCC-E8289180E8A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7E1022D-7E59-2B40-6B7D-C061540CC6A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1361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8F4-1758-4F9A-CDF2-789052543349}"/>
              </a:ext>
            </a:extLst>
          </p:cNvPr>
          <p:cNvSpPr>
            <a:spLocks noGrp="1"/>
          </p:cNvSpPr>
          <p:nvPr>
            <p:ph type="title"/>
          </p:nvPr>
        </p:nvSpPr>
        <p:spPr>
          <a:xfrm>
            <a:off x="302342" y="109410"/>
            <a:ext cx="11889658" cy="1099958"/>
          </a:xfrm>
        </p:spPr>
        <p:txBody>
          <a:bodyPr>
            <a:normAutofit/>
          </a:bodyPr>
          <a:lstStyle/>
          <a:p>
            <a:pPr algn="ctr"/>
            <a:r>
              <a:rPr lang="en-GB" sz="3100" b="1" dirty="0"/>
              <a:t>OM CONFERENCE at Imperial College -17/3/2026 </a:t>
            </a:r>
            <a:br>
              <a:rPr lang="en-GB" sz="3100" b="1" dirty="0"/>
            </a:br>
            <a:r>
              <a:rPr lang="en-GB" sz="3100" b="1" dirty="0"/>
              <a:t>Truong Le and Franz </a:t>
            </a:r>
            <a:r>
              <a:rPr lang="de-DE" sz="3100" b="1" dirty="0"/>
              <a:t>Tschuchnigg</a:t>
            </a:r>
            <a:endParaRPr lang="en-GB" dirty="0"/>
          </a:p>
        </p:txBody>
      </p:sp>
      <p:sp>
        <p:nvSpPr>
          <p:cNvPr id="3" name="Content Placeholder 2">
            <a:extLst>
              <a:ext uri="{FF2B5EF4-FFF2-40B4-BE49-F238E27FC236}">
                <a16:creationId xmlns:a16="http://schemas.microsoft.com/office/drawing/2014/main" id="{90A60CDB-0B08-BE8A-7ABF-ACDC4EF88E6F}"/>
              </a:ext>
            </a:extLst>
          </p:cNvPr>
          <p:cNvSpPr>
            <a:spLocks noGrp="1"/>
          </p:cNvSpPr>
          <p:nvPr>
            <p:ph idx="1"/>
          </p:nvPr>
        </p:nvSpPr>
        <p:spPr>
          <a:xfrm>
            <a:off x="572341" y="1209368"/>
            <a:ext cx="11047318" cy="4692884"/>
          </a:xfrm>
        </p:spPr>
        <p:txBody>
          <a:bodyPr>
            <a:normAutofit/>
          </a:bodyPr>
          <a:lstStyle/>
          <a:p>
            <a:r>
              <a:rPr lang="en-GB" dirty="0"/>
              <a:t>Goals / Status</a:t>
            </a:r>
          </a:p>
          <a:p>
            <a:pPr lvl="1"/>
            <a:r>
              <a:rPr lang="en-GB" dirty="0"/>
              <a:t>Agenda revised   (</a:t>
            </a:r>
            <a:r>
              <a:rPr lang="en-GB" dirty="0">
                <a:solidFill>
                  <a:srgbClr val="FF0000"/>
                </a:solidFill>
              </a:rPr>
              <a:t>still need bio</a:t>
            </a:r>
            <a:r>
              <a:rPr lang="en-GB" dirty="0"/>
              <a:t>)  - </a:t>
            </a:r>
            <a:r>
              <a:rPr lang="en-GB" dirty="0">
                <a:solidFill>
                  <a:srgbClr val="FF0000"/>
                </a:solidFill>
              </a:rPr>
              <a:t>Chase presentation status!</a:t>
            </a:r>
          </a:p>
          <a:p>
            <a:pPr lvl="1"/>
            <a:r>
              <a:rPr lang="en-GB" dirty="0"/>
              <a:t>IC meeting room  </a:t>
            </a:r>
            <a:r>
              <a:rPr lang="en-GB" b="1" dirty="0"/>
              <a:t>Royal School of Mines - Room RSM G41) </a:t>
            </a:r>
            <a:r>
              <a:rPr lang="en-GB" dirty="0"/>
              <a:t>(100 places).</a:t>
            </a:r>
          </a:p>
          <a:p>
            <a:pPr lvl="1"/>
            <a:r>
              <a:rPr lang="en-GB" dirty="0"/>
              <a:t>Coffee and Lunch – </a:t>
            </a:r>
            <a:r>
              <a:rPr lang="en-GB" dirty="0">
                <a:solidFill>
                  <a:srgbClr val="FF0000"/>
                </a:solidFill>
              </a:rPr>
              <a:t>booked.</a:t>
            </a:r>
          </a:p>
          <a:p>
            <a:pPr lvl="1"/>
            <a:r>
              <a:rPr lang="en-GB" dirty="0"/>
              <a:t>Website and bank account  set up.</a:t>
            </a:r>
          </a:p>
          <a:p>
            <a:pPr lvl="1"/>
            <a:r>
              <a:rPr lang="en-GB" dirty="0"/>
              <a:t>Budget – BGA Support received - £5,779 in account.</a:t>
            </a:r>
          </a:p>
          <a:p>
            <a:pPr lvl="1"/>
            <a:r>
              <a:rPr lang="en-GB" dirty="0"/>
              <a:t>Registration process live -  fee = £50/person. (Half Price - Students and TC206 members) </a:t>
            </a:r>
          </a:p>
          <a:p>
            <a:pPr lvl="2"/>
            <a:r>
              <a:rPr lang="en-GB" dirty="0"/>
              <a:t>(Approx 20 people registered </a:t>
            </a:r>
            <a:r>
              <a:rPr lang="en-GB"/>
              <a:t>+ 17 Presenters </a:t>
            </a:r>
            <a:r>
              <a:rPr lang="en-GB" dirty="0"/>
              <a:t>)</a:t>
            </a:r>
          </a:p>
          <a:p>
            <a:pPr lvl="1"/>
            <a:r>
              <a:rPr lang="en-GB" dirty="0"/>
              <a:t>Fliers drafted by Truong. – </a:t>
            </a:r>
            <a:r>
              <a:rPr lang="en-GB" dirty="0">
                <a:solidFill>
                  <a:srgbClr val="FF0000"/>
                </a:solidFill>
              </a:rPr>
              <a:t>Need to advertise.</a:t>
            </a:r>
          </a:p>
          <a:p>
            <a:pPr lvl="1"/>
            <a:r>
              <a:rPr lang="en-GB" dirty="0"/>
              <a:t>Put on BGA and ISSMGE TC206 sites.</a:t>
            </a:r>
            <a:r>
              <a:rPr lang="en-GB" dirty="0">
                <a:solidFill>
                  <a:srgbClr val="FF0000"/>
                </a:solidFill>
              </a:rPr>
              <a:t> </a:t>
            </a:r>
          </a:p>
          <a:p>
            <a:pPr lvl="1"/>
            <a:r>
              <a:rPr lang="en-GB" dirty="0">
                <a:solidFill>
                  <a:srgbClr val="FF0000"/>
                </a:solidFill>
              </a:rPr>
              <a:t>Contact Individuals for invites – </a:t>
            </a:r>
            <a:r>
              <a:rPr lang="en-GB" dirty="0" err="1">
                <a:solidFill>
                  <a:srgbClr val="FF0000"/>
                </a:solidFill>
              </a:rPr>
              <a:t>eg</a:t>
            </a:r>
            <a:r>
              <a:rPr lang="en-GB" dirty="0">
                <a:solidFill>
                  <a:srgbClr val="FF0000"/>
                </a:solidFill>
              </a:rPr>
              <a:t> all Ciria Guide reviewers etc.</a:t>
            </a:r>
            <a:endParaRPr lang="en-GB" dirty="0"/>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36DC6447-4A8A-B50E-2431-DBD0BDBCA1B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875D6A9-0946-A493-F86F-0BEA53CA87A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3655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8F4-4527-977D-CE62-BA28E5944429}"/>
              </a:ext>
            </a:extLst>
          </p:cNvPr>
          <p:cNvSpPr>
            <a:spLocks noGrp="1"/>
          </p:cNvSpPr>
          <p:nvPr>
            <p:ph type="title"/>
          </p:nvPr>
        </p:nvSpPr>
        <p:spPr>
          <a:xfrm>
            <a:off x="328613" y="344786"/>
            <a:ext cx="5988113" cy="1325563"/>
          </a:xfrm>
        </p:spPr>
        <p:txBody>
          <a:bodyPr/>
          <a:lstStyle/>
          <a:p>
            <a:r>
              <a:rPr lang="en-GB" dirty="0"/>
              <a:t>OM Conference - Flier </a:t>
            </a:r>
          </a:p>
        </p:txBody>
      </p:sp>
      <p:sp>
        <p:nvSpPr>
          <p:cNvPr id="3" name="Content Placeholder 2">
            <a:extLst>
              <a:ext uri="{FF2B5EF4-FFF2-40B4-BE49-F238E27FC236}">
                <a16:creationId xmlns:a16="http://schemas.microsoft.com/office/drawing/2014/main" id="{6D78AA08-C524-8FD3-1F41-E4DADFBD5A68}"/>
              </a:ext>
            </a:extLst>
          </p:cNvPr>
          <p:cNvSpPr>
            <a:spLocks noGrp="1"/>
          </p:cNvSpPr>
          <p:nvPr>
            <p:ph idx="1"/>
          </p:nvPr>
        </p:nvSpPr>
        <p:spPr>
          <a:xfrm>
            <a:off x="540772" y="1792586"/>
            <a:ext cx="5906632" cy="3663997"/>
          </a:xfrm>
        </p:spPr>
        <p:txBody>
          <a:bodyPr/>
          <a:lstStyle/>
          <a:p>
            <a:r>
              <a:rPr lang="en-GB" dirty="0">
                <a:latin typeface="Arial" panose="020B0604020202020204" pitchFamily="34" charset="0"/>
                <a:cs typeface="Arial" panose="020B0604020202020204" pitchFamily="34" charset="0"/>
              </a:rPr>
              <a:t>Need to get Flier on BGS website.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Conference Sponsors?</a:t>
            </a:r>
          </a:p>
          <a:p>
            <a:pPr lvl="1"/>
            <a:r>
              <a:rPr lang="en-GB" dirty="0">
                <a:latin typeface="Arial" panose="020B0604020202020204" pitchFamily="34" charset="0"/>
                <a:cs typeface="Arial" panose="020B0604020202020204" pitchFamily="34" charset="0"/>
              </a:rPr>
              <a:t>What other sponsor rolls?</a:t>
            </a:r>
          </a:p>
          <a:p>
            <a:pPr lvl="1"/>
            <a:r>
              <a:rPr lang="en-GB" dirty="0">
                <a:latin typeface="Arial" panose="020B0604020202020204" pitchFamily="34" charset="0"/>
                <a:cs typeface="Arial" panose="020B0604020202020204" pitchFamily="34" charset="0"/>
              </a:rPr>
              <a:t>Evening drink?</a:t>
            </a:r>
          </a:p>
          <a:p>
            <a:pPr lvl="1"/>
            <a:r>
              <a:rPr lang="en-GB" dirty="0">
                <a:latin typeface="Arial" panose="020B0604020202020204" pitchFamily="34" charset="0"/>
                <a:cs typeface="Arial" panose="020B0604020202020204" pitchFamily="34" charset="0"/>
              </a:rPr>
              <a:t>Lunch? </a:t>
            </a:r>
          </a:p>
          <a:p>
            <a:pPr lvl="1"/>
            <a:r>
              <a:rPr lang="en-GB" dirty="0">
                <a:latin typeface="Arial" panose="020B0604020202020204" pitchFamily="34" charset="0"/>
                <a:cs typeface="Arial" panose="020B0604020202020204" pitchFamily="34" charset="0"/>
              </a:rPr>
              <a:t>Are Arup and Mott’s happy to be Sponsors?</a:t>
            </a:r>
          </a:p>
          <a:p>
            <a:pPr lvl="1"/>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563ED5-5E43-AC97-C891-5723CED9907A}"/>
              </a:ext>
            </a:extLst>
          </p:cNvPr>
          <p:cNvSpPr>
            <a:spLocks noGrp="1"/>
          </p:cNvSpPr>
          <p:nvPr>
            <p:ph type="body" sz="quarter" idx="10"/>
          </p:nvPr>
        </p:nvSpPr>
        <p:spPr/>
        <p:txBody>
          <a:bodyPr/>
          <a:lstStyle/>
          <a:p>
            <a:endParaRPr lang="en-GB"/>
          </a:p>
        </p:txBody>
      </p:sp>
      <p:graphicFrame>
        <p:nvGraphicFramePr>
          <p:cNvPr id="9" name="Object 8">
            <a:extLst>
              <a:ext uri="{FF2B5EF4-FFF2-40B4-BE49-F238E27FC236}">
                <a16:creationId xmlns:a16="http://schemas.microsoft.com/office/drawing/2014/main" id="{ED9E6482-E862-E267-D41A-C6C47C81F912}"/>
              </a:ext>
            </a:extLst>
          </p:cNvPr>
          <p:cNvGraphicFramePr>
            <a:graphicFrameLocks noChangeAspect="1"/>
          </p:cNvGraphicFramePr>
          <p:nvPr>
            <p:extLst>
              <p:ext uri="{D42A27DB-BD31-4B8C-83A1-F6EECF244321}">
                <p14:modId xmlns:p14="http://schemas.microsoft.com/office/powerpoint/2010/main" val="3687841441"/>
              </p:ext>
            </p:extLst>
          </p:nvPr>
        </p:nvGraphicFramePr>
        <p:xfrm>
          <a:off x="7212892" y="70309"/>
          <a:ext cx="4650495" cy="6717382"/>
        </p:xfrm>
        <a:graphic>
          <a:graphicData uri="http://schemas.openxmlformats.org/presentationml/2006/ole">
            <mc:AlternateContent xmlns:mc="http://schemas.openxmlformats.org/markup-compatibility/2006">
              <mc:Choice xmlns:v="urn:schemas-microsoft-com:vml" Requires="v">
                <p:oleObj name="Acrobat Document" r:id="rId2" imgW="4114800" imgH="5943600" progId="Acrobat.Document.DC">
                  <p:embed/>
                </p:oleObj>
              </mc:Choice>
              <mc:Fallback>
                <p:oleObj name="Acrobat Document" r:id="rId2" imgW="4114800" imgH="5943600" progId="Acrobat.Document.DC">
                  <p:embed/>
                  <p:pic>
                    <p:nvPicPr>
                      <p:cNvPr id="9" name="Object 8">
                        <a:extLst>
                          <a:ext uri="{FF2B5EF4-FFF2-40B4-BE49-F238E27FC236}">
                            <a16:creationId xmlns:a16="http://schemas.microsoft.com/office/drawing/2014/main" id="{ED9E6482-E862-E267-D41A-C6C47C81F912}"/>
                          </a:ext>
                        </a:extLst>
                      </p:cNvPr>
                      <p:cNvPicPr/>
                      <p:nvPr/>
                    </p:nvPicPr>
                    <p:blipFill>
                      <a:blip r:embed="rId3"/>
                      <a:stretch>
                        <a:fillRect/>
                      </a:stretch>
                    </p:blipFill>
                    <p:spPr>
                      <a:xfrm>
                        <a:off x="7212892" y="70309"/>
                        <a:ext cx="4650495" cy="6717382"/>
                      </a:xfrm>
                      <a:prstGeom prst="rect">
                        <a:avLst/>
                      </a:prstGeom>
                    </p:spPr>
                  </p:pic>
                </p:oleObj>
              </mc:Fallback>
            </mc:AlternateContent>
          </a:graphicData>
        </a:graphic>
      </p:graphicFrame>
    </p:spTree>
    <p:extLst>
      <p:ext uri="{BB962C8B-B14F-4D97-AF65-F5344CB8AC3E}">
        <p14:creationId xmlns:p14="http://schemas.microsoft.com/office/powerpoint/2010/main" val="382860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A64A-7E8D-4188-1976-FB38229734DF}"/>
              </a:ext>
            </a:extLst>
          </p:cNvPr>
          <p:cNvSpPr>
            <a:spLocks noGrp="1"/>
          </p:cNvSpPr>
          <p:nvPr>
            <p:ph type="title"/>
          </p:nvPr>
        </p:nvSpPr>
        <p:spPr>
          <a:xfrm>
            <a:off x="400878" y="305491"/>
            <a:ext cx="2655888" cy="1284770"/>
          </a:xfrm>
        </p:spPr>
        <p:txBody>
          <a:bodyPr>
            <a:normAutofit fontScale="90000"/>
          </a:bodyPr>
          <a:lstStyle/>
          <a:p>
            <a:r>
              <a:rPr lang="en-GB" dirty="0"/>
              <a:t>Agenda</a:t>
            </a:r>
            <a:br>
              <a:rPr lang="en-GB" dirty="0"/>
            </a:br>
            <a:r>
              <a:rPr lang="en-GB" dirty="0"/>
              <a:t>Morning  </a:t>
            </a:r>
          </a:p>
        </p:txBody>
      </p:sp>
      <p:sp>
        <p:nvSpPr>
          <p:cNvPr id="4" name="Text Placeholder 3">
            <a:extLst>
              <a:ext uri="{FF2B5EF4-FFF2-40B4-BE49-F238E27FC236}">
                <a16:creationId xmlns:a16="http://schemas.microsoft.com/office/drawing/2014/main" id="{E8A42286-C2A5-BB53-873E-B5BE19F76092}"/>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7C30F13-DAE0-95BD-4B84-C1019EF563EB}"/>
              </a:ext>
            </a:extLst>
          </p:cNvPr>
          <p:cNvSpPr>
            <a:spLocks noGrp="1"/>
          </p:cNvSpPr>
          <p:nvPr>
            <p:ph type="body" sz="quarter" idx="11"/>
          </p:nvPr>
        </p:nvSpPr>
        <p:spPr/>
        <p:txBody>
          <a:bodyPr/>
          <a:lstStyle/>
          <a:p>
            <a:endParaRPr lang="en-GB"/>
          </a:p>
        </p:txBody>
      </p:sp>
      <p:sp>
        <p:nvSpPr>
          <p:cNvPr id="12" name="Content Placeholder 11">
            <a:extLst>
              <a:ext uri="{FF2B5EF4-FFF2-40B4-BE49-F238E27FC236}">
                <a16:creationId xmlns:a16="http://schemas.microsoft.com/office/drawing/2014/main" id="{501AD508-06A4-488B-6EE3-003E97ADA4F5}"/>
              </a:ext>
            </a:extLst>
          </p:cNvPr>
          <p:cNvSpPr>
            <a:spLocks noGrp="1"/>
          </p:cNvSpPr>
          <p:nvPr>
            <p:ph idx="1"/>
          </p:nvPr>
        </p:nvSpPr>
        <p:spPr>
          <a:xfrm>
            <a:off x="172279" y="1947861"/>
            <a:ext cx="3574773" cy="1689861"/>
          </a:xfrm>
        </p:spPr>
        <p:txBody>
          <a:bodyPr/>
          <a:lstStyle/>
          <a:p>
            <a:r>
              <a:rPr lang="en-GB" dirty="0"/>
              <a:t>Presenters agreed.</a:t>
            </a:r>
          </a:p>
        </p:txBody>
      </p:sp>
      <p:pic>
        <p:nvPicPr>
          <p:cNvPr id="14" name="Picture 13">
            <a:extLst>
              <a:ext uri="{FF2B5EF4-FFF2-40B4-BE49-F238E27FC236}">
                <a16:creationId xmlns:a16="http://schemas.microsoft.com/office/drawing/2014/main" id="{BFBE43F6-CD2E-8903-0DB9-DCEC03DA54AA}"/>
              </a:ext>
            </a:extLst>
          </p:cNvPr>
          <p:cNvPicPr>
            <a:picLocks noChangeAspect="1"/>
          </p:cNvPicPr>
          <p:nvPr/>
        </p:nvPicPr>
        <p:blipFill>
          <a:blip r:embed="rId2"/>
          <a:stretch>
            <a:fillRect/>
          </a:stretch>
        </p:blipFill>
        <p:spPr>
          <a:xfrm>
            <a:off x="3494088" y="85060"/>
            <a:ext cx="8369299" cy="6611123"/>
          </a:xfrm>
          <a:prstGeom prst="rect">
            <a:avLst/>
          </a:prstGeom>
        </p:spPr>
      </p:pic>
    </p:spTree>
    <p:extLst>
      <p:ext uri="{BB962C8B-B14F-4D97-AF65-F5344CB8AC3E}">
        <p14:creationId xmlns:p14="http://schemas.microsoft.com/office/powerpoint/2010/main" val="246771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057C-9F80-9E76-7B4A-985DF521A89C}"/>
              </a:ext>
            </a:extLst>
          </p:cNvPr>
          <p:cNvSpPr>
            <a:spLocks noGrp="1"/>
          </p:cNvSpPr>
          <p:nvPr>
            <p:ph type="title"/>
          </p:nvPr>
        </p:nvSpPr>
        <p:spPr>
          <a:xfrm>
            <a:off x="54677" y="88811"/>
            <a:ext cx="1582738" cy="1325563"/>
          </a:xfrm>
        </p:spPr>
        <p:txBody>
          <a:bodyPr>
            <a:normAutofit/>
          </a:bodyPr>
          <a:lstStyle/>
          <a:p>
            <a:r>
              <a:rPr lang="en-GB" sz="3200" dirty="0"/>
              <a:t>Agenda </a:t>
            </a:r>
            <a:br>
              <a:rPr lang="en-GB" sz="3200" dirty="0"/>
            </a:br>
            <a:r>
              <a:rPr lang="en-GB" sz="3200" dirty="0"/>
              <a:t>PM</a:t>
            </a:r>
          </a:p>
        </p:txBody>
      </p:sp>
      <p:sp>
        <p:nvSpPr>
          <p:cNvPr id="4" name="Text Placeholder 3">
            <a:extLst>
              <a:ext uri="{FF2B5EF4-FFF2-40B4-BE49-F238E27FC236}">
                <a16:creationId xmlns:a16="http://schemas.microsoft.com/office/drawing/2014/main" id="{BEF01085-B725-37FC-C9E0-954BA40789E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2E9708F-0600-489D-4E31-F1FDE532226F}"/>
              </a:ext>
            </a:extLst>
          </p:cNvPr>
          <p:cNvSpPr>
            <a:spLocks noGrp="1"/>
          </p:cNvSpPr>
          <p:nvPr>
            <p:ph type="body" sz="quarter" idx="11"/>
          </p:nvPr>
        </p:nvSpPr>
        <p:spPr/>
        <p:txBody>
          <a:bodyPr/>
          <a:lstStyle/>
          <a:p>
            <a:endParaRPr lang="en-GB"/>
          </a:p>
        </p:txBody>
      </p:sp>
      <p:sp>
        <p:nvSpPr>
          <p:cNvPr id="11" name="Rectangle 2">
            <a:extLst>
              <a:ext uri="{FF2B5EF4-FFF2-40B4-BE49-F238E27FC236}">
                <a16:creationId xmlns:a16="http://schemas.microsoft.com/office/drawing/2014/main" id="{22229F81-FD2C-7BA0-7D21-503B7FE34695}"/>
              </a:ext>
            </a:extLst>
          </p:cNvPr>
          <p:cNvSpPr>
            <a:spLocks noChangeArrowheads="1"/>
          </p:cNvSpPr>
          <p:nvPr/>
        </p:nvSpPr>
        <p:spPr bwMode="auto">
          <a:xfrm>
            <a:off x="2861145" y="3032149"/>
            <a:ext cx="15707103" cy="56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5" name="Content Placeholder 14">
            <a:extLst>
              <a:ext uri="{FF2B5EF4-FFF2-40B4-BE49-F238E27FC236}">
                <a16:creationId xmlns:a16="http://schemas.microsoft.com/office/drawing/2014/main" id="{AD68E160-FE63-3E8D-5118-ACE983516266}"/>
              </a:ext>
            </a:extLst>
          </p:cNvPr>
          <p:cNvGraphicFramePr>
            <a:graphicFrameLocks noGrp="1"/>
          </p:cNvGraphicFramePr>
          <p:nvPr>
            <p:ph idx="1"/>
            <p:extLst>
              <p:ext uri="{D42A27DB-BD31-4B8C-83A1-F6EECF244321}">
                <p14:modId xmlns:p14="http://schemas.microsoft.com/office/powerpoint/2010/main" val="3886252028"/>
              </p:ext>
            </p:extLst>
          </p:nvPr>
        </p:nvGraphicFramePr>
        <p:xfrm>
          <a:off x="1637414" y="88811"/>
          <a:ext cx="10324213" cy="6585369"/>
        </p:xfrm>
        <a:graphic>
          <a:graphicData uri="http://schemas.openxmlformats.org/drawingml/2006/table">
            <a:tbl>
              <a:tblPr firstRow="1" firstCol="1" bandRow="1"/>
              <a:tblGrid>
                <a:gridCol w="1781987">
                  <a:extLst>
                    <a:ext uri="{9D8B030D-6E8A-4147-A177-3AD203B41FA5}">
                      <a16:colId xmlns:a16="http://schemas.microsoft.com/office/drawing/2014/main" val="4101371154"/>
                    </a:ext>
                  </a:extLst>
                </a:gridCol>
                <a:gridCol w="8542226">
                  <a:extLst>
                    <a:ext uri="{9D8B030D-6E8A-4147-A177-3AD203B41FA5}">
                      <a16:colId xmlns:a16="http://schemas.microsoft.com/office/drawing/2014/main" val="2922021155"/>
                    </a:ext>
                  </a:extLst>
                </a:gridCol>
              </a:tblGrid>
              <a:tr h="593380">
                <a:tc gridSpan="2">
                  <a:txBody>
                    <a:bodyPr/>
                    <a:lstStyle/>
                    <a:p>
                      <a:pPr>
                        <a:lnSpc>
                          <a:spcPct val="115000"/>
                        </a:lnSpc>
                        <a:spcAft>
                          <a:spcPts val="800"/>
                        </a:spcAft>
                        <a:buNone/>
                      </a:pPr>
                      <a:r>
                        <a:rPr lang="en-GB" sz="1600" b="1" kern="100" dirty="0">
                          <a:effectLst/>
                          <a:latin typeface="Aptos" panose="020B0004020202020204" pitchFamily="34" charset="0"/>
                          <a:ea typeface="DengXian" panose="02010600030101010101" pitchFamily="2" charset="-122"/>
                          <a:cs typeface="Times New Roman" panose="02020603050405020304" pitchFamily="18" charset="0"/>
                        </a:rPr>
                        <a:t>Session 3  Developments in Real Time Back Analysis Development (RTBA)</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Chair  - Franz Tschuchnigg (TC206)</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9746736"/>
                  </a:ext>
                </a:extLst>
              </a:tr>
              <a:tr h="593380">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14.00 – 14.05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Introduction   Franz  - </a:t>
                      </a:r>
                    </a:p>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Explain interactions with data base and site review meetings.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5528797"/>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14.05 – 14.35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Surrogate Models for OM  - David Taborda (Imperial College)</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2766383"/>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14.35 -14.55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DAARWIN and Cloud-Integrated Data Processing in Practice: A Case Study - Hock Liong Liew (Mott McDonald)</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812919"/>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14.55 -15-15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Gofer/Meta program OASYS .   Stuart Hardy (Arup) </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6893648"/>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15.15 – 15.35</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Integrating real-time monitoring and hydro-geotechnical modelling for real-time slope stability forecast and warning  - Luca </a:t>
                      </a:r>
                      <a:r>
                        <a:rPr lang="en-GB" sz="1600" kern="100" dirty="0" err="1">
                          <a:effectLst/>
                          <a:latin typeface="Aptos" panose="020B0004020202020204" pitchFamily="34" charset="0"/>
                          <a:ea typeface="DengXian" panose="02010600030101010101" pitchFamily="2" charset="-122"/>
                          <a:cs typeface="Times New Roman" panose="02020603050405020304" pitchFamily="18" charset="0"/>
                        </a:rPr>
                        <a:t>Piciullo</a:t>
                      </a: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 (NGI)</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4785503"/>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15.35-16.00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de-DE" sz="1600" kern="100" dirty="0">
                          <a:effectLst/>
                          <a:latin typeface="Aptos" panose="020B0004020202020204" pitchFamily="34" charset="0"/>
                          <a:ea typeface="DengXian" panose="02010600030101010101" pitchFamily="2" charset="-122"/>
                          <a:cs typeface="Times New Roman" panose="02020603050405020304" pitchFamily="18" charset="0"/>
                        </a:rPr>
                        <a:t>Tea</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1473977"/>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16.00 – 16.20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Observational Method in Foundation Engineering - Fadi Haddad (Bauer) </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172102"/>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16.20 – 16.40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Real-time data analysis to increase the performance of a tunnel boring machine – Ignasi Aliguer (SAALG)</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7949217"/>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16:40 – 17.00 </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Open discussion with question for the audience – Where can we use RTBA? What is missing? What are limitations?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5509339"/>
                  </a:ext>
                </a:extLst>
              </a:tr>
              <a:tr h="399392">
                <a:tc gridSpan="2">
                  <a:txBody>
                    <a:bodyPr/>
                    <a:lstStyle/>
                    <a:p>
                      <a:pPr>
                        <a:lnSpc>
                          <a:spcPct val="115000"/>
                        </a:lnSpc>
                        <a:spcAft>
                          <a:spcPts val="800"/>
                        </a:spcAft>
                        <a:buNone/>
                      </a:pPr>
                      <a:r>
                        <a:rPr lang="en-GB" sz="1600" b="1" kern="100" dirty="0">
                          <a:effectLst/>
                          <a:latin typeface="Aptos" panose="020B0004020202020204" pitchFamily="34" charset="0"/>
                          <a:ea typeface="DengXian" panose="02010600030101010101" pitchFamily="2" charset="-122"/>
                          <a:cs typeface="Times New Roman" panose="02020603050405020304" pitchFamily="18" charset="0"/>
                        </a:rPr>
                        <a:t>Session 4 –Closing discussion on New CIRIA Guide</a:t>
                      </a: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  Chair: Hoe Yeow </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688148162"/>
                  </a:ext>
                </a:extLst>
              </a:tr>
              <a:tr h="489484">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17:00 </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Open Discussion on other OM applications.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079136"/>
                  </a:ext>
                </a:extLst>
              </a:tr>
              <a:tr h="388306">
                <a:tc gridSpan="2">
                  <a:txBody>
                    <a:bodyPr/>
                    <a:lstStyle/>
                    <a:p>
                      <a:pPr>
                        <a:lnSpc>
                          <a:spcPct val="115000"/>
                        </a:lnSpc>
                        <a:spcAft>
                          <a:spcPts val="800"/>
                        </a:spcAft>
                        <a:buNone/>
                      </a:pPr>
                      <a:r>
                        <a:rPr lang="en-GB" sz="1600" b="1" kern="100" dirty="0">
                          <a:effectLst/>
                          <a:latin typeface="Aptos" panose="020B0004020202020204" pitchFamily="34" charset="0"/>
                          <a:ea typeface="DengXian" panose="02010600030101010101" pitchFamily="2" charset="-122"/>
                          <a:cs typeface="Times New Roman" panose="02020603050405020304" pitchFamily="18" charset="0"/>
                        </a:rPr>
                        <a:t>Wrap-up –   </a:t>
                      </a: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Duncan Nicholson (TC206 Chair)</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171410966"/>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17:50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Conclusions /Wrap-up   Goals to cover in New CIRIA OM Guide</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8720996"/>
                  </a:ext>
                </a:extLst>
              </a:tr>
              <a:tr h="238573">
                <a:tc>
                  <a:txBody>
                    <a:bodyPr/>
                    <a:lstStyle/>
                    <a:p>
                      <a:pPr>
                        <a:lnSpc>
                          <a:spcPct val="115000"/>
                        </a:lnSpc>
                        <a:spcAft>
                          <a:spcPts val="800"/>
                        </a:spcAft>
                        <a:buNone/>
                      </a:pPr>
                      <a:r>
                        <a:rPr lang="en-GB" sz="1600" kern="100">
                          <a:effectLst/>
                          <a:latin typeface="Aptos" panose="020B0004020202020204" pitchFamily="34" charset="0"/>
                          <a:ea typeface="DengXian" panose="02010600030101010101" pitchFamily="2" charset="-122"/>
                          <a:cs typeface="Times New Roman" panose="02020603050405020304" pitchFamily="18" charset="0"/>
                        </a:rPr>
                        <a:t>18:00</a:t>
                      </a:r>
                    </a:p>
                  </a:txBody>
                  <a:tcPr marL="54179" marR="541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GB" sz="1600" kern="100" dirty="0">
                          <a:effectLst/>
                          <a:latin typeface="Aptos" panose="020B0004020202020204" pitchFamily="34" charset="0"/>
                          <a:ea typeface="DengXian" panose="02010600030101010101" pitchFamily="2" charset="-122"/>
                          <a:cs typeface="Times New Roman" panose="02020603050405020304" pitchFamily="18" charset="0"/>
                        </a:rPr>
                        <a:t>Post-conference drinks</a:t>
                      </a:r>
                    </a:p>
                  </a:txBody>
                  <a:tcPr marL="54179" marR="5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560839"/>
                  </a:ext>
                </a:extLst>
              </a:tr>
            </a:tbl>
          </a:graphicData>
        </a:graphic>
      </p:graphicFrame>
    </p:spTree>
    <p:extLst>
      <p:ext uri="{BB962C8B-B14F-4D97-AF65-F5344CB8AC3E}">
        <p14:creationId xmlns:p14="http://schemas.microsoft.com/office/powerpoint/2010/main" val="41366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72296" y="512598"/>
            <a:ext cx="10515600" cy="740733"/>
          </a:xfrm>
        </p:spPr>
        <p:txBody>
          <a:bodyPr>
            <a:normAutofit fontScale="90000"/>
          </a:bodyPr>
          <a:lstStyle/>
          <a:p>
            <a:r>
              <a:rPr lang="en-GB" sz="3600" dirty="0"/>
              <a:t>ISSMGE 21</a:t>
            </a:r>
            <a:r>
              <a:rPr lang="en-GB" sz="3600" baseline="30000" dirty="0"/>
              <a:t>st</a:t>
            </a:r>
            <a:r>
              <a:rPr lang="en-GB" sz="3600" dirty="0"/>
              <a:t> Int. Conf.  - Vienna - 14-19 June 2026  </a:t>
            </a:r>
            <a:endParaRPr lang="en-GB"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14649" y="1253330"/>
            <a:ext cx="11030893" cy="4838997"/>
          </a:xfrm>
        </p:spPr>
        <p:txBody>
          <a:bodyPr>
            <a:normAutofit lnSpcReduction="10000"/>
          </a:bodyPr>
          <a:lstStyle/>
          <a:p>
            <a:pPr lvl="1"/>
            <a:r>
              <a:rPr lang="en-GB" dirty="0">
                <a:latin typeface="Calibri" panose="020F0502020204030204" pitchFamily="34" charset="0"/>
                <a:ea typeface="PMingLiU" panose="02020500000000000000" pitchFamily="18" charset="-120"/>
                <a:cs typeface="PMingLiU" panose="02020500000000000000" pitchFamily="18" charset="-120"/>
              </a:rPr>
              <a:t>Keynote speech on OM by Tony O’Brian  </a:t>
            </a:r>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Agreed – focus on collaboration and teams.  - Link to 2 papers</a:t>
            </a:r>
          </a:p>
          <a:p>
            <a:pPr lvl="1"/>
            <a:endParaRPr lang="en-GB" dirty="0">
              <a:latin typeface="Calibri" panose="020F0502020204030204" pitchFamily="34" charset="0"/>
              <a:ea typeface="PMingLiU" panose="02020500000000000000" pitchFamily="18" charset="-120"/>
              <a:cs typeface="PMingLiU" panose="02020500000000000000" pitchFamily="18" charset="-120"/>
            </a:endParaRPr>
          </a:p>
          <a:p>
            <a:pPr lvl="1"/>
            <a:r>
              <a:rPr lang="en-GB" dirty="0">
                <a:latin typeface="Calibri" panose="020F0502020204030204" pitchFamily="34" charset="0"/>
                <a:ea typeface="PMingLiU" panose="02020500000000000000" pitchFamily="18" charset="-120"/>
                <a:cs typeface="PMingLiU" panose="02020500000000000000" pitchFamily="18" charset="-120"/>
              </a:rPr>
              <a:t>22 OM Papers passed to TC206 (23/12/25).</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dirty="0">
                <a:latin typeface="Calibri" panose="020F0502020204030204" pitchFamily="34" charset="0"/>
                <a:ea typeface="PMingLiU" panose="02020500000000000000" pitchFamily="18" charset="-120"/>
                <a:cs typeface="PMingLiU" panose="02020500000000000000" pitchFamily="18" charset="-120"/>
              </a:rPr>
              <a:t>. – TC206 to define 6 paper for 10-12 min. presentations</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Poster Session – </a:t>
            </a:r>
            <a:r>
              <a:rPr lang="en-GB" dirty="0">
                <a:latin typeface="Calibri" panose="020F0502020204030204" pitchFamily="34" charset="0"/>
                <a:ea typeface="PMingLiU" panose="02020500000000000000" pitchFamily="18" charset="-120"/>
                <a:cs typeface="PMingLiU" panose="02020500000000000000" pitchFamily="18" charset="-120"/>
              </a:rPr>
              <a:t>TC206 to allocate 13 places.</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TC206 Paper Selection Team – 5 people  - Duncan, Ying, Alesandro, Hock, Mandy, </a:t>
            </a:r>
          </a:p>
          <a:p>
            <a:pPr lvl="1"/>
            <a:endParaRPr lang="en-GB" sz="2000" dirty="0">
              <a:latin typeface="PMingLiU" panose="02020500000000000000" pitchFamily="18" charset="-120"/>
              <a:ea typeface="PMingLiU" panose="02020500000000000000" pitchFamily="18" charset="-120"/>
              <a:cs typeface="PMingLiU" panose="02020500000000000000" pitchFamily="18" charset="-120"/>
            </a:endParaRPr>
          </a:p>
          <a:p>
            <a:pPr lvl="1"/>
            <a:r>
              <a:rPr lang="en-GB" dirty="0"/>
              <a:t>“Workshop” Session booked (90 minutes?) – TC206  to organise.  </a:t>
            </a:r>
          </a:p>
          <a:p>
            <a:pPr lvl="2"/>
            <a:r>
              <a:rPr lang="en-GB" dirty="0"/>
              <a:t>This is 2 or 3 discussion topics???</a:t>
            </a:r>
          </a:p>
          <a:p>
            <a:pPr lvl="2"/>
            <a:r>
              <a:rPr lang="en-GB" dirty="0"/>
              <a:t>Link to Oral Session Papers.</a:t>
            </a:r>
          </a:p>
          <a:p>
            <a:pPr lvl="2"/>
            <a:r>
              <a:rPr lang="en-GB" dirty="0"/>
              <a:t>What do we want to discuss?</a:t>
            </a:r>
          </a:p>
          <a:p>
            <a:pPr lvl="1"/>
            <a:endParaRPr lang="en-GB" dirty="0"/>
          </a:p>
          <a:p>
            <a:pPr lvl="1"/>
            <a:r>
              <a:rPr lang="en-GB"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5618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ans 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09197AB1-976B-43DD-A3FC-DAED88A3328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AC0B5073-BDC2-4D66-B056-1641E6949EA5}"/>
    </a:ext>
  </a:extLst>
</a:theme>
</file>

<file path=ppt/theme/theme3.xml><?xml version="1.0" encoding="utf-8"?>
<a:theme xmlns:a="http://schemas.openxmlformats.org/drawingml/2006/main" name="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4.xml><?xml version="1.0" encoding="utf-8"?>
<a:theme xmlns:a="http://schemas.openxmlformats.org/drawingml/2006/main" name="3_Mott MacDonald Template 2022">
  <a:themeElements>
    <a:clrScheme name="MM Turquoise">
      <a:dk1>
        <a:srgbClr val="000000"/>
      </a:dk1>
      <a:lt1>
        <a:srgbClr val="FFFFFF"/>
      </a:lt1>
      <a:dk2>
        <a:srgbClr val="575656"/>
      </a:dk2>
      <a:lt2>
        <a:srgbClr val="EDEBE6"/>
      </a:lt2>
      <a:accent1>
        <a:srgbClr val="2FB6BC"/>
      </a:accent1>
      <a:accent2>
        <a:srgbClr val="009695"/>
      </a:accent2>
      <a:accent3>
        <a:srgbClr val="2B86C7"/>
      </a:accent3>
      <a:accent4>
        <a:srgbClr val="216B99"/>
      </a:accent4>
      <a:accent5>
        <a:srgbClr val="41AC4C"/>
      </a:accent5>
      <a:accent6>
        <a:srgbClr val="8E3F91"/>
      </a:accent6>
      <a:hlink>
        <a:srgbClr val="009695"/>
      </a:hlink>
      <a:folHlink>
        <a:srgbClr val="2FB6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5.xml><?xml version="1.0" encoding="utf-8"?>
<a:theme xmlns:a="http://schemas.openxmlformats.org/drawingml/2006/main" name="1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6.xml><?xml version="1.0" encoding="utf-8"?>
<a:theme xmlns:a="http://schemas.openxmlformats.org/drawingml/2006/main" name="2_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7.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7753391892227763","enableDocumentContentUpdater":false,"version":"2.0"}]]></TemplafySlideTemplateConfiguration>
</file>

<file path=customXml/item10.xml><?xml version="1.0" encoding="utf-8"?>
<TemplafySlideTemplateConfiguration><![CDATA[{"slideVersion":1,"isValidatorEnabled":false,"isLocked":false,"elementsMetadata":[],"slideId":"637753391892227763","enableDocumentContentUpdater":false,"version":"2.0"}]]></TemplafySlideTemplateConfiguration>
</file>

<file path=customXml/item11.xml><?xml version="1.0" encoding="utf-8"?>
<TemplafySlideTemplateConfiguration><![CDATA[{"slideVersion":1,"isValidatorEnabled":false,"isLocked":false,"elementsMetadata":[],"slideId":"637753391892227763","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7753391892227763","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20.xml><?xml version="1.0" encoding="utf-8"?>
<TemplafySlideTemplateConfiguration><![CDATA[{"slideVersion":1,"isValidatorEnabled":false,"isLocked":false,"elementsMetadata":[],"slideId":"637753391892227763","enableDocumentContentUpdater":false,"version":"2.0"}]]></TemplafySlideTemplateConfiguration>
</file>

<file path=customXml/item21.xml><?xml version="1.0" encoding="utf-8"?>
<TemplafySlideTemplateConfiguration><![CDATA[{"slideVersion":1,"isValidatorEnabled":false,"isLocked":false,"elementsMetadata":[],"slideId":"637753391892227763","enableDocumentContentUpdater":false,"version":"2.0"}]]></TemplafySlideTemplateConfiguration>
</file>

<file path=customXml/item22.xml><?xml version="1.0" encoding="utf-8"?>
<TemplafySlideTemplateConfiguration><![CDATA[{"slideVersion":1,"isValidatorEnabled":false,"isLocked":false,"elementsMetadata":[],"slideId":"637753391892243984","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1233968207627288579","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7753391892227763","enableDocumentContentUpdater":false,"version":"2.0"}]]></TemplafySlideTemplateConfiguration>
</file>

<file path=customXml/item9.xml><?xml version="1.0" encoding="utf-8"?>
<TemplafySlideTemplateConfiguration><![CDATA[{"slideVersion":1,"isValidatorEnabled":false,"isLocked":false,"elementsMetadata":[],"slideId":"637753391892214650","enableDocumentContentUpdater":false,"version":"2.0"}]]></TemplafySlideTemplateConfiguration>
</file>

<file path=customXml/itemProps1.xml><?xml version="1.0" encoding="utf-8"?>
<ds:datastoreItem xmlns:ds="http://schemas.openxmlformats.org/officeDocument/2006/customXml" ds:itemID="{DD5000C6-0713-46B0-938F-F4113FE7A2AB}">
  <ds:schemaRefs/>
</ds:datastoreItem>
</file>

<file path=customXml/itemProps10.xml><?xml version="1.0" encoding="utf-8"?>
<ds:datastoreItem xmlns:ds="http://schemas.openxmlformats.org/officeDocument/2006/customXml" ds:itemID="{B8A97941-2E86-4DA0-AD78-FE5F4D84F921}">
  <ds:schemaRefs/>
</ds:datastoreItem>
</file>

<file path=customXml/itemProps11.xml><?xml version="1.0" encoding="utf-8"?>
<ds:datastoreItem xmlns:ds="http://schemas.openxmlformats.org/officeDocument/2006/customXml" ds:itemID="{DF99B058-CFEB-455C-8E60-8DCB3C0EDBCC}">
  <ds:schemaRefs/>
</ds:datastoreItem>
</file>

<file path=customXml/itemProps12.xml><?xml version="1.0" encoding="utf-8"?>
<ds:datastoreItem xmlns:ds="http://schemas.openxmlformats.org/officeDocument/2006/customXml" ds:itemID="{14D1AAC2-A1E6-4A85-9094-A7D60DF7FD9A}">
  <ds:schemaRefs/>
</ds:datastoreItem>
</file>

<file path=customXml/itemProps13.xml><?xml version="1.0" encoding="utf-8"?>
<ds:datastoreItem xmlns:ds="http://schemas.openxmlformats.org/officeDocument/2006/customXml" ds:itemID="{5D0D8289-49FD-41C8-8C43-34508C3127FD}">
  <ds:schemaRefs/>
</ds:datastoreItem>
</file>

<file path=customXml/itemProps14.xml><?xml version="1.0" encoding="utf-8"?>
<ds:datastoreItem xmlns:ds="http://schemas.openxmlformats.org/officeDocument/2006/customXml" ds:itemID="{BA9684A7-4C4C-47DE-A70D-56BA0990C4B7}">
  <ds:schemaRefs/>
</ds:datastoreItem>
</file>

<file path=customXml/itemProps15.xml><?xml version="1.0" encoding="utf-8"?>
<ds:datastoreItem xmlns:ds="http://schemas.openxmlformats.org/officeDocument/2006/customXml" ds:itemID="{3BE2DBBA-3C2A-4E38-8B2C-30B1925A0391}">
  <ds:schemaRefs/>
</ds:datastoreItem>
</file>

<file path=customXml/itemProps16.xml><?xml version="1.0" encoding="utf-8"?>
<ds:datastoreItem xmlns:ds="http://schemas.openxmlformats.org/officeDocument/2006/customXml" ds:itemID="{4A134940-D1D2-423D-AE64-8301C6C14851}">
  <ds:schemaRefs/>
</ds:datastoreItem>
</file>

<file path=customXml/itemProps17.xml><?xml version="1.0" encoding="utf-8"?>
<ds:datastoreItem xmlns:ds="http://schemas.openxmlformats.org/officeDocument/2006/customXml" ds:itemID="{AB35A41D-9B92-4FCD-870B-7EEFA305B98E}">
  <ds:schemaRefs/>
</ds:datastoreItem>
</file>

<file path=customXml/itemProps18.xml><?xml version="1.0" encoding="utf-8"?>
<ds:datastoreItem xmlns:ds="http://schemas.openxmlformats.org/officeDocument/2006/customXml" ds:itemID="{C0B7E490-4658-4FB4-9267-A2472966FC60}">
  <ds:schemaRefs/>
</ds:datastoreItem>
</file>

<file path=customXml/itemProps19.xml><?xml version="1.0" encoding="utf-8"?>
<ds:datastoreItem xmlns:ds="http://schemas.openxmlformats.org/officeDocument/2006/customXml" ds:itemID="{430B21EC-2084-4508-97D0-8AC759F4396E}">
  <ds:schemaRefs/>
</ds:datastoreItem>
</file>

<file path=customXml/itemProps2.xml><?xml version="1.0" encoding="utf-8"?>
<ds:datastoreItem xmlns:ds="http://schemas.openxmlformats.org/officeDocument/2006/customXml" ds:itemID="{7B99D4F5-E01C-4BDD-A9B0-7CF37D96E577}">
  <ds:schemaRefs/>
</ds:datastoreItem>
</file>

<file path=customXml/itemProps20.xml><?xml version="1.0" encoding="utf-8"?>
<ds:datastoreItem xmlns:ds="http://schemas.openxmlformats.org/officeDocument/2006/customXml" ds:itemID="{C946C537-ECA8-46CA-BDAA-205272BC8AE1}">
  <ds:schemaRefs/>
</ds:datastoreItem>
</file>

<file path=customXml/itemProps21.xml><?xml version="1.0" encoding="utf-8"?>
<ds:datastoreItem xmlns:ds="http://schemas.openxmlformats.org/officeDocument/2006/customXml" ds:itemID="{33416931-B3CD-4018-8835-380FDC98E6EF}">
  <ds:schemaRefs/>
</ds:datastoreItem>
</file>

<file path=customXml/itemProps22.xml><?xml version="1.0" encoding="utf-8"?>
<ds:datastoreItem xmlns:ds="http://schemas.openxmlformats.org/officeDocument/2006/customXml" ds:itemID="{A013EFAB-EA8A-4ACB-9F2D-029C55C5896C}">
  <ds:schemaRefs/>
</ds:datastoreItem>
</file>

<file path=customXml/itemProps23.xml><?xml version="1.0" encoding="utf-8"?>
<ds:datastoreItem xmlns:ds="http://schemas.openxmlformats.org/officeDocument/2006/customXml" ds:itemID="{A29A47B4-11FB-44DC-8E46-E9E6BF216DF5}">
  <ds:schemaRefs/>
</ds:datastoreItem>
</file>

<file path=customXml/itemProps24.xml><?xml version="1.0" encoding="utf-8"?>
<ds:datastoreItem xmlns:ds="http://schemas.openxmlformats.org/officeDocument/2006/customXml" ds:itemID="{DEA1E709-12CA-49D1-8A09-8E26E72C9465}">
  <ds:schemaRefs/>
</ds:datastoreItem>
</file>

<file path=customXml/itemProps3.xml><?xml version="1.0" encoding="utf-8"?>
<ds:datastoreItem xmlns:ds="http://schemas.openxmlformats.org/officeDocument/2006/customXml" ds:itemID="{DC99435C-290C-4CDF-A5E2-B38CA16AA338}">
  <ds:schemaRefs/>
</ds:datastoreItem>
</file>

<file path=customXml/itemProps4.xml><?xml version="1.0" encoding="utf-8"?>
<ds:datastoreItem xmlns:ds="http://schemas.openxmlformats.org/officeDocument/2006/customXml" ds:itemID="{DA7858F9-2698-4030-8FA4-8A474590326A}">
  <ds:schemaRefs/>
</ds:datastoreItem>
</file>

<file path=customXml/itemProps5.xml><?xml version="1.0" encoding="utf-8"?>
<ds:datastoreItem xmlns:ds="http://schemas.openxmlformats.org/officeDocument/2006/customXml" ds:itemID="{AD9F35C9-FDE3-4512-8D36-1B3A5A1C3AD9}">
  <ds:schemaRefs/>
</ds:datastoreItem>
</file>

<file path=customXml/itemProps6.xml><?xml version="1.0" encoding="utf-8"?>
<ds:datastoreItem xmlns:ds="http://schemas.openxmlformats.org/officeDocument/2006/customXml" ds:itemID="{64E48607-DE2F-4FCE-A254-D002F1BF10AC}">
  <ds:schemaRefs/>
</ds:datastoreItem>
</file>

<file path=customXml/itemProps7.xml><?xml version="1.0" encoding="utf-8"?>
<ds:datastoreItem xmlns:ds="http://schemas.openxmlformats.org/officeDocument/2006/customXml" ds:itemID="{6E4B402B-296A-4127-9396-49A0B62E09C1}">
  <ds:schemaRefs/>
</ds:datastoreItem>
</file>

<file path=customXml/itemProps8.xml><?xml version="1.0" encoding="utf-8"?>
<ds:datastoreItem xmlns:ds="http://schemas.openxmlformats.org/officeDocument/2006/customXml" ds:itemID="{38BD5DE6-8A20-4DBE-BE64-342F55C3AD1B}">
  <ds:schemaRefs/>
</ds:datastoreItem>
</file>

<file path=customXml/itemProps9.xml><?xml version="1.0" encoding="utf-8"?>
<ds:datastoreItem xmlns:ds="http://schemas.openxmlformats.org/officeDocument/2006/customXml" ds:itemID="{66EC641E-6C2C-4CF2-8558-B0289BE67A81}">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Sub group Monitoring data</Template>
  <TotalTime>24286</TotalTime>
  <Words>2670</Words>
  <Application>Microsoft Office PowerPoint</Application>
  <PresentationFormat>Widescreen</PresentationFormat>
  <Paragraphs>443</Paragraphs>
  <Slides>32</Slides>
  <Notes>1</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32</vt:i4>
      </vt:variant>
    </vt:vector>
  </HeadingPairs>
  <TitlesOfParts>
    <vt:vector size="53" baseType="lpstr">
      <vt:lpstr>ＭＳ Ｐゴシック</vt:lpstr>
      <vt:lpstr>PMingLiU</vt:lpstr>
      <vt:lpstr>Aptos</vt:lpstr>
      <vt:lpstr>Arial</vt:lpstr>
      <vt:lpstr>Arial Black</vt:lpstr>
      <vt:lpstr>Calibri</vt:lpstr>
      <vt:lpstr>Johnston100</vt:lpstr>
      <vt:lpstr>Johnston100 Light</vt:lpstr>
      <vt:lpstr>Sans Serif</vt:lpstr>
      <vt:lpstr>SansSerif</vt:lpstr>
      <vt:lpstr>Symbol</vt:lpstr>
      <vt:lpstr>Times New Roman</vt:lpstr>
      <vt:lpstr>Wingdings</vt:lpstr>
      <vt:lpstr>Office Theme</vt:lpstr>
      <vt:lpstr>Custom Design</vt:lpstr>
      <vt:lpstr>Mott MacDonald Template 2022</vt:lpstr>
      <vt:lpstr>3_Mott MacDonald Template 2022</vt:lpstr>
      <vt:lpstr>1_Mott MacDonald Template 2022</vt:lpstr>
      <vt:lpstr>2_Mott MacDonald Template 2022</vt:lpstr>
      <vt:lpstr>Arup</vt:lpstr>
      <vt:lpstr>Acrobat Document</vt:lpstr>
      <vt:lpstr>ISSMGE - TC206 Technical Committee Meeting  11-02-2026 at 09:00 – 09.30hrs - UK time</vt:lpstr>
      <vt:lpstr>Management Group  - Agenda  </vt:lpstr>
      <vt:lpstr>2)TC206 Administration Websites Update –  Alessandro Martucci - </vt:lpstr>
      <vt:lpstr>3) Conferences </vt:lpstr>
      <vt:lpstr>OM CONFERENCE at Imperial College -17/3/2026  Truong Le and Franz Tschuchnigg</vt:lpstr>
      <vt:lpstr>OM Conference - Flier </vt:lpstr>
      <vt:lpstr>Agenda Morning  </vt:lpstr>
      <vt:lpstr>Agenda  PM</vt:lpstr>
      <vt:lpstr>ISSMGE 21st Int. Conf.  - Vienna - 14-19 June 2026  </vt:lpstr>
      <vt:lpstr>PowerPoint Presentation</vt:lpstr>
      <vt:lpstr>PowerPoint Presentation</vt:lpstr>
      <vt:lpstr>PowerPoint Presentation</vt:lpstr>
      <vt:lpstr>Other Conf / Publications:</vt:lpstr>
      <vt:lpstr>CIRIA Revised R185 on OM</vt:lpstr>
      <vt:lpstr>Proposed Chapter Headings</vt:lpstr>
      <vt:lpstr>Our Team – Author’s Specialisms</vt:lpstr>
      <vt:lpstr>Our Approach</vt:lpstr>
      <vt:lpstr>PowerPoint Presentation</vt:lpstr>
      <vt:lpstr>PowerPoint Presentation</vt:lpstr>
      <vt:lpstr>5)TC206 Working Group Updates</vt:lpstr>
      <vt:lpstr>TC 206 Meeting</vt:lpstr>
      <vt:lpstr>PowerPoint Presentation</vt:lpstr>
      <vt:lpstr>PowerPoint Presentation</vt:lpstr>
      <vt:lpstr>Monitoring Group   (Hock, Leen, Dorota, Duncan, Daniele)</vt:lpstr>
      <vt:lpstr>Historical Assets – Mandy Korff</vt:lpstr>
      <vt:lpstr>Next Meeting - 06 March 2026. 09.00 UK time. </vt:lpstr>
      <vt:lpstr>Contracts - update by Tony O’Brien </vt:lpstr>
      <vt:lpstr>Activity </vt:lpstr>
      <vt:lpstr>Eurocodes - Johan Spross </vt:lpstr>
      <vt:lpstr>Tunnelling Working Group - update by C Menkiti </vt:lpstr>
      <vt:lpstr>9)Next Meetings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data for back analysis</dc:title>
  <dc:creator>Ying Chen</dc:creator>
  <cp:lastModifiedBy>Duncan Nicholson</cp:lastModifiedBy>
  <cp:revision>242</cp:revision>
  <cp:lastPrinted>2021-03-17T15:14:37Z</cp:lastPrinted>
  <dcterms:created xsi:type="dcterms:W3CDTF">2021-02-13T15:35:14Z</dcterms:created>
  <dcterms:modified xsi:type="dcterms:W3CDTF">2026-02-13T15:05:17Z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2020-11-17T10:39:20Z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4b62c35d-e160-4fee-9d41-6dde98de8b50</vt:lpwstr>
  </property>
  <property fmtid="{D5CDD505-2E9C-101B-9397-08002B2CF9AE}" pid="8" name="MSIP_Label_82fa3fd3-029b-403d-91b4-1dc930cb0e60_ContentBits">
    <vt:lpwstr>0</vt:lpwstr>
  </property>
</Properties>
</file>